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0" r:id="rId1"/>
  </p:sldMasterIdLst>
  <p:notesMasterIdLst>
    <p:notesMasterId r:id="rId66"/>
  </p:notesMasterIdLst>
  <p:handoutMasterIdLst>
    <p:handoutMasterId r:id="rId67"/>
  </p:handoutMasterIdLst>
  <p:sldIdLst>
    <p:sldId id="290" r:id="rId2"/>
    <p:sldId id="292" r:id="rId3"/>
    <p:sldId id="344" r:id="rId4"/>
    <p:sldId id="291" r:id="rId5"/>
    <p:sldId id="282" r:id="rId6"/>
    <p:sldId id="283" r:id="rId7"/>
    <p:sldId id="258" r:id="rId8"/>
    <p:sldId id="256" r:id="rId9"/>
    <p:sldId id="257" r:id="rId10"/>
    <p:sldId id="259" r:id="rId11"/>
    <p:sldId id="300" r:id="rId12"/>
    <p:sldId id="260" r:id="rId13"/>
    <p:sldId id="262" r:id="rId14"/>
    <p:sldId id="263" r:id="rId15"/>
    <p:sldId id="264" r:id="rId16"/>
    <p:sldId id="288" r:id="rId17"/>
    <p:sldId id="289" r:id="rId18"/>
    <p:sldId id="265" r:id="rId19"/>
    <p:sldId id="266" r:id="rId20"/>
    <p:sldId id="267" r:id="rId21"/>
    <p:sldId id="268" r:id="rId22"/>
    <p:sldId id="269" r:id="rId23"/>
    <p:sldId id="270" r:id="rId24"/>
    <p:sldId id="271" r:id="rId25"/>
    <p:sldId id="272" r:id="rId26"/>
    <p:sldId id="330" r:id="rId27"/>
    <p:sldId id="273" r:id="rId28"/>
    <p:sldId id="274" r:id="rId29"/>
    <p:sldId id="276" r:id="rId30"/>
    <p:sldId id="275" r:id="rId31"/>
    <p:sldId id="277" r:id="rId32"/>
    <p:sldId id="278" r:id="rId33"/>
    <p:sldId id="279" r:id="rId34"/>
    <p:sldId id="281" r:id="rId35"/>
    <p:sldId id="307" r:id="rId36"/>
    <p:sldId id="324" r:id="rId37"/>
    <p:sldId id="284" r:id="rId38"/>
    <p:sldId id="286" r:id="rId39"/>
    <p:sldId id="287" r:id="rId40"/>
    <p:sldId id="301" r:id="rId41"/>
    <p:sldId id="313" r:id="rId42"/>
    <p:sldId id="314" r:id="rId43"/>
    <p:sldId id="315" r:id="rId44"/>
    <p:sldId id="320" r:id="rId45"/>
    <p:sldId id="321" r:id="rId46"/>
    <p:sldId id="322" r:id="rId47"/>
    <p:sldId id="325" r:id="rId48"/>
    <p:sldId id="326" r:id="rId49"/>
    <p:sldId id="327" r:id="rId50"/>
    <p:sldId id="328" r:id="rId51"/>
    <p:sldId id="332" r:id="rId52"/>
    <p:sldId id="329" r:id="rId53"/>
    <p:sldId id="331" r:id="rId54"/>
    <p:sldId id="333" r:id="rId55"/>
    <p:sldId id="334" r:id="rId56"/>
    <p:sldId id="335" r:id="rId57"/>
    <p:sldId id="336" r:id="rId58"/>
    <p:sldId id="337" r:id="rId59"/>
    <p:sldId id="338" r:id="rId60"/>
    <p:sldId id="339" r:id="rId61"/>
    <p:sldId id="340" r:id="rId62"/>
    <p:sldId id="341" r:id="rId63"/>
    <p:sldId id="342" r:id="rId64"/>
    <p:sldId id="343" r:id="rId65"/>
  </p:sldIdLst>
  <p:sldSz cx="7772400" cy="100584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vi Lasdun" initials="AL" lastIdx="6" clrIdx="0">
    <p:extLst>
      <p:ext uri="{19B8F6BF-5375-455C-9EA6-DF929625EA0E}">
        <p15:presenceInfo xmlns:p15="http://schemas.microsoft.com/office/powerpoint/2012/main" userId="7d62826f3104fd58"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9F9F9"/>
    <a:srgbClr val="F7F7F7"/>
    <a:srgbClr val="0D02E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756" autoAdjust="0"/>
    <p:restoredTop sz="91824" autoAdjust="0"/>
  </p:normalViewPr>
  <p:slideViewPr>
    <p:cSldViewPr snapToGrid="0">
      <p:cViewPr varScale="1">
        <p:scale>
          <a:sx n="54" d="100"/>
          <a:sy n="54" d="100"/>
        </p:scale>
        <p:origin x="2928" y="78"/>
      </p:cViewPr>
      <p:guideLst/>
    </p:cSldViewPr>
  </p:slideViewPr>
  <p:outlineViewPr>
    <p:cViewPr>
      <p:scale>
        <a:sx n="33" d="100"/>
        <a:sy n="33" d="100"/>
      </p:scale>
      <p:origin x="0" y="-1458"/>
    </p:cViewPr>
  </p:outlineViewPr>
  <p:notesTextViewPr>
    <p:cViewPr>
      <p:scale>
        <a:sx n="1" d="1"/>
        <a:sy n="1" d="1"/>
      </p:scale>
      <p:origin x="0" y="0"/>
    </p:cViewPr>
  </p:notesTextViewPr>
  <p:notesViewPr>
    <p:cSldViewPr snapToGrid="0">
      <p:cViewPr varScale="1">
        <p:scale>
          <a:sx n="81" d="100"/>
          <a:sy n="81" d="100"/>
        </p:scale>
        <p:origin x="2052"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commentAuthors" Target="commentAuthors.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A7410A1-CDFF-4ADD-BDCC-F721F3A9531B}"/>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B7A245D4-17B4-403D-8785-16FE9D9B8302}"/>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E5C811AC-CD9B-434D-B67D-2F0DF65A4DBE}" type="datetimeFigureOut">
              <a:rPr lang="en-US" smtClean="0"/>
              <a:t>2/13/2023</a:t>
            </a:fld>
            <a:endParaRPr lang="en-US"/>
          </a:p>
        </p:txBody>
      </p:sp>
      <p:sp>
        <p:nvSpPr>
          <p:cNvPr id="4" name="Footer Placeholder 3">
            <a:extLst>
              <a:ext uri="{FF2B5EF4-FFF2-40B4-BE49-F238E27FC236}">
                <a16:creationId xmlns:a16="http://schemas.microsoft.com/office/drawing/2014/main" id="{11A7B701-3AA8-4DBE-8633-F6B76D844968}"/>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F3B0EECD-1D0E-403E-B972-98FD3333E5D3}"/>
              </a:ext>
            </a:extLst>
          </p:cNvPr>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175207E0-CB7D-4FA5-A656-AFCD9C2AB64A}" type="slidenum">
              <a:rPr lang="en-US" smtClean="0"/>
              <a:t>‹#›</a:t>
            </a:fld>
            <a:endParaRPr lang="en-US"/>
          </a:p>
        </p:txBody>
      </p:sp>
    </p:spTree>
    <p:extLst>
      <p:ext uri="{BB962C8B-B14F-4D97-AF65-F5344CB8AC3E}">
        <p14:creationId xmlns:p14="http://schemas.microsoft.com/office/powerpoint/2010/main" val="269484740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4682491F-DB47-4199-AB14-8C490D22DB41}" type="datetimeFigureOut">
              <a:rPr lang="en-US" smtClean="0"/>
              <a:t>2/13/2023</a:t>
            </a:fld>
            <a:endParaRPr lang="en-US"/>
          </a:p>
        </p:txBody>
      </p:sp>
      <p:sp>
        <p:nvSpPr>
          <p:cNvPr id="4" name="Slide Image Placeholder 3"/>
          <p:cNvSpPr>
            <a:spLocks noGrp="1" noRot="1" noChangeAspect="1"/>
          </p:cNvSpPr>
          <p:nvPr>
            <p:ph type="sldImg" idx="2"/>
          </p:nvPr>
        </p:nvSpPr>
        <p:spPr>
          <a:xfrm>
            <a:off x="2293938" y="1162050"/>
            <a:ext cx="242252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8B6790CF-3AD4-4C55-9EEC-B69437BB445C}" type="slidenum">
              <a:rPr lang="en-US" smtClean="0"/>
              <a:t>‹#›</a:t>
            </a:fld>
            <a:endParaRPr lang="en-US"/>
          </a:p>
        </p:txBody>
      </p:sp>
    </p:spTree>
    <p:extLst>
      <p:ext uri="{BB962C8B-B14F-4D97-AF65-F5344CB8AC3E}">
        <p14:creationId xmlns:p14="http://schemas.microsoft.com/office/powerpoint/2010/main" val="184304023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a:extLst>
              <a:ext uri="{FF2B5EF4-FFF2-40B4-BE49-F238E27FC236}">
                <a16:creationId xmlns:a16="http://schemas.microsoft.com/office/drawing/2014/main" id="{8D810AAB-EAD7-437C-A426-03BA35F44C59}"/>
              </a:ext>
            </a:extLst>
          </p:cNvPr>
          <p:cNvSpPr>
            <a:spLocks noGrp="1"/>
          </p:cNvSpPr>
          <p:nvPr>
            <p:ph type="sldNum" sz="quarter" idx="5"/>
          </p:nvPr>
        </p:nvSpPr>
        <p:spPr/>
        <p:txBody>
          <a:bodyPr/>
          <a:lstStyle/>
          <a:p>
            <a:fld id="{8B6790CF-3AD4-4C55-9EEC-B69437BB445C}" type="slidenum">
              <a:rPr lang="en-US" smtClean="0"/>
              <a:t>1</a:t>
            </a:fld>
            <a:endParaRPr lang="en-US"/>
          </a:p>
        </p:txBody>
      </p:sp>
    </p:spTree>
    <p:extLst>
      <p:ext uri="{BB962C8B-B14F-4D97-AF65-F5344CB8AC3E}">
        <p14:creationId xmlns:p14="http://schemas.microsoft.com/office/powerpoint/2010/main" val="26694841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00" dirty="0"/>
          </a:p>
        </p:txBody>
      </p:sp>
      <p:sp>
        <p:nvSpPr>
          <p:cNvPr id="5" name="Slide Number Placeholder 4">
            <a:extLst>
              <a:ext uri="{FF2B5EF4-FFF2-40B4-BE49-F238E27FC236}">
                <a16:creationId xmlns:a16="http://schemas.microsoft.com/office/drawing/2014/main" id="{702FCEF3-B4B3-4DC4-8605-ED99A1A10290}"/>
              </a:ext>
            </a:extLst>
          </p:cNvPr>
          <p:cNvSpPr>
            <a:spLocks noGrp="1"/>
          </p:cNvSpPr>
          <p:nvPr>
            <p:ph type="sldNum" sz="quarter" idx="5"/>
          </p:nvPr>
        </p:nvSpPr>
        <p:spPr/>
        <p:txBody>
          <a:bodyPr/>
          <a:lstStyle/>
          <a:p>
            <a:fld id="{8B6790CF-3AD4-4C55-9EEC-B69437BB445C}" type="slidenum">
              <a:rPr lang="en-US" smtClean="0"/>
              <a:t>11</a:t>
            </a:fld>
            <a:endParaRPr lang="en-US"/>
          </a:p>
        </p:txBody>
      </p:sp>
    </p:spTree>
    <p:extLst>
      <p:ext uri="{BB962C8B-B14F-4D97-AF65-F5344CB8AC3E}">
        <p14:creationId xmlns:p14="http://schemas.microsoft.com/office/powerpoint/2010/main" val="3946068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00" dirty="0"/>
          </a:p>
        </p:txBody>
      </p:sp>
      <p:sp>
        <p:nvSpPr>
          <p:cNvPr id="5" name="Slide Number Placeholder 4">
            <a:extLst>
              <a:ext uri="{FF2B5EF4-FFF2-40B4-BE49-F238E27FC236}">
                <a16:creationId xmlns:a16="http://schemas.microsoft.com/office/drawing/2014/main" id="{DDBCBB1D-A646-4F09-AF95-2215A7D2AD5C}"/>
              </a:ext>
            </a:extLst>
          </p:cNvPr>
          <p:cNvSpPr>
            <a:spLocks noGrp="1"/>
          </p:cNvSpPr>
          <p:nvPr>
            <p:ph type="sldNum" sz="quarter" idx="5"/>
          </p:nvPr>
        </p:nvSpPr>
        <p:spPr/>
        <p:txBody>
          <a:bodyPr/>
          <a:lstStyle/>
          <a:p>
            <a:fld id="{8B6790CF-3AD4-4C55-9EEC-B69437BB445C}" type="slidenum">
              <a:rPr lang="en-US" smtClean="0"/>
              <a:t>12</a:t>
            </a:fld>
            <a:endParaRPr lang="en-US"/>
          </a:p>
        </p:txBody>
      </p:sp>
    </p:spTree>
    <p:extLst>
      <p:ext uri="{BB962C8B-B14F-4D97-AF65-F5344CB8AC3E}">
        <p14:creationId xmlns:p14="http://schemas.microsoft.com/office/powerpoint/2010/main" val="13898034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sz="1000" dirty="0">
              <a:latin typeface="Calibri" panose="020F0502020204030204" pitchFamily="34" charset="0"/>
              <a:ea typeface="Times New Roman" panose="02020603050405020304" pitchFamily="18" charset="0"/>
              <a:cs typeface="Calibri" panose="020F0502020204030204" pitchFamily="34" charset="0"/>
            </a:endParaRPr>
          </a:p>
        </p:txBody>
      </p:sp>
      <p:sp>
        <p:nvSpPr>
          <p:cNvPr id="5" name="Slide Number Placeholder 4">
            <a:extLst>
              <a:ext uri="{FF2B5EF4-FFF2-40B4-BE49-F238E27FC236}">
                <a16:creationId xmlns:a16="http://schemas.microsoft.com/office/drawing/2014/main" id="{31DD075F-B7B9-48C9-861C-A5597966DFAC}"/>
              </a:ext>
            </a:extLst>
          </p:cNvPr>
          <p:cNvSpPr>
            <a:spLocks noGrp="1"/>
          </p:cNvSpPr>
          <p:nvPr>
            <p:ph type="sldNum" sz="quarter" idx="5"/>
          </p:nvPr>
        </p:nvSpPr>
        <p:spPr/>
        <p:txBody>
          <a:bodyPr/>
          <a:lstStyle/>
          <a:p>
            <a:fld id="{8B6790CF-3AD4-4C55-9EEC-B69437BB445C}" type="slidenum">
              <a:rPr lang="en-US" smtClean="0"/>
              <a:t>13</a:t>
            </a:fld>
            <a:endParaRPr lang="en-US"/>
          </a:p>
        </p:txBody>
      </p:sp>
    </p:spTree>
    <p:extLst>
      <p:ext uri="{BB962C8B-B14F-4D97-AF65-F5344CB8AC3E}">
        <p14:creationId xmlns:p14="http://schemas.microsoft.com/office/powerpoint/2010/main" val="15913480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00" dirty="0"/>
          </a:p>
        </p:txBody>
      </p:sp>
      <p:sp>
        <p:nvSpPr>
          <p:cNvPr id="5" name="Slide Number Placeholder 4">
            <a:extLst>
              <a:ext uri="{FF2B5EF4-FFF2-40B4-BE49-F238E27FC236}">
                <a16:creationId xmlns:a16="http://schemas.microsoft.com/office/drawing/2014/main" id="{641D3306-014A-4987-9E18-EDE95A74FC78}"/>
              </a:ext>
            </a:extLst>
          </p:cNvPr>
          <p:cNvSpPr>
            <a:spLocks noGrp="1"/>
          </p:cNvSpPr>
          <p:nvPr>
            <p:ph type="sldNum" sz="quarter" idx="5"/>
          </p:nvPr>
        </p:nvSpPr>
        <p:spPr/>
        <p:txBody>
          <a:bodyPr/>
          <a:lstStyle/>
          <a:p>
            <a:fld id="{8B6790CF-3AD4-4C55-9EEC-B69437BB445C}" type="slidenum">
              <a:rPr lang="en-US" smtClean="0"/>
              <a:t>14</a:t>
            </a:fld>
            <a:endParaRPr lang="en-US"/>
          </a:p>
        </p:txBody>
      </p:sp>
    </p:spTree>
    <p:extLst>
      <p:ext uri="{BB962C8B-B14F-4D97-AF65-F5344CB8AC3E}">
        <p14:creationId xmlns:p14="http://schemas.microsoft.com/office/powerpoint/2010/main" val="9322890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00" dirty="0"/>
          </a:p>
        </p:txBody>
      </p:sp>
      <p:sp>
        <p:nvSpPr>
          <p:cNvPr id="5" name="Slide Number Placeholder 4">
            <a:extLst>
              <a:ext uri="{FF2B5EF4-FFF2-40B4-BE49-F238E27FC236}">
                <a16:creationId xmlns:a16="http://schemas.microsoft.com/office/drawing/2014/main" id="{36C5637F-E173-4AE5-B0DD-28695004368A}"/>
              </a:ext>
            </a:extLst>
          </p:cNvPr>
          <p:cNvSpPr>
            <a:spLocks noGrp="1"/>
          </p:cNvSpPr>
          <p:nvPr>
            <p:ph type="sldNum" sz="quarter" idx="5"/>
          </p:nvPr>
        </p:nvSpPr>
        <p:spPr/>
        <p:txBody>
          <a:bodyPr/>
          <a:lstStyle/>
          <a:p>
            <a:fld id="{8B6790CF-3AD4-4C55-9EEC-B69437BB445C}" type="slidenum">
              <a:rPr lang="en-US" smtClean="0"/>
              <a:t>15</a:t>
            </a:fld>
            <a:endParaRPr lang="en-US"/>
          </a:p>
        </p:txBody>
      </p:sp>
    </p:spTree>
    <p:extLst>
      <p:ext uri="{BB962C8B-B14F-4D97-AF65-F5344CB8AC3E}">
        <p14:creationId xmlns:p14="http://schemas.microsoft.com/office/powerpoint/2010/main" val="8368854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endParaRPr lang="en-US" sz="1000" dirty="0">
              <a:latin typeface="Calibri" panose="020F0502020204030204" pitchFamily="34" charset="0"/>
            </a:endParaRPr>
          </a:p>
        </p:txBody>
      </p:sp>
      <p:sp>
        <p:nvSpPr>
          <p:cNvPr id="5" name="Slide Number Placeholder 4">
            <a:extLst>
              <a:ext uri="{FF2B5EF4-FFF2-40B4-BE49-F238E27FC236}">
                <a16:creationId xmlns:a16="http://schemas.microsoft.com/office/drawing/2014/main" id="{5817EB76-E261-411E-91B6-DE117D74AFEF}"/>
              </a:ext>
            </a:extLst>
          </p:cNvPr>
          <p:cNvSpPr>
            <a:spLocks noGrp="1"/>
          </p:cNvSpPr>
          <p:nvPr>
            <p:ph type="sldNum" sz="quarter" idx="5"/>
          </p:nvPr>
        </p:nvSpPr>
        <p:spPr/>
        <p:txBody>
          <a:bodyPr/>
          <a:lstStyle/>
          <a:p>
            <a:fld id="{8B6790CF-3AD4-4C55-9EEC-B69437BB445C}" type="slidenum">
              <a:rPr lang="en-US" smtClean="0"/>
              <a:t>16</a:t>
            </a:fld>
            <a:endParaRPr lang="en-US"/>
          </a:p>
        </p:txBody>
      </p:sp>
    </p:spTree>
    <p:extLst>
      <p:ext uri="{BB962C8B-B14F-4D97-AF65-F5344CB8AC3E}">
        <p14:creationId xmlns:p14="http://schemas.microsoft.com/office/powerpoint/2010/main" val="28841105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defTabSz="931774" rtl="1">
              <a:defRPr/>
            </a:pPr>
            <a:endParaRPr lang="en-US" sz="1000" dirty="0"/>
          </a:p>
        </p:txBody>
      </p:sp>
      <p:sp>
        <p:nvSpPr>
          <p:cNvPr id="5" name="Slide Number Placeholder 4">
            <a:extLst>
              <a:ext uri="{FF2B5EF4-FFF2-40B4-BE49-F238E27FC236}">
                <a16:creationId xmlns:a16="http://schemas.microsoft.com/office/drawing/2014/main" id="{4657EBE5-5A68-4C1F-95A6-BE0DF46E5E74}"/>
              </a:ext>
            </a:extLst>
          </p:cNvPr>
          <p:cNvSpPr>
            <a:spLocks noGrp="1"/>
          </p:cNvSpPr>
          <p:nvPr>
            <p:ph type="sldNum" sz="quarter" idx="5"/>
          </p:nvPr>
        </p:nvSpPr>
        <p:spPr/>
        <p:txBody>
          <a:bodyPr/>
          <a:lstStyle/>
          <a:p>
            <a:fld id="{8B6790CF-3AD4-4C55-9EEC-B69437BB445C}" type="slidenum">
              <a:rPr lang="en-US" smtClean="0"/>
              <a:t>17</a:t>
            </a:fld>
            <a:endParaRPr lang="en-US"/>
          </a:p>
        </p:txBody>
      </p:sp>
    </p:spTree>
    <p:extLst>
      <p:ext uri="{BB962C8B-B14F-4D97-AF65-F5344CB8AC3E}">
        <p14:creationId xmlns:p14="http://schemas.microsoft.com/office/powerpoint/2010/main" val="25509981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sz="1000" dirty="0">
              <a:ea typeface="Calibri" panose="020F0502020204030204" pitchFamily="34" charset="0"/>
              <a:cs typeface="Arial" panose="020B0604020202020204" pitchFamily="34" charset="0"/>
            </a:endParaRPr>
          </a:p>
        </p:txBody>
      </p:sp>
      <p:sp>
        <p:nvSpPr>
          <p:cNvPr id="5" name="Slide Number Placeholder 4">
            <a:extLst>
              <a:ext uri="{FF2B5EF4-FFF2-40B4-BE49-F238E27FC236}">
                <a16:creationId xmlns:a16="http://schemas.microsoft.com/office/drawing/2014/main" id="{58AEFDDA-48F3-446D-8625-719AFEF2E911}"/>
              </a:ext>
            </a:extLst>
          </p:cNvPr>
          <p:cNvSpPr>
            <a:spLocks noGrp="1"/>
          </p:cNvSpPr>
          <p:nvPr>
            <p:ph type="sldNum" sz="quarter" idx="5"/>
          </p:nvPr>
        </p:nvSpPr>
        <p:spPr/>
        <p:txBody>
          <a:bodyPr/>
          <a:lstStyle/>
          <a:p>
            <a:fld id="{8B6790CF-3AD4-4C55-9EEC-B69437BB445C}" type="slidenum">
              <a:rPr lang="en-US" smtClean="0"/>
              <a:t>18</a:t>
            </a:fld>
            <a:endParaRPr lang="en-US"/>
          </a:p>
        </p:txBody>
      </p:sp>
    </p:spTree>
    <p:extLst>
      <p:ext uri="{BB962C8B-B14F-4D97-AF65-F5344CB8AC3E}">
        <p14:creationId xmlns:p14="http://schemas.microsoft.com/office/powerpoint/2010/main" val="2735265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35000"/>
              </a:lnSpc>
              <a:spcBef>
                <a:spcPts val="0"/>
              </a:spcBef>
              <a:spcAft>
                <a:spcPts val="0"/>
              </a:spcAft>
            </a:pPr>
            <a:endParaRPr lang="en-US" sz="1000" dirty="0">
              <a:effectLst/>
              <a:latin typeface="Calibri" panose="020F0502020204030204" pitchFamily="34" charset="0"/>
              <a:ea typeface="Calibri" panose="020F0502020204030204" pitchFamily="34" charset="0"/>
            </a:endParaRPr>
          </a:p>
        </p:txBody>
      </p:sp>
      <p:sp>
        <p:nvSpPr>
          <p:cNvPr id="5" name="Slide Number Placeholder 4">
            <a:extLst>
              <a:ext uri="{FF2B5EF4-FFF2-40B4-BE49-F238E27FC236}">
                <a16:creationId xmlns:a16="http://schemas.microsoft.com/office/drawing/2014/main" id="{3C2E2365-FF46-4ACD-8AD9-2BA3DC71B7FD}"/>
              </a:ext>
            </a:extLst>
          </p:cNvPr>
          <p:cNvSpPr>
            <a:spLocks noGrp="1"/>
          </p:cNvSpPr>
          <p:nvPr>
            <p:ph type="sldNum" sz="quarter" idx="5"/>
          </p:nvPr>
        </p:nvSpPr>
        <p:spPr/>
        <p:txBody>
          <a:bodyPr/>
          <a:lstStyle/>
          <a:p>
            <a:fld id="{8B6790CF-3AD4-4C55-9EEC-B69437BB445C}" type="slidenum">
              <a:rPr lang="en-US" smtClean="0"/>
              <a:t>19</a:t>
            </a:fld>
            <a:endParaRPr lang="en-US"/>
          </a:p>
        </p:txBody>
      </p:sp>
    </p:spTree>
    <p:extLst>
      <p:ext uri="{BB962C8B-B14F-4D97-AF65-F5344CB8AC3E}">
        <p14:creationId xmlns:p14="http://schemas.microsoft.com/office/powerpoint/2010/main" val="16718819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sz="1000" dirty="0"/>
          </a:p>
        </p:txBody>
      </p:sp>
      <p:sp>
        <p:nvSpPr>
          <p:cNvPr id="5" name="Slide Number Placeholder 4">
            <a:extLst>
              <a:ext uri="{FF2B5EF4-FFF2-40B4-BE49-F238E27FC236}">
                <a16:creationId xmlns:a16="http://schemas.microsoft.com/office/drawing/2014/main" id="{3AD81224-0612-4932-9A98-E6F04BFC5B41}"/>
              </a:ext>
            </a:extLst>
          </p:cNvPr>
          <p:cNvSpPr>
            <a:spLocks noGrp="1"/>
          </p:cNvSpPr>
          <p:nvPr>
            <p:ph type="sldNum" sz="quarter" idx="5"/>
          </p:nvPr>
        </p:nvSpPr>
        <p:spPr/>
        <p:txBody>
          <a:bodyPr/>
          <a:lstStyle/>
          <a:p>
            <a:fld id="{8B6790CF-3AD4-4C55-9EEC-B69437BB445C}" type="slidenum">
              <a:rPr lang="en-US" smtClean="0"/>
              <a:t>20</a:t>
            </a:fld>
            <a:endParaRPr lang="en-US"/>
          </a:p>
        </p:txBody>
      </p:sp>
    </p:spTree>
    <p:extLst>
      <p:ext uri="{BB962C8B-B14F-4D97-AF65-F5344CB8AC3E}">
        <p14:creationId xmlns:p14="http://schemas.microsoft.com/office/powerpoint/2010/main" val="25997343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a:extLst>
              <a:ext uri="{FF2B5EF4-FFF2-40B4-BE49-F238E27FC236}">
                <a16:creationId xmlns:a16="http://schemas.microsoft.com/office/drawing/2014/main" id="{903B9D14-9FA1-4A5F-8581-4695F977B1C8}"/>
              </a:ext>
            </a:extLst>
          </p:cNvPr>
          <p:cNvSpPr>
            <a:spLocks noGrp="1"/>
          </p:cNvSpPr>
          <p:nvPr>
            <p:ph type="sldNum" sz="quarter" idx="5"/>
          </p:nvPr>
        </p:nvSpPr>
        <p:spPr/>
        <p:txBody>
          <a:bodyPr/>
          <a:lstStyle/>
          <a:p>
            <a:fld id="{8B6790CF-3AD4-4C55-9EEC-B69437BB445C}" type="slidenum">
              <a:rPr lang="en-US" smtClean="0"/>
              <a:t>2</a:t>
            </a:fld>
            <a:endParaRPr lang="en-US"/>
          </a:p>
        </p:txBody>
      </p:sp>
    </p:spTree>
    <p:extLst>
      <p:ext uri="{BB962C8B-B14F-4D97-AF65-F5344CB8AC3E}">
        <p14:creationId xmlns:p14="http://schemas.microsoft.com/office/powerpoint/2010/main" val="15967535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00" dirty="0">
              <a:effectLst/>
              <a:latin typeface="Calibri" panose="020F0502020204030204" pitchFamily="34" charset="0"/>
              <a:ea typeface="Calibri" panose="020F0502020204030204" pitchFamily="34" charset="0"/>
            </a:endParaRPr>
          </a:p>
        </p:txBody>
      </p:sp>
      <p:sp>
        <p:nvSpPr>
          <p:cNvPr id="5" name="Slide Number Placeholder 4">
            <a:extLst>
              <a:ext uri="{FF2B5EF4-FFF2-40B4-BE49-F238E27FC236}">
                <a16:creationId xmlns:a16="http://schemas.microsoft.com/office/drawing/2014/main" id="{DB05AD3D-944E-45AF-9265-2786E751C81B}"/>
              </a:ext>
            </a:extLst>
          </p:cNvPr>
          <p:cNvSpPr>
            <a:spLocks noGrp="1"/>
          </p:cNvSpPr>
          <p:nvPr>
            <p:ph type="sldNum" sz="quarter" idx="5"/>
          </p:nvPr>
        </p:nvSpPr>
        <p:spPr/>
        <p:txBody>
          <a:bodyPr/>
          <a:lstStyle/>
          <a:p>
            <a:fld id="{8B6790CF-3AD4-4C55-9EEC-B69437BB445C}" type="slidenum">
              <a:rPr lang="en-US" smtClean="0"/>
              <a:t>21</a:t>
            </a:fld>
            <a:endParaRPr lang="en-US"/>
          </a:p>
        </p:txBody>
      </p:sp>
    </p:spTree>
    <p:extLst>
      <p:ext uri="{BB962C8B-B14F-4D97-AF65-F5344CB8AC3E}">
        <p14:creationId xmlns:p14="http://schemas.microsoft.com/office/powerpoint/2010/main" val="2818857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sz="1000" i="1" dirty="0"/>
          </a:p>
        </p:txBody>
      </p:sp>
      <p:sp>
        <p:nvSpPr>
          <p:cNvPr id="5" name="Slide Number Placeholder 4">
            <a:extLst>
              <a:ext uri="{FF2B5EF4-FFF2-40B4-BE49-F238E27FC236}">
                <a16:creationId xmlns:a16="http://schemas.microsoft.com/office/drawing/2014/main" id="{65D1634D-1016-44CB-BD59-F16124D51754}"/>
              </a:ext>
            </a:extLst>
          </p:cNvPr>
          <p:cNvSpPr>
            <a:spLocks noGrp="1"/>
          </p:cNvSpPr>
          <p:nvPr>
            <p:ph type="sldNum" sz="quarter" idx="5"/>
          </p:nvPr>
        </p:nvSpPr>
        <p:spPr/>
        <p:txBody>
          <a:bodyPr/>
          <a:lstStyle/>
          <a:p>
            <a:fld id="{8B6790CF-3AD4-4C55-9EEC-B69437BB445C}" type="slidenum">
              <a:rPr lang="en-US" smtClean="0"/>
              <a:t>22</a:t>
            </a:fld>
            <a:endParaRPr lang="en-US"/>
          </a:p>
        </p:txBody>
      </p:sp>
    </p:spTree>
    <p:extLst>
      <p:ext uri="{BB962C8B-B14F-4D97-AF65-F5344CB8AC3E}">
        <p14:creationId xmlns:p14="http://schemas.microsoft.com/office/powerpoint/2010/main" val="39256317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a:extLst>
              <a:ext uri="{FF2B5EF4-FFF2-40B4-BE49-F238E27FC236}">
                <a16:creationId xmlns:a16="http://schemas.microsoft.com/office/drawing/2014/main" id="{0C161455-DA60-4255-B533-5D93F48FE1D2}"/>
              </a:ext>
            </a:extLst>
          </p:cNvPr>
          <p:cNvSpPr>
            <a:spLocks noGrp="1"/>
          </p:cNvSpPr>
          <p:nvPr>
            <p:ph type="sldNum" sz="quarter" idx="5"/>
          </p:nvPr>
        </p:nvSpPr>
        <p:spPr/>
        <p:txBody>
          <a:bodyPr/>
          <a:lstStyle/>
          <a:p>
            <a:fld id="{8B6790CF-3AD4-4C55-9EEC-B69437BB445C}" type="slidenum">
              <a:rPr lang="en-US" smtClean="0"/>
              <a:t>23</a:t>
            </a:fld>
            <a:endParaRPr lang="en-US"/>
          </a:p>
        </p:txBody>
      </p:sp>
    </p:spTree>
    <p:extLst>
      <p:ext uri="{BB962C8B-B14F-4D97-AF65-F5344CB8AC3E}">
        <p14:creationId xmlns:p14="http://schemas.microsoft.com/office/powerpoint/2010/main" val="20042658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sz="1000" dirty="0"/>
          </a:p>
        </p:txBody>
      </p:sp>
      <p:sp>
        <p:nvSpPr>
          <p:cNvPr id="5" name="Slide Number Placeholder 4">
            <a:extLst>
              <a:ext uri="{FF2B5EF4-FFF2-40B4-BE49-F238E27FC236}">
                <a16:creationId xmlns:a16="http://schemas.microsoft.com/office/drawing/2014/main" id="{80199CB5-D445-4B59-A5E4-88E6F46D2D38}"/>
              </a:ext>
            </a:extLst>
          </p:cNvPr>
          <p:cNvSpPr>
            <a:spLocks noGrp="1"/>
          </p:cNvSpPr>
          <p:nvPr>
            <p:ph type="sldNum" sz="quarter" idx="5"/>
          </p:nvPr>
        </p:nvSpPr>
        <p:spPr/>
        <p:txBody>
          <a:bodyPr/>
          <a:lstStyle/>
          <a:p>
            <a:fld id="{8B6790CF-3AD4-4C55-9EEC-B69437BB445C}" type="slidenum">
              <a:rPr lang="en-US" smtClean="0"/>
              <a:t>24</a:t>
            </a:fld>
            <a:endParaRPr lang="en-US"/>
          </a:p>
        </p:txBody>
      </p:sp>
    </p:spTree>
    <p:extLst>
      <p:ext uri="{BB962C8B-B14F-4D97-AF65-F5344CB8AC3E}">
        <p14:creationId xmlns:p14="http://schemas.microsoft.com/office/powerpoint/2010/main" val="25911552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00" dirty="0"/>
          </a:p>
        </p:txBody>
      </p:sp>
      <p:sp>
        <p:nvSpPr>
          <p:cNvPr id="5" name="Slide Number Placeholder 4">
            <a:extLst>
              <a:ext uri="{FF2B5EF4-FFF2-40B4-BE49-F238E27FC236}">
                <a16:creationId xmlns:a16="http://schemas.microsoft.com/office/drawing/2014/main" id="{5B027457-F98E-48EE-BDD5-4B3D7E5C5EB1}"/>
              </a:ext>
            </a:extLst>
          </p:cNvPr>
          <p:cNvSpPr>
            <a:spLocks noGrp="1"/>
          </p:cNvSpPr>
          <p:nvPr>
            <p:ph type="sldNum" sz="quarter" idx="5"/>
          </p:nvPr>
        </p:nvSpPr>
        <p:spPr/>
        <p:txBody>
          <a:bodyPr/>
          <a:lstStyle/>
          <a:p>
            <a:fld id="{8B6790CF-3AD4-4C55-9EEC-B69437BB445C}" type="slidenum">
              <a:rPr lang="en-US" smtClean="0"/>
              <a:t>25</a:t>
            </a:fld>
            <a:endParaRPr lang="en-US"/>
          </a:p>
        </p:txBody>
      </p:sp>
    </p:spTree>
    <p:extLst>
      <p:ext uri="{BB962C8B-B14F-4D97-AF65-F5344CB8AC3E}">
        <p14:creationId xmlns:p14="http://schemas.microsoft.com/office/powerpoint/2010/main" val="285605684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dirty="0">
              <a:cs typeface="+mj-cs"/>
            </a:endParaRPr>
          </a:p>
        </p:txBody>
      </p:sp>
      <p:sp>
        <p:nvSpPr>
          <p:cNvPr id="4" name="Slide Number Placeholder 3"/>
          <p:cNvSpPr>
            <a:spLocks noGrp="1"/>
          </p:cNvSpPr>
          <p:nvPr>
            <p:ph type="sldNum" sz="quarter" idx="5"/>
          </p:nvPr>
        </p:nvSpPr>
        <p:spPr/>
        <p:txBody>
          <a:bodyPr/>
          <a:lstStyle/>
          <a:p>
            <a:fld id="{8B6790CF-3AD4-4C55-9EEC-B69437BB445C}" type="slidenum">
              <a:rPr lang="en-US" smtClean="0"/>
              <a:t>26</a:t>
            </a:fld>
            <a:endParaRPr lang="en-US"/>
          </a:p>
        </p:txBody>
      </p:sp>
    </p:spTree>
    <p:extLst>
      <p:ext uri="{BB962C8B-B14F-4D97-AF65-F5344CB8AC3E}">
        <p14:creationId xmlns:p14="http://schemas.microsoft.com/office/powerpoint/2010/main" val="26430391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sz="1000" dirty="0"/>
          </a:p>
        </p:txBody>
      </p:sp>
      <p:sp>
        <p:nvSpPr>
          <p:cNvPr id="5" name="Slide Number Placeholder 4">
            <a:extLst>
              <a:ext uri="{FF2B5EF4-FFF2-40B4-BE49-F238E27FC236}">
                <a16:creationId xmlns:a16="http://schemas.microsoft.com/office/drawing/2014/main" id="{56209E9C-ADA3-4847-AA91-E2253826A318}"/>
              </a:ext>
            </a:extLst>
          </p:cNvPr>
          <p:cNvSpPr>
            <a:spLocks noGrp="1"/>
          </p:cNvSpPr>
          <p:nvPr>
            <p:ph type="sldNum" sz="quarter" idx="5"/>
          </p:nvPr>
        </p:nvSpPr>
        <p:spPr/>
        <p:txBody>
          <a:bodyPr/>
          <a:lstStyle/>
          <a:p>
            <a:fld id="{8B6790CF-3AD4-4C55-9EEC-B69437BB445C}" type="slidenum">
              <a:rPr lang="en-US" smtClean="0"/>
              <a:t>27</a:t>
            </a:fld>
            <a:endParaRPr lang="en-US"/>
          </a:p>
        </p:txBody>
      </p:sp>
    </p:spTree>
    <p:extLst>
      <p:ext uri="{BB962C8B-B14F-4D97-AF65-F5344CB8AC3E}">
        <p14:creationId xmlns:p14="http://schemas.microsoft.com/office/powerpoint/2010/main" val="145314413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sz="1000" dirty="0"/>
          </a:p>
        </p:txBody>
      </p:sp>
      <p:sp>
        <p:nvSpPr>
          <p:cNvPr id="5" name="Slide Number Placeholder 4">
            <a:extLst>
              <a:ext uri="{FF2B5EF4-FFF2-40B4-BE49-F238E27FC236}">
                <a16:creationId xmlns:a16="http://schemas.microsoft.com/office/drawing/2014/main" id="{A73B43FE-0E65-4FA7-A6A4-856388FA6ACF}"/>
              </a:ext>
            </a:extLst>
          </p:cNvPr>
          <p:cNvSpPr>
            <a:spLocks noGrp="1"/>
          </p:cNvSpPr>
          <p:nvPr>
            <p:ph type="sldNum" sz="quarter" idx="5"/>
          </p:nvPr>
        </p:nvSpPr>
        <p:spPr/>
        <p:txBody>
          <a:bodyPr/>
          <a:lstStyle/>
          <a:p>
            <a:fld id="{8B6790CF-3AD4-4C55-9EEC-B69437BB445C}" type="slidenum">
              <a:rPr lang="en-US" smtClean="0"/>
              <a:t>28</a:t>
            </a:fld>
            <a:endParaRPr lang="en-US"/>
          </a:p>
        </p:txBody>
      </p:sp>
    </p:spTree>
    <p:extLst>
      <p:ext uri="{BB962C8B-B14F-4D97-AF65-F5344CB8AC3E}">
        <p14:creationId xmlns:p14="http://schemas.microsoft.com/office/powerpoint/2010/main" val="81229583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US" sz="1000" dirty="0">
              <a:effectLst/>
              <a:latin typeface="Calibri" panose="020F0502020204030204" pitchFamily="34" charset="0"/>
              <a:ea typeface="Calibri" panose="020F0502020204030204" pitchFamily="34" charset="0"/>
            </a:endParaRPr>
          </a:p>
        </p:txBody>
      </p:sp>
      <p:sp>
        <p:nvSpPr>
          <p:cNvPr id="5" name="Slide Number Placeholder 4">
            <a:extLst>
              <a:ext uri="{FF2B5EF4-FFF2-40B4-BE49-F238E27FC236}">
                <a16:creationId xmlns:a16="http://schemas.microsoft.com/office/drawing/2014/main" id="{7E0E99D8-6E89-4B5F-86F1-26B7FCB0EB4A}"/>
              </a:ext>
            </a:extLst>
          </p:cNvPr>
          <p:cNvSpPr>
            <a:spLocks noGrp="1"/>
          </p:cNvSpPr>
          <p:nvPr>
            <p:ph type="sldNum" sz="quarter" idx="5"/>
          </p:nvPr>
        </p:nvSpPr>
        <p:spPr/>
        <p:txBody>
          <a:bodyPr/>
          <a:lstStyle/>
          <a:p>
            <a:fld id="{8B6790CF-3AD4-4C55-9EEC-B69437BB445C}" type="slidenum">
              <a:rPr lang="en-US" smtClean="0"/>
              <a:t>29</a:t>
            </a:fld>
            <a:endParaRPr lang="en-US"/>
          </a:p>
        </p:txBody>
      </p:sp>
    </p:spTree>
    <p:extLst>
      <p:ext uri="{BB962C8B-B14F-4D97-AF65-F5344CB8AC3E}">
        <p14:creationId xmlns:p14="http://schemas.microsoft.com/office/powerpoint/2010/main" val="134825289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rtl="0">
              <a:defRPr/>
            </a:pPr>
            <a:endParaRPr lang="en-US" sz="1000" dirty="0"/>
          </a:p>
        </p:txBody>
      </p:sp>
      <p:sp>
        <p:nvSpPr>
          <p:cNvPr id="5" name="Slide Number Placeholder 4">
            <a:extLst>
              <a:ext uri="{FF2B5EF4-FFF2-40B4-BE49-F238E27FC236}">
                <a16:creationId xmlns:a16="http://schemas.microsoft.com/office/drawing/2014/main" id="{368D35C0-EF5D-4191-9891-0AC2EDC0CB25}"/>
              </a:ext>
            </a:extLst>
          </p:cNvPr>
          <p:cNvSpPr>
            <a:spLocks noGrp="1"/>
          </p:cNvSpPr>
          <p:nvPr>
            <p:ph type="sldNum" sz="quarter" idx="5"/>
          </p:nvPr>
        </p:nvSpPr>
        <p:spPr/>
        <p:txBody>
          <a:bodyPr/>
          <a:lstStyle/>
          <a:p>
            <a:fld id="{8B6790CF-3AD4-4C55-9EEC-B69437BB445C}" type="slidenum">
              <a:rPr lang="en-US" smtClean="0"/>
              <a:t>30</a:t>
            </a:fld>
            <a:endParaRPr lang="en-US"/>
          </a:p>
        </p:txBody>
      </p:sp>
    </p:spTree>
    <p:extLst>
      <p:ext uri="{BB962C8B-B14F-4D97-AF65-F5344CB8AC3E}">
        <p14:creationId xmlns:p14="http://schemas.microsoft.com/office/powerpoint/2010/main" val="29394804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a:extLst>
              <a:ext uri="{FF2B5EF4-FFF2-40B4-BE49-F238E27FC236}">
                <a16:creationId xmlns:a16="http://schemas.microsoft.com/office/drawing/2014/main" id="{FE8FEA0E-5962-438E-BB72-9A33D20E624B}"/>
              </a:ext>
            </a:extLst>
          </p:cNvPr>
          <p:cNvSpPr>
            <a:spLocks noGrp="1"/>
          </p:cNvSpPr>
          <p:nvPr>
            <p:ph type="sldNum" sz="quarter" idx="5"/>
          </p:nvPr>
        </p:nvSpPr>
        <p:spPr/>
        <p:txBody>
          <a:bodyPr/>
          <a:lstStyle/>
          <a:p>
            <a:fld id="{8B6790CF-3AD4-4C55-9EEC-B69437BB445C}" type="slidenum">
              <a:rPr lang="en-US" smtClean="0"/>
              <a:t>4</a:t>
            </a:fld>
            <a:endParaRPr lang="en-US"/>
          </a:p>
        </p:txBody>
      </p:sp>
    </p:spTree>
    <p:extLst>
      <p:ext uri="{BB962C8B-B14F-4D97-AF65-F5344CB8AC3E}">
        <p14:creationId xmlns:p14="http://schemas.microsoft.com/office/powerpoint/2010/main" val="288523228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sz="1000" dirty="0">
              <a:ea typeface="Calibri" panose="020F0502020204030204" pitchFamily="34" charset="0"/>
            </a:endParaRPr>
          </a:p>
        </p:txBody>
      </p:sp>
      <p:sp>
        <p:nvSpPr>
          <p:cNvPr id="5" name="Slide Number Placeholder 4">
            <a:extLst>
              <a:ext uri="{FF2B5EF4-FFF2-40B4-BE49-F238E27FC236}">
                <a16:creationId xmlns:a16="http://schemas.microsoft.com/office/drawing/2014/main" id="{72B55F3B-7AB2-4D8B-91CB-F60C4DA0105C}"/>
              </a:ext>
            </a:extLst>
          </p:cNvPr>
          <p:cNvSpPr>
            <a:spLocks noGrp="1"/>
          </p:cNvSpPr>
          <p:nvPr>
            <p:ph type="sldNum" sz="quarter" idx="5"/>
          </p:nvPr>
        </p:nvSpPr>
        <p:spPr/>
        <p:txBody>
          <a:bodyPr/>
          <a:lstStyle/>
          <a:p>
            <a:fld id="{8B6790CF-3AD4-4C55-9EEC-B69437BB445C}" type="slidenum">
              <a:rPr lang="en-US" smtClean="0"/>
              <a:t>31</a:t>
            </a:fld>
            <a:endParaRPr lang="en-US"/>
          </a:p>
        </p:txBody>
      </p:sp>
    </p:spTree>
    <p:extLst>
      <p:ext uri="{BB962C8B-B14F-4D97-AF65-F5344CB8AC3E}">
        <p14:creationId xmlns:p14="http://schemas.microsoft.com/office/powerpoint/2010/main" val="289758123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defTabSz="931774" rtl="1">
              <a:defRPr/>
            </a:pPr>
            <a:endParaRPr lang="en-US" sz="1000" dirty="0"/>
          </a:p>
        </p:txBody>
      </p:sp>
      <p:sp>
        <p:nvSpPr>
          <p:cNvPr id="5" name="Slide Number Placeholder 4">
            <a:extLst>
              <a:ext uri="{FF2B5EF4-FFF2-40B4-BE49-F238E27FC236}">
                <a16:creationId xmlns:a16="http://schemas.microsoft.com/office/drawing/2014/main" id="{336D9E53-160B-43D9-9966-35A2F06B70FB}"/>
              </a:ext>
            </a:extLst>
          </p:cNvPr>
          <p:cNvSpPr>
            <a:spLocks noGrp="1"/>
          </p:cNvSpPr>
          <p:nvPr>
            <p:ph type="sldNum" sz="quarter" idx="5"/>
          </p:nvPr>
        </p:nvSpPr>
        <p:spPr/>
        <p:txBody>
          <a:bodyPr/>
          <a:lstStyle/>
          <a:p>
            <a:fld id="{8B6790CF-3AD4-4C55-9EEC-B69437BB445C}" type="slidenum">
              <a:rPr lang="en-US" smtClean="0"/>
              <a:t>32</a:t>
            </a:fld>
            <a:endParaRPr lang="en-US"/>
          </a:p>
        </p:txBody>
      </p:sp>
    </p:spTree>
    <p:extLst>
      <p:ext uri="{BB962C8B-B14F-4D97-AF65-F5344CB8AC3E}">
        <p14:creationId xmlns:p14="http://schemas.microsoft.com/office/powerpoint/2010/main" val="249965749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lnSpc>
                <a:spcPct val="135000"/>
              </a:lnSpc>
              <a:spcAft>
                <a:spcPts val="815"/>
              </a:spcAft>
            </a:pPr>
            <a:r>
              <a:rPr lang="en-US" sz="1000" baseline="30000" dirty="0"/>
              <a:t>1</a:t>
            </a:r>
            <a:endParaRPr lang="en-US" sz="1000" dirty="0"/>
          </a:p>
        </p:txBody>
      </p:sp>
      <p:sp>
        <p:nvSpPr>
          <p:cNvPr id="5" name="Slide Number Placeholder 4">
            <a:extLst>
              <a:ext uri="{FF2B5EF4-FFF2-40B4-BE49-F238E27FC236}">
                <a16:creationId xmlns:a16="http://schemas.microsoft.com/office/drawing/2014/main" id="{83EC5A0D-0353-4D4F-A297-D322F267C9E3}"/>
              </a:ext>
            </a:extLst>
          </p:cNvPr>
          <p:cNvSpPr>
            <a:spLocks noGrp="1"/>
          </p:cNvSpPr>
          <p:nvPr>
            <p:ph type="sldNum" sz="quarter" idx="5"/>
          </p:nvPr>
        </p:nvSpPr>
        <p:spPr/>
        <p:txBody>
          <a:bodyPr/>
          <a:lstStyle/>
          <a:p>
            <a:fld id="{8B6790CF-3AD4-4C55-9EEC-B69437BB445C}" type="slidenum">
              <a:rPr lang="en-US" smtClean="0"/>
              <a:t>33</a:t>
            </a:fld>
            <a:endParaRPr lang="en-US"/>
          </a:p>
        </p:txBody>
      </p:sp>
    </p:spTree>
    <p:extLst>
      <p:ext uri="{BB962C8B-B14F-4D97-AF65-F5344CB8AC3E}">
        <p14:creationId xmlns:p14="http://schemas.microsoft.com/office/powerpoint/2010/main" val="185505890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sz="1000" dirty="0">
              <a:ea typeface="Calibri" panose="020F0502020204030204" pitchFamily="34" charset="0"/>
            </a:endParaRPr>
          </a:p>
        </p:txBody>
      </p:sp>
      <p:sp>
        <p:nvSpPr>
          <p:cNvPr id="5" name="Slide Number Placeholder 4">
            <a:extLst>
              <a:ext uri="{FF2B5EF4-FFF2-40B4-BE49-F238E27FC236}">
                <a16:creationId xmlns:a16="http://schemas.microsoft.com/office/drawing/2014/main" id="{EA78F26E-A7F2-4A60-B12D-044DF30C7EEB}"/>
              </a:ext>
            </a:extLst>
          </p:cNvPr>
          <p:cNvSpPr>
            <a:spLocks noGrp="1"/>
          </p:cNvSpPr>
          <p:nvPr>
            <p:ph type="sldNum" sz="quarter" idx="5"/>
          </p:nvPr>
        </p:nvSpPr>
        <p:spPr/>
        <p:txBody>
          <a:bodyPr/>
          <a:lstStyle/>
          <a:p>
            <a:fld id="{8B6790CF-3AD4-4C55-9EEC-B69437BB445C}" type="slidenum">
              <a:rPr lang="en-US" smtClean="0"/>
              <a:t>34</a:t>
            </a:fld>
            <a:endParaRPr lang="en-US"/>
          </a:p>
        </p:txBody>
      </p:sp>
    </p:spTree>
    <p:extLst>
      <p:ext uri="{BB962C8B-B14F-4D97-AF65-F5344CB8AC3E}">
        <p14:creationId xmlns:p14="http://schemas.microsoft.com/office/powerpoint/2010/main" val="307556321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B6790CF-3AD4-4C55-9EEC-B69437BB445C}" type="slidenum">
              <a:rPr lang="en-US" smtClean="0"/>
              <a:t>35</a:t>
            </a:fld>
            <a:endParaRPr lang="en-US"/>
          </a:p>
        </p:txBody>
      </p:sp>
    </p:spTree>
    <p:extLst>
      <p:ext uri="{BB962C8B-B14F-4D97-AF65-F5344CB8AC3E}">
        <p14:creationId xmlns:p14="http://schemas.microsoft.com/office/powerpoint/2010/main" val="417232268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endParaRPr lang="en-US" sz="1050" dirty="0"/>
          </a:p>
          <a:p>
            <a:pPr rtl="0"/>
            <a:r>
              <a:rPr lang="en-US" sz="1050" dirty="0"/>
              <a:t> </a:t>
            </a:r>
            <a:endParaRPr lang="en-US" dirty="0"/>
          </a:p>
        </p:txBody>
      </p:sp>
      <p:sp>
        <p:nvSpPr>
          <p:cNvPr id="4" name="Slide Number Placeholder 3"/>
          <p:cNvSpPr>
            <a:spLocks noGrp="1"/>
          </p:cNvSpPr>
          <p:nvPr>
            <p:ph type="sldNum" sz="quarter" idx="5"/>
          </p:nvPr>
        </p:nvSpPr>
        <p:spPr/>
        <p:txBody>
          <a:bodyPr/>
          <a:lstStyle/>
          <a:p>
            <a:fld id="{8B6790CF-3AD4-4C55-9EEC-B69437BB445C}" type="slidenum">
              <a:rPr lang="en-US" smtClean="0"/>
              <a:t>36</a:t>
            </a:fld>
            <a:endParaRPr lang="en-US"/>
          </a:p>
        </p:txBody>
      </p:sp>
    </p:spTree>
    <p:extLst>
      <p:ext uri="{BB962C8B-B14F-4D97-AF65-F5344CB8AC3E}">
        <p14:creationId xmlns:p14="http://schemas.microsoft.com/office/powerpoint/2010/main" val="9102095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a:extLst>
              <a:ext uri="{FF2B5EF4-FFF2-40B4-BE49-F238E27FC236}">
                <a16:creationId xmlns:a16="http://schemas.microsoft.com/office/drawing/2014/main" id="{7107DD1F-E56B-45B3-B157-BA60BF832FC4}"/>
              </a:ext>
            </a:extLst>
          </p:cNvPr>
          <p:cNvSpPr>
            <a:spLocks noGrp="1"/>
          </p:cNvSpPr>
          <p:nvPr>
            <p:ph type="sldNum" sz="quarter" idx="5"/>
          </p:nvPr>
        </p:nvSpPr>
        <p:spPr/>
        <p:txBody>
          <a:bodyPr/>
          <a:lstStyle/>
          <a:p>
            <a:fld id="{8B6790CF-3AD4-4C55-9EEC-B69437BB445C}" type="slidenum">
              <a:rPr lang="en-US" smtClean="0"/>
              <a:t>37</a:t>
            </a:fld>
            <a:endParaRPr lang="en-US"/>
          </a:p>
        </p:txBody>
      </p:sp>
    </p:spTree>
    <p:extLst>
      <p:ext uri="{BB962C8B-B14F-4D97-AF65-F5344CB8AC3E}">
        <p14:creationId xmlns:p14="http://schemas.microsoft.com/office/powerpoint/2010/main" val="402263478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a:extLst>
              <a:ext uri="{FF2B5EF4-FFF2-40B4-BE49-F238E27FC236}">
                <a16:creationId xmlns:a16="http://schemas.microsoft.com/office/drawing/2014/main" id="{9C03DFFA-9E6F-47E2-92D2-D6E51BF5D092}"/>
              </a:ext>
            </a:extLst>
          </p:cNvPr>
          <p:cNvSpPr>
            <a:spLocks noGrp="1"/>
          </p:cNvSpPr>
          <p:nvPr>
            <p:ph type="sldNum" sz="quarter" idx="5"/>
          </p:nvPr>
        </p:nvSpPr>
        <p:spPr/>
        <p:txBody>
          <a:bodyPr/>
          <a:lstStyle/>
          <a:p>
            <a:fld id="{8B6790CF-3AD4-4C55-9EEC-B69437BB445C}" type="slidenum">
              <a:rPr lang="en-US" smtClean="0"/>
              <a:t>38</a:t>
            </a:fld>
            <a:endParaRPr lang="en-US"/>
          </a:p>
        </p:txBody>
      </p:sp>
    </p:spTree>
    <p:extLst>
      <p:ext uri="{BB962C8B-B14F-4D97-AF65-F5344CB8AC3E}">
        <p14:creationId xmlns:p14="http://schemas.microsoft.com/office/powerpoint/2010/main" val="15941059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a:extLst>
              <a:ext uri="{FF2B5EF4-FFF2-40B4-BE49-F238E27FC236}">
                <a16:creationId xmlns:a16="http://schemas.microsoft.com/office/drawing/2014/main" id="{30796BD5-59F7-4173-850E-A5C5D6793F3F}"/>
              </a:ext>
            </a:extLst>
          </p:cNvPr>
          <p:cNvSpPr>
            <a:spLocks noGrp="1"/>
          </p:cNvSpPr>
          <p:nvPr>
            <p:ph type="sldNum" sz="quarter" idx="5"/>
          </p:nvPr>
        </p:nvSpPr>
        <p:spPr/>
        <p:txBody>
          <a:bodyPr/>
          <a:lstStyle/>
          <a:p>
            <a:fld id="{8B6790CF-3AD4-4C55-9EEC-B69437BB445C}" type="slidenum">
              <a:rPr lang="en-US" smtClean="0"/>
              <a:t>39</a:t>
            </a:fld>
            <a:endParaRPr lang="en-US"/>
          </a:p>
        </p:txBody>
      </p:sp>
    </p:spTree>
    <p:extLst>
      <p:ext uri="{BB962C8B-B14F-4D97-AF65-F5344CB8AC3E}">
        <p14:creationId xmlns:p14="http://schemas.microsoft.com/office/powerpoint/2010/main" val="421234868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a:extLst>
              <a:ext uri="{FF2B5EF4-FFF2-40B4-BE49-F238E27FC236}">
                <a16:creationId xmlns:a16="http://schemas.microsoft.com/office/drawing/2014/main" id="{4A8E6680-E67C-43CA-8ECA-8C4E28654EB7}"/>
              </a:ext>
            </a:extLst>
          </p:cNvPr>
          <p:cNvSpPr>
            <a:spLocks noGrp="1"/>
          </p:cNvSpPr>
          <p:nvPr>
            <p:ph type="sldNum" sz="quarter" idx="5"/>
          </p:nvPr>
        </p:nvSpPr>
        <p:spPr/>
        <p:txBody>
          <a:bodyPr/>
          <a:lstStyle/>
          <a:p>
            <a:fld id="{8B6790CF-3AD4-4C55-9EEC-B69437BB445C}" type="slidenum">
              <a:rPr lang="en-US" smtClean="0"/>
              <a:t>40</a:t>
            </a:fld>
            <a:endParaRPr lang="en-US"/>
          </a:p>
        </p:txBody>
      </p:sp>
    </p:spTree>
    <p:extLst>
      <p:ext uri="{BB962C8B-B14F-4D97-AF65-F5344CB8AC3E}">
        <p14:creationId xmlns:p14="http://schemas.microsoft.com/office/powerpoint/2010/main" val="4576599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aseline="30000" dirty="0">
              <a:latin typeface="Cambria" panose="02040503050406030204" pitchFamily="18" charset="0"/>
              <a:ea typeface="Cambria" panose="02040503050406030204" pitchFamily="18" charset="0"/>
            </a:endParaRPr>
          </a:p>
        </p:txBody>
      </p:sp>
      <p:sp>
        <p:nvSpPr>
          <p:cNvPr id="5" name="Slide Number Placeholder 4">
            <a:extLst>
              <a:ext uri="{FF2B5EF4-FFF2-40B4-BE49-F238E27FC236}">
                <a16:creationId xmlns:a16="http://schemas.microsoft.com/office/drawing/2014/main" id="{90123F33-15FD-44B3-9A51-5F39BC536B68}"/>
              </a:ext>
            </a:extLst>
          </p:cNvPr>
          <p:cNvSpPr>
            <a:spLocks noGrp="1"/>
          </p:cNvSpPr>
          <p:nvPr>
            <p:ph type="sldNum" sz="quarter" idx="5"/>
          </p:nvPr>
        </p:nvSpPr>
        <p:spPr/>
        <p:txBody>
          <a:bodyPr/>
          <a:lstStyle/>
          <a:p>
            <a:fld id="{8B6790CF-3AD4-4C55-9EEC-B69437BB445C}" type="slidenum">
              <a:rPr lang="en-US" smtClean="0"/>
              <a:t>5</a:t>
            </a:fld>
            <a:endParaRPr lang="en-US"/>
          </a:p>
        </p:txBody>
      </p:sp>
    </p:spTree>
    <p:extLst>
      <p:ext uri="{BB962C8B-B14F-4D97-AF65-F5344CB8AC3E}">
        <p14:creationId xmlns:p14="http://schemas.microsoft.com/office/powerpoint/2010/main" val="162182232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00" dirty="0"/>
          </a:p>
        </p:txBody>
      </p:sp>
      <p:sp>
        <p:nvSpPr>
          <p:cNvPr id="4" name="Slide Number Placeholder 3"/>
          <p:cNvSpPr>
            <a:spLocks noGrp="1"/>
          </p:cNvSpPr>
          <p:nvPr>
            <p:ph type="sldNum" sz="quarter" idx="5"/>
          </p:nvPr>
        </p:nvSpPr>
        <p:spPr/>
        <p:txBody>
          <a:bodyPr/>
          <a:lstStyle/>
          <a:p>
            <a:fld id="{8B6790CF-3AD4-4C55-9EEC-B69437BB445C}" type="slidenum">
              <a:rPr lang="en-US" smtClean="0"/>
              <a:t>41</a:t>
            </a:fld>
            <a:endParaRPr lang="en-US"/>
          </a:p>
        </p:txBody>
      </p:sp>
    </p:spTree>
    <p:extLst>
      <p:ext uri="{BB962C8B-B14F-4D97-AF65-F5344CB8AC3E}">
        <p14:creationId xmlns:p14="http://schemas.microsoft.com/office/powerpoint/2010/main" val="200364301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B6790CF-3AD4-4C55-9EEC-B69437BB445C}" type="slidenum">
              <a:rPr lang="en-US" smtClean="0"/>
              <a:t>42</a:t>
            </a:fld>
            <a:endParaRPr lang="en-US"/>
          </a:p>
        </p:txBody>
      </p:sp>
    </p:spTree>
    <p:extLst>
      <p:ext uri="{BB962C8B-B14F-4D97-AF65-F5344CB8AC3E}">
        <p14:creationId xmlns:p14="http://schemas.microsoft.com/office/powerpoint/2010/main" val="206001514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US" sz="1100" dirty="0">
              <a:cs typeface="+mj-cs"/>
            </a:endParaRPr>
          </a:p>
        </p:txBody>
      </p:sp>
      <p:sp>
        <p:nvSpPr>
          <p:cNvPr id="4" name="Slide Number Placeholder 3"/>
          <p:cNvSpPr>
            <a:spLocks noGrp="1"/>
          </p:cNvSpPr>
          <p:nvPr>
            <p:ph type="sldNum" sz="quarter" idx="5"/>
          </p:nvPr>
        </p:nvSpPr>
        <p:spPr/>
        <p:txBody>
          <a:bodyPr/>
          <a:lstStyle/>
          <a:p>
            <a:fld id="{8B6790CF-3AD4-4C55-9EEC-B69437BB445C}" type="slidenum">
              <a:rPr lang="en-US" smtClean="0"/>
              <a:t>43</a:t>
            </a:fld>
            <a:endParaRPr lang="en-US"/>
          </a:p>
        </p:txBody>
      </p:sp>
    </p:spTree>
    <p:extLst>
      <p:ext uri="{BB962C8B-B14F-4D97-AF65-F5344CB8AC3E}">
        <p14:creationId xmlns:p14="http://schemas.microsoft.com/office/powerpoint/2010/main" val="259278947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B6790CF-3AD4-4C55-9EEC-B69437BB445C}" type="slidenum">
              <a:rPr lang="en-US" smtClean="0"/>
              <a:t>44</a:t>
            </a:fld>
            <a:endParaRPr lang="en-US"/>
          </a:p>
        </p:txBody>
      </p:sp>
    </p:spTree>
    <p:extLst>
      <p:ext uri="{BB962C8B-B14F-4D97-AF65-F5344CB8AC3E}">
        <p14:creationId xmlns:p14="http://schemas.microsoft.com/office/powerpoint/2010/main" val="318773337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B6790CF-3AD4-4C55-9EEC-B69437BB445C}" type="slidenum">
              <a:rPr lang="en-US" smtClean="0"/>
              <a:t>45</a:t>
            </a:fld>
            <a:endParaRPr lang="en-US"/>
          </a:p>
        </p:txBody>
      </p:sp>
    </p:spTree>
    <p:extLst>
      <p:ext uri="{BB962C8B-B14F-4D97-AF65-F5344CB8AC3E}">
        <p14:creationId xmlns:p14="http://schemas.microsoft.com/office/powerpoint/2010/main" val="93496715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B6790CF-3AD4-4C55-9EEC-B69437BB445C}" type="slidenum">
              <a:rPr lang="en-US" smtClean="0"/>
              <a:t>46</a:t>
            </a:fld>
            <a:endParaRPr lang="en-US"/>
          </a:p>
        </p:txBody>
      </p:sp>
    </p:spTree>
    <p:extLst>
      <p:ext uri="{BB962C8B-B14F-4D97-AF65-F5344CB8AC3E}">
        <p14:creationId xmlns:p14="http://schemas.microsoft.com/office/powerpoint/2010/main" val="82541315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endParaRPr lang="en-US" sz="1100" u="none" dirty="0">
              <a:latin typeface="+mn-lt"/>
              <a:cs typeface="+mj-cs"/>
            </a:endParaRPr>
          </a:p>
        </p:txBody>
      </p:sp>
      <p:sp>
        <p:nvSpPr>
          <p:cNvPr id="4" name="Slide Number Placeholder 3"/>
          <p:cNvSpPr>
            <a:spLocks noGrp="1"/>
          </p:cNvSpPr>
          <p:nvPr>
            <p:ph type="sldNum" sz="quarter" idx="5"/>
          </p:nvPr>
        </p:nvSpPr>
        <p:spPr/>
        <p:txBody>
          <a:bodyPr/>
          <a:lstStyle/>
          <a:p>
            <a:fld id="{8B6790CF-3AD4-4C55-9EEC-B69437BB445C}" type="slidenum">
              <a:rPr lang="en-US" smtClean="0"/>
              <a:t>47</a:t>
            </a:fld>
            <a:endParaRPr lang="en-US"/>
          </a:p>
        </p:txBody>
      </p:sp>
    </p:spTree>
    <p:extLst>
      <p:ext uri="{BB962C8B-B14F-4D97-AF65-F5344CB8AC3E}">
        <p14:creationId xmlns:p14="http://schemas.microsoft.com/office/powerpoint/2010/main" val="392561213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endParaRPr lang="en-US" sz="1000" u="none" dirty="0"/>
          </a:p>
        </p:txBody>
      </p:sp>
      <p:sp>
        <p:nvSpPr>
          <p:cNvPr id="4" name="Slide Number Placeholder 3"/>
          <p:cNvSpPr>
            <a:spLocks noGrp="1"/>
          </p:cNvSpPr>
          <p:nvPr>
            <p:ph type="sldNum" sz="quarter" idx="5"/>
          </p:nvPr>
        </p:nvSpPr>
        <p:spPr/>
        <p:txBody>
          <a:bodyPr/>
          <a:lstStyle/>
          <a:p>
            <a:fld id="{8B6790CF-3AD4-4C55-9EEC-B69437BB445C}" type="slidenum">
              <a:rPr lang="en-US" smtClean="0"/>
              <a:t>48</a:t>
            </a:fld>
            <a:endParaRPr lang="en-US"/>
          </a:p>
        </p:txBody>
      </p:sp>
    </p:spTree>
    <p:extLst>
      <p:ext uri="{BB962C8B-B14F-4D97-AF65-F5344CB8AC3E}">
        <p14:creationId xmlns:p14="http://schemas.microsoft.com/office/powerpoint/2010/main" val="257219335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endParaRPr lang="en-US" sz="1000" dirty="0">
              <a:cs typeface="+mj-cs"/>
            </a:endParaRPr>
          </a:p>
        </p:txBody>
      </p:sp>
      <p:sp>
        <p:nvSpPr>
          <p:cNvPr id="4" name="Slide Number Placeholder 3"/>
          <p:cNvSpPr>
            <a:spLocks noGrp="1"/>
          </p:cNvSpPr>
          <p:nvPr>
            <p:ph type="sldNum" sz="quarter" idx="5"/>
          </p:nvPr>
        </p:nvSpPr>
        <p:spPr/>
        <p:txBody>
          <a:bodyPr/>
          <a:lstStyle/>
          <a:p>
            <a:fld id="{8B6790CF-3AD4-4C55-9EEC-B69437BB445C}" type="slidenum">
              <a:rPr lang="en-US" smtClean="0"/>
              <a:t>49</a:t>
            </a:fld>
            <a:endParaRPr lang="en-US"/>
          </a:p>
        </p:txBody>
      </p:sp>
    </p:spTree>
    <p:extLst>
      <p:ext uri="{BB962C8B-B14F-4D97-AF65-F5344CB8AC3E}">
        <p14:creationId xmlns:p14="http://schemas.microsoft.com/office/powerpoint/2010/main" val="333655802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00" dirty="0">
              <a:latin typeface="+mn-lt"/>
            </a:endParaRPr>
          </a:p>
        </p:txBody>
      </p:sp>
      <p:sp>
        <p:nvSpPr>
          <p:cNvPr id="4" name="Slide Number Placeholder 3"/>
          <p:cNvSpPr>
            <a:spLocks noGrp="1"/>
          </p:cNvSpPr>
          <p:nvPr>
            <p:ph type="sldNum" sz="quarter" idx="5"/>
          </p:nvPr>
        </p:nvSpPr>
        <p:spPr/>
        <p:txBody>
          <a:bodyPr/>
          <a:lstStyle/>
          <a:p>
            <a:fld id="{8B6790CF-3AD4-4C55-9EEC-B69437BB445C}" type="slidenum">
              <a:rPr lang="en-US" smtClean="0"/>
              <a:t>50</a:t>
            </a:fld>
            <a:endParaRPr lang="en-US"/>
          </a:p>
        </p:txBody>
      </p:sp>
    </p:spTree>
    <p:extLst>
      <p:ext uri="{BB962C8B-B14F-4D97-AF65-F5344CB8AC3E}">
        <p14:creationId xmlns:p14="http://schemas.microsoft.com/office/powerpoint/2010/main" val="21568382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00" dirty="0"/>
          </a:p>
        </p:txBody>
      </p:sp>
      <p:sp>
        <p:nvSpPr>
          <p:cNvPr id="5" name="Slide Number Placeholder 4">
            <a:extLst>
              <a:ext uri="{FF2B5EF4-FFF2-40B4-BE49-F238E27FC236}">
                <a16:creationId xmlns:a16="http://schemas.microsoft.com/office/drawing/2014/main" id="{51FD3922-0B0E-4F82-8BB6-4D70E4C9CDFD}"/>
              </a:ext>
            </a:extLst>
          </p:cNvPr>
          <p:cNvSpPr>
            <a:spLocks noGrp="1"/>
          </p:cNvSpPr>
          <p:nvPr>
            <p:ph type="sldNum" sz="quarter" idx="5"/>
          </p:nvPr>
        </p:nvSpPr>
        <p:spPr/>
        <p:txBody>
          <a:bodyPr/>
          <a:lstStyle/>
          <a:p>
            <a:fld id="{8B6790CF-3AD4-4C55-9EEC-B69437BB445C}" type="slidenum">
              <a:rPr lang="en-US" smtClean="0"/>
              <a:t>6</a:t>
            </a:fld>
            <a:endParaRPr lang="en-US"/>
          </a:p>
        </p:txBody>
      </p:sp>
    </p:spTree>
    <p:extLst>
      <p:ext uri="{BB962C8B-B14F-4D97-AF65-F5344CB8AC3E}">
        <p14:creationId xmlns:p14="http://schemas.microsoft.com/office/powerpoint/2010/main" val="206784216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B6790CF-3AD4-4C55-9EEC-B69437BB445C}" type="slidenum">
              <a:rPr lang="en-US" smtClean="0"/>
              <a:t>51</a:t>
            </a:fld>
            <a:endParaRPr lang="en-US"/>
          </a:p>
        </p:txBody>
      </p:sp>
    </p:spTree>
    <p:extLst>
      <p:ext uri="{BB962C8B-B14F-4D97-AF65-F5344CB8AC3E}">
        <p14:creationId xmlns:p14="http://schemas.microsoft.com/office/powerpoint/2010/main" val="293518336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00" dirty="0">
              <a:latin typeface="+mn-lt"/>
            </a:endParaRPr>
          </a:p>
        </p:txBody>
      </p:sp>
      <p:sp>
        <p:nvSpPr>
          <p:cNvPr id="4" name="Slide Number Placeholder 3"/>
          <p:cNvSpPr>
            <a:spLocks noGrp="1"/>
          </p:cNvSpPr>
          <p:nvPr>
            <p:ph type="sldNum" sz="quarter" idx="5"/>
          </p:nvPr>
        </p:nvSpPr>
        <p:spPr/>
        <p:txBody>
          <a:bodyPr/>
          <a:lstStyle/>
          <a:p>
            <a:fld id="{8B6790CF-3AD4-4C55-9EEC-B69437BB445C}" type="slidenum">
              <a:rPr lang="en-US" smtClean="0"/>
              <a:t>52</a:t>
            </a:fld>
            <a:endParaRPr lang="en-US"/>
          </a:p>
        </p:txBody>
      </p:sp>
    </p:spTree>
    <p:extLst>
      <p:ext uri="{BB962C8B-B14F-4D97-AF65-F5344CB8AC3E}">
        <p14:creationId xmlns:p14="http://schemas.microsoft.com/office/powerpoint/2010/main" val="27422200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00" dirty="0"/>
          </a:p>
        </p:txBody>
      </p:sp>
      <p:sp>
        <p:nvSpPr>
          <p:cNvPr id="4" name="Slide Number Placeholder 3"/>
          <p:cNvSpPr>
            <a:spLocks noGrp="1"/>
          </p:cNvSpPr>
          <p:nvPr>
            <p:ph type="sldNum" sz="quarter" idx="5"/>
          </p:nvPr>
        </p:nvSpPr>
        <p:spPr/>
        <p:txBody>
          <a:bodyPr/>
          <a:lstStyle/>
          <a:p>
            <a:fld id="{8B6790CF-3AD4-4C55-9EEC-B69437BB445C}" type="slidenum">
              <a:rPr lang="en-US" smtClean="0"/>
              <a:t>53</a:t>
            </a:fld>
            <a:endParaRPr lang="en-US"/>
          </a:p>
        </p:txBody>
      </p:sp>
    </p:spTree>
    <p:extLst>
      <p:ext uri="{BB962C8B-B14F-4D97-AF65-F5344CB8AC3E}">
        <p14:creationId xmlns:p14="http://schemas.microsoft.com/office/powerpoint/2010/main" val="207746439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B6790CF-3AD4-4C55-9EEC-B69437BB445C}" type="slidenum">
              <a:rPr lang="en-US" smtClean="0"/>
              <a:t>54</a:t>
            </a:fld>
            <a:endParaRPr lang="en-US"/>
          </a:p>
        </p:txBody>
      </p:sp>
    </p:spTree>
    <p:extLst>
      <p:ext uri="{BB962C8B-B14F-4D97-AF65-F5344CB8AC3E}">
        <p14:creationId xmlns:p14="http://schemas.microsoft.com/office/powerpoint/2010/main" val="424611908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B6790CF-3AD4-4C55-9EEC-B69437BB445C}" type="slidenum">
              <a:rPr lang="en-US" smtClean="0"/>
              <a:t>55</a:t>
            </a:fld>
            <a:endParaRPr lang="en-US"/>
          </a:p>
        </p:txBody>
      </p:sp>
    </p:spTree>
    <p:extLst>
      <p:ext uri="{BB962C8B-B14F-4D97-AF65-F5344CB8AC3E}">
        <p14:creationId xmlns:p14="http://schemas.microsoft.com/office/powerpoint/2010/main" val="279706991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B6790CF-3AD4-4C55-9EEC-B69437BB445C}" type="slidenum">
              <a:rPr lang="en-US" smtClean="0"/>
              <a:t>56</a:t>
            </a:fld>
            <a:endParaRPr lang="en-US"/>
          </a:p>
        </p:txBody>
      </p:sp>
    </p:spTree>
    <p:extLst>
      <p:ext uri="{BB962C8B-B14F-4D97-AF65-F5344CB8AC3E}">
        <p14:creationId xmlns:p14="http://schemas.microsoft.com/office/powerpoint/2010/main" val="90609217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B6790CF-3AD4-4C55-9EEC-B69437BB445C}" type="slidenum">
              <a:rPr lang="en-US" smtClean="0"/>
              <a:t>57</a:t>
            </a:fld>
            <a:endParaRPr lang="en-US"/>
          </a:p>
        </p:txBody>
      </p:sp>
    </p:spTree>
    <p:extLst>
      <p:ext uri="{BB962C8B-B14F-4D97-AF65-F5344CB8AC3E}">
        <p14:creationId xmlns:p14="http://schemas.microsoft.com/office/powerpoint/2010/main" val="94724425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B6790CF-3AD4-4C55-9EEC-B69437BB445C}" type="slidenum">
              <a:rPr lang="en-US" smtClean="0"/>
              <a:t>58</a:t>
            </a:fld>
            <a:endParaRPr lang="en-US"/>
          </a:p>
        </p:txBody>
      </p:sp>
    </p:spTree>
    <p:extLst>
      <p:ext uri="{BB962C8B-B14F-4D97-AF65-F5344CB8AC3E}">
        <p14:creationId xmlns:p14="http://schemas.microsoft.com/office/powerpoint/2010/main" val="309200592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B6790CF-3AD4-4C55-9EEC-B69437BB445C}" type="slidenum">
              <a:rPr lang="en-US" smtClean="0"/>
              <a:t>59</a:t>
            </a:fld>
            <a:endParaRPr lang="en-US"/>
          </a:p>
        </p:txBody>
      </p:sp>
    </p:spTree>
    <p:extLst>
      <p:ext uri="{BB962C8B-B14F-4D97-AF65-F5344CB8AC3E}">
        <p14:creationId xmlns:p14="http://schemas.microsoft.com/office/powerpoint/2010/main" val="238022375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B6790CF-3AD4-4C55-9EEC-B69437BB445C}" type="slidenum">
              <a:rPr lang="en-US" smtClean="0"/>
              <a:t>60</a:t>
            </a:fld>
            <a:endParaRPr lang="en-US"/>
          </a:p>
        </p:txBody>
      </p:sp>
    </p:spTree>
    <p:extLst>
      <p:ext uri="{BB962C8B-B14F-4D97-AF65-F5344CB8AC3E}">
        <p14:creationId xmlns:p14="http://schemas.microsoft.com/office/powerpoint/2010/main" val="30829900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sz="1000" dirty="0"/>
          </a:p>
        </p:txBody>
      </p:sp>
      <p:sp>
        <p:nvSpPr>
          <p:cNvPr id="5" name="Slide Number Placeholder 4">
            <a:extLst>
              <a:ext uri="{FF2B5EF4-FFF2-40B4-BE49-F238E27FC236}">
                <a16:creationId xmlns:a16="http://schemas.microsoft.com/office/drawing/2014/main" id="{036E3184-F708-4F80-842C-A68B17EE9C4A}"/>
              </a:ext>
            </a:extLst>
          </p:cNvPr>
          <p:cNvSpPr>
            <a:spLocks noGrp="1"/>
          </p:cNvSpPr>
          <p:nvPr>
            <p:ph type="sldNum" sz="quarter" idx="5"/>
          </p:nvPr>
        </p:nvSpPr>
        <p:spPr/>
        <p:txBody>
          <a:bodyPr/>
          <a:lstStyle/>
          <a:p>
            <a:fld id="{8B6790CF-3AD4-4C55-9EEC-B69437BB445C}" type="slidenum">
              <a:rPr lang="en-US" smtClean="0"/>
              <a:t>7</a:t>
            </a:fld>
            <a:endParaRPr lang="en-US"/>
          </a:p>
        </p:txBody>
      </p:sp>
    </p:spTree>
    <p:extLst>
      <p:ext uri="{BB962C8B-B14F-4D97-AF65-F5344CB8AC3E}">
        <p14:creationId xmlns:p14="http://schemas.microsoft.com/office/powerpoint/2010/main" val="226236147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B6790CF-3AD4-4C55-9EEC-B69437BB445C}" type="slidenum">
              <a:rPr lang="en-US" smtClean="0"/>
              <a:t>61</a:t>
            </a:fld>
            <a:endParaRPr lang="en-US"/>
          </a:p>
        </p:txBody>
      </p:sp>
    </p:spTree>
    <p:extLst>
      <p:ext uri="{BB962C8B-B14F-4D97-AF65-F5344CB8AC3E}">
        <p14:creationId xmlns:p14="http://schemas.microsoft.com/office/powerpoint/2010/main" val="392191759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B6790CF-3AD4-4C55-9EEC-B69437BB445C}" type="slidenum">
              <a:rPr lang="en-US" smtClean="0"/>
              <a:t>62</a:t>
            </a:fld>
            <a:endParaRPr lang="en-US"/>
          </a:p>
        </p:txBody>
      </p:sp>
    </p:spTree>
    <p:extLst>
      <p:ext uri="{BB962C8B-B14F-4D97-AF65-F5344CB8AC3E}">
        <p14:creationId xmlns:p14="http://schemas.microsoft.com/office/powerpoint/2010/main" val="215158452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B6790CF-3AD4-4C55-9EEC-B69437BB445C}" type="slidenum">
              <a:rPr lang="en-US" smtClean="0"/>
              <a:t>63</a:t>
            </a:fld>
            <a:endParaRPr lang="en-US"/>
          </a:p>
        </p:txBody>
      </p:sp>
    </p:spTree>
    <p:extLst>
      <p:ext uri="{BB962C8B-B14F-4D97-AF65-F5344CB8AC3E}">
        <p14:creationId xmlns:p14="http://schemas.microsoft.com/office/powerpoint/2010/main" val="185801518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B6790CF-3AD4-4C55-9EEC-B69437BB445C}" type="slidenum">
              <a:rPr lang="en-US" smtClean="0"/>
              <a:t>64</a:t>
            </a:fld>
            <a:endParaRPr lang="en-US"/>
          </a:p>
        </p:txBody>
      </p:sp>
    </p:spTree>
    <p:extLst>
      <p:ext uri="{BB962C8B-B14F-4D97-AF65-F5344CB8AC3E}">
        <p14:creationId xmlns:p14="http://schemas.microsoft.com/office/powerpoint/2010/main" val="35084557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00" b="0" dirty="0"/>
          </a:p>
        </p:txBody>
      </p:sp>
      <p:sp>
        <p:nvSpPr>
          <p:cNvPr id="5" name="Slide Number Placeholder 4">
            <a:extLst>
              <a:ext uri="{FF2B5EF4-FFF2-40B4-BE49-F238E27FC236}">
                <a16:creationId xmlns:a16="http://schemas.microsoft.com/office/drawing/2014/main" id="{8C1595D4-2C7E-4B40-8EFF-A5247D442C58}"/>
              </a:ext>
            </a:extLst>
          </p:cNvPr>
          <p:cNvSpPr>
            <a:spLocks noGrp="1"/>
          </p:cNvSpPr>
          <p:nvPr>
            <p:ph type="sldNum" sz="quarter" idx="5"/>
          </p:nvPr>
        </p:nvSpPr>
        <p:spPr/>
        <p:txBody>
          <a:bodyPr/>
          <a:lstStyle/>
          <a:p>
            <a:fld id="{8B6790CF-3AD4-4C55-9EEC-B69437BB445C}" type="slidenum">
              <a:rPr lang="en-US" smtClean="0"/>
              <a:t>8</a:t>
            </a:fld>
            <a:endParaRPr lang="en-US"/>
          </a:p>
        </p:txBody>
      </p:sp>
    </p:spTree>
    <p:extLst>
      <p:ext uri="{BB962C8B-B14F-4D97-AF65-F5344CB8AC3E}">
        <p14:creationId xmlns:p14="http://schemas.microsoft.com/office/powerpoint/2010/main" val="19916856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00" dirty="0"/>
          </a:p>
        </p:txBody>
      </p:sp>
      <p:sp>
        <p:nvSpPr>
          <p:cNvPr id="5" name="Slide Number Placeholder 4">
            <a:extLst>
              <a:ext uri="{FF2B5EF4-FFF2-40B4-BE49-F238E27FC236}">
                <a16:creationId xmlns:a16="http://schemas.microsoft.com/office/drawing/2014/main" id="{4E4DC32D-2EFC-4FF5-B5BD-6EE6DD105514}"/>
              </a:ext>
            </a:extLst>
          </p:cNvPr>
          <p:cNvSpPr>
            <a:spLocks noGrp="1"/>
          </p:cNvSpPr>
          <p:nvPr>
            <p:ph type="sldNum" sz="quarter" idx="5"/>
          </p:nvPr>
        </p:nvSpPr>
        <p:spPr/>
        <p:txBody>
          <a:bodyPr/>
          <a:lstStyle/>
          <a:p>
            <a:fld id="{8B6790CF-3AD4-4C55-9EEC-B69437BB445C}" type="slidenum">
              <a:rPr lang="en-US" smtClean="0"/>
              <a:t>9</a:t>
            </a:fld>
            <a:endParaRPr lang="en-US"/>
          </a:p>
        </p:txBody>
      </p:sp>
    </p:spTree>
    <p:extLst>
      <p:ext uri="{BB962C8B-B14F-4D97-AF65-F5344CB8AC3E}">
        <p14:creationId xmlns:p14="http://schemas.microsoft.com/office/powerpoint/2010/main" val="34427817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sz="1000" dirty="0"/>
          </a:p>
        </p:txBody>
      </p:sp>
      <p:sp>
        <p:nvSpPr>
          <p:cNvPr id="5" name="Slide Number Placeholder 4">
            <a:extLst>
              <a:ext uri="{FF2B5EF4-FFF2-40B4-BE49-F238E27FC236}">
                <a16:creationId xmlns:a16="http://schemas.microsoft.com/office/drawing/2014/main" id="{B3CDB44E-8B42-4681-AB09-3050714B49B2}"/>
              </a:ext>
            </a:extLst>
          </p:cNvPr>
          <p:cNvSpPr>
            <a:spLocks noGrp="1"/>
          </p:cNvSpPr>
          <p:nvPr>
            <p:ph type="sldNum" sz="quarter" idx="5"/>
          </p:nvPr>
        </p:nvSpPr>
        <p:spPr/>
        <p:txBody>
          <a:bodyPr/>
          <a:lstStyle/>
          <a:p>
            <a:fld id="{8B6790CF-3AD4-4C55-9EEC-B69437BB445C}" type="slidenum">
              <a:rPr lang="en-US" smtClean="0"/>
              <a:t>10</a:t>
            </a:fld>
            <a:endParaRPr lang="en-US"/>
          </a:p>
        </p:txBody>
      </p:sp>
    </p:spTree>
    <p:extLst>
      <p:ext uri="{BB962C8B-B14F-4D97-AF65-F5344CB8AC3E}">
        <p14:creationId xmlns:p14="http://schemas.microsoft.com/office/powerpoint/2010/main" val="9874077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1646133"/>
            <a:ext cx="6606540" cy="3501813"/>
          </a:xfrm>
        </p:spPr>
        <p:txBody>
          <a:bodyPr anchor="b"/>
          <a:lstStyle>
            <a:lvl1pPr algn="ctr">
              <a:defRPr sz="5100"/>
            </a:lvl1pPr>
          </a:lstStyle>
          <a:p>
            <a:r>
              <a:rPr lang="en-US"/>
              <a:t>Click to edit Master title style</a:t>
            </a:r>
            <a:endParaRPr lang="en-US" dirty="0"/>
          </a:p>
        </p:txBody>
      </p:sp>
      <p:sp>
        <p:nvSpPr>
          <p:cNvPr id="3" name="Subtitle 2"/>
          <p:cNvSpPr>
            <a:spLocks noGrp="1"/>
          </p:cNvSpPr>
          <p:nvPr>
            <p:ph type="subTitle" idx="1"/>
          </p:nvPr>
        </p:nvSpPr>
        <p:spPr>
          <a:xfrm>
            <a:off x="971550" y="5282989"/>
            <a:ext cx="5829300" cy="2428451"/>
          </a:xfrm>
        </p:spPr>
        <p:txBody>
          <a:bodyPr/>
          <a:lstStyle>
            <a:lvl1pPr marL="0" indent="0" algn="ctr">
              <a:buNone/>
              <a:defRPr sz="2040"/>
            </a:lvl1pPr>
            <a:lvl2pPr marL="388620" indent="0" algn="ctr">
              <a:buNone/>
              <a:defRPr sz="1700"/>
            </a:lvl2pPr>
            <a:lvl3pPr marL="777240" indent="0" algn="ctr">
              <a:buNone/>
              <a:defRPr sz="1530"/>
            </a:lvl3pPr>
            <a:lvl4pPr marL="1165860" indent="0" algn="ctr">
              <a:buNone/>
              <a:defRPr sz="1360"/>
            </a:lvl4pPr>
            <a:lvl5pPr marL="1554480" indent="0" algn="ctr">
              <a:buNone/>
              <a:defRPr sz="1360"/>
            </a:lvl5pPr>
            <a:lvl6pPr marL="1943100" indent="0" algn="ctr">
              <a:buNone/>
              <a:defRPr sz="1360"/>
            </a:lvl6pPr>
            <a:lvl7pPr marL="2331720" indent="0" algn="ctr">
              <a:buNone/>
              <a:defRPr sz="1360"/>
            </a:lvl7pPr>
            <a:lvl8pPr marL="2720340" indent="0" algn="ctr">
              <a:buNone/>
              <a:defRPr sz="1360"/>
            </a:lvl8pPr>
            <a:lvl9pPr marL="3108960" indent="0" algn="ctr">
              <a:buNone/>
              <a:defRPr sz="136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5420224-9C1E-4B4C-AAFD-9F2224915336}" type="datetime1">
              <a:rPr lang="en-US" smtClean="0"/>
              <a:t>2/13/2023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214F17-86AB-4F1C-BC88-4CB7EE2FB93D}" type="slidenum">
              <a:rPr lang="en-US" smtClean="0"/>
              <a:t>‹#›</a:t>
            </a:fld>
            <a:endParaRPr lang="en-US"/>
          </a:p>
        </p:txBody>
      </p:sp>
    </p:spTree>
    <p:extLst>
      <p:ext uri="{BB962C8B-B14F-4D97-AF65-F5344CB8AC3E}">
        <p14:creationId xmlns:p14="http://schemas.microsoft.com/office/powerpoint/2010/main" val="26275455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C8B79FE-D37D-46F3-AC70-99FAF128C9B8}" type="datetime1">
              <a:rPr lang="en-US" smtClean="0"/>
              <a:t>2/13/2023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214F17-86AB-4F1C-BC88-4CB7EE2FB93D}" type="slidenum">
              <a:rPr lang="en-US" smtClean="0"/>
              <a:t>‹#›</a:t>
            </a:fld>
            <a:endParaRPr lang="en-US"/>
          </a:p>
        </p:txBody>
      </p:sp>
    </p:spTree>
    <p:extLst>
      <p:ext uri="{BB962C8B-B14F-4D97-AF65-F5344CB8AC3E}">
        <p14:creationId xmlns:p14="http://schemas.microsoft.com/office/powerpoint/2010/main" val="2089700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4" y="535517"/>
            <a:ext cx="1675924" cy="85240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34353" y="535517"/>
            <a:ext cx="4930616" cy="85240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44AD70B-14E5-443C-A824-3B9176774A4A}" type="datetime1">
              <a:rPr lang="en-US" smtClean="0"/>
              <a:t>2/13/2023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214F17-86AB-4F1C-BC88-4CB7EE2FB93D}" type="slidenum">
              <a:rPr lang="en-US" smtClean="0"/>
              <a:t>‹#›</a:t>
            </a:fld>
            <a:endParaRPr lang="en-US"/>
          </a:p>
        </p:txBody>
      </p:sp>
    </p:spTree>
    <p:extLst>
      <p:ext uri="{BB962C8B-B14F-4D97-AF65-F5344CB8AC3E}">
        <p14:creationId xmlns:p14="http://schemas.microsoft.com/office/powerpoint/2010/main" val="20520072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FC29B91-C218-4906-8901-5F0152B62E42}" type="datetime1">
              <a:rPr lang="en-US" smtClean="0"/>
              <a:t>2/13/2023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214F17-86AB-4F1C-BC88-4CB7EE2FB93D}" type="slidenum">
              <a:rPr lang="en-US" smtClean="0"/>
              <a:t>‹#›</a:t>
            </a:fld>
            <a:endParaRPr lang="en-US"/>
          </a:p>
        </p:txBody>
      </p:sp>
    </p:spTree>
    <p:extLst>
      <p:ext uri="{BB962C8B-B14F-4D97-AF65-F5344CB8AC3E}">
        <p14:creationId xmlns:p14="http://schemas.microsoft.com/office/powerpoint/2010/main" val="4404093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5" y="2507618"/>
            <a:ext cx="6703695" cy="4184014"/>
          </a:xfrm>
        </p:spPr>
        <p:txBody>
          <a:bodyPr anchor="b"/>
          <a:lstStyle>
            <a:lvl1pPr>
              <a:defRPr sz="5100"/>
            </a:lvl1pPr>
          </a:lstStyle>
          <a:p>
            <a:r>
              <a:rPr lang="en-US"/>
              <a:t>Click to edit Master title style</a:t>
            </a:r>
            <a:endParaRPr lang="en-US" dirty="0"/>
          </a:p>
        </p:txBody>
      </p:sp>
      <p:sp>
        <p:nvSpPr>
          <p:cNvPr id="3" name="Text Placeholder 2"/>
          <p:cNvSpPr>
            <a:spLocks noGrp="1"/>
          </p:cNvSpPr>
          <p:nvPr>
            <p:ph type="body" idx="1"/>
          </p:nvPr>
        </p:nvSpPr>
        <p:spPr>
          <a:xfrm>
            <a:off x="530305" y="6731215"/>
            <a:ext cx="6703695" cy="2200274"/>
          </a:xfrm>
        </p:spPr>
        <p:txBody>
          <a:bodyPr/>
          <a:lstStyle>
            <a:lvl1pPr marL="0" indent="0">
              <a:buNone/>
              <a:defRPr sz="2040">
                <a:solidFill>
                  <a:schemeClr val="tx1"/>
                </a:solidFill>
              </a:defRPr>
            </a:lvl1pPr>
            <a:lvl2pPr marL="388620" indent="0">
              <a:buNone/>
              <a:defRPr sz="1700">
                <a:solidFill>
                  <a:schemeClr val="tx1">
                    <a:tint val="75000"/>
                  </a:schemeClr>
                </a:solidFill>
              </a:defRPr>
            </a:lvl2pPr>
            <a:lvl3pPr marL="777240" indent="0">
              <a:buNone/>
              <a:defRPr sz="1530">
                <a:solidFill>
                  <a:schemeClr val="tx1">
                    <a:tint val="75000"/>
                  </a:schemeClr>
                </a:solidFill>
              </a:defRPr>
            </a:lvl3pPr>
            <a:lvl4pPr marL="1165860" indent="0">
              <a:buNone/>
              <a:defRPr sz="1360">
                <a:solidFill>
                  <a:schemeClr val="tx1">
                    <a:tint val="75000"/>
                  </a:schemeClr>
                </a:solidFill>
              </a:defRPr>
            </a:lvl4pPr>
            <a:lvl5pPr marL="1554480" indent="0">
              <a:buNone/>
              <a:defRPr sz="1360">
                <a:solidFill>
                  <a:schemeClr val="tx1">
                    <a:tint val="75000"/>
                  </a:schemeClr>
                </a:solidFill>
              </a:defRPr>
            </a:lvl5pPr>
            <a:lvl6pPr marL="1943100" indent="0">
              <a:buNone/>
              <a:defRPr sz="1360">
                <a:solidFill>
                  <a:schemeClr val="tx1">
                    <a:tint val="75000"/>
                  </a:schemeClr>
                </a:solidFill>
              </a:defRPr>
            </a:lvl6pPr>
            <a:lvl7pPr marL="2331720" indent="0">
              <a:buNone/>
              <a:defRPr sz="1360">
                <a:solidFill>
                  <a:schemeClr val="tx1">
                    <a:tint val="75000"/>
                  </a:schemeClr>
                </a:solidFill>
              </a:defRPr>
            </a:lvl7pPr>
            <a:lvl8pPr marL="2720340" indent="0">
              <a:buNone/>
              <a:defRPr sz="1360">
                <a:solidFill>
                  <a:schemeClr val="tx1">
                    <a:tint val="75000"/>
                  </a:schemeClr>
                </a:solidFill>
              </a:defRPr>
            </a:lvl8pPr>
            <a:lvl9pPr marL="3108960" indent="0">
              <a:buNone/>
              <a:defRPr sz="136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CE648C1-9F3B-4709-BADA-793FA2093E41}" type="datetime1">
              <a:rPr lang="en-US" smtClean="0"/>
              <a:t>2/13/2023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214F17-86AB-4F1C-BC88-4CB7EE2FB93D}" type="slidenum">
              <a:rPr lang="en-US" smtClean="0"/>
              <a:t>‹#›</a:t>
            </a:fld>
            <a:endParaRPr lang="en-US"/>
          </a:p>
        </p:txBody>
      </p:sp>
    </p:spTree>
    <p:extLst>
      <p:ext uri="{BB962C8B-B14F-4D97-AF65-F5344CB8AC3E}">
        <p14:creationId xmlns:p14="http://schemas.microsoft.com/office/powerpoint/2010/main" val="16023266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34353" y="2677584"/>
            <a:ext cx="330327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934778" y="2677584"/>
            <a:ext cx="330327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F9486AB-6BBB-47F4-8BA9-0E4E4B7F6918}" type="datetime1">
              <a:rPr lang="en-US" smtClean="0"/>
              <a:t>2/13/2023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214F17-86AB-4F1C-BC88-4CB7EE2FB93D}" type="slidenum">
              <a:rPr lang="en-US" smtClean="0"/>
              <a:t>‹#›</a:t>
            </a:fld>
            <a:endParaRPr lang="en-US"/>
          </a:p>
        </p:txBody>
      </p:sp>
    </p:spTree>
    <p:extLst>
      <p:ext uri="{BB962C8B-B14F-4D97-AF65-F5344CB8AC3E}">
        <p14:creationId xmlns:p14="http://schemas.microsoft.com/office/powerpoint/2010/main" val="25318755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5" y="535519"/>
            <a:ext cx="6703695" cy="1944159"/>
          </a:xfrm>
        </p:spPr>
        <p:txBody>
          <a:bodyPr/>
          <a:lstStyle/>
          <a:p>
            <a:r>
              <a:rPr lang="en-US"/>
              <a:t>Click to edit Master title style</a:t>
            </a:r>
            <a:endParaRPr lang="en-US" dirty="0"/>
          </a:p>
        </p:txBody>
      </p:sp>
      <p:sp>
        <p:nvSpPr>
          <p:cNvPr id="3" name="Text Placeholder 2"/>
          <p:cNvSpPr>
            <a:spLocks noGrp="1"/>
          </p:cNvSpPr>
          <p:nvPr>
            <p:ph type="body" idx="1"/>
          </p:nvPr>
        </p:nvSpPr>
        <p:spPr>
          <a:xfrm>
            <a:off x="535366" y="2465706"/>
            <a:ext cx="3288089"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Click to edit Master text styles</a:t>
            </a:r>
          </a:p>
        </p:txBody>
      </p:sp>
      <p:sp>
        <p:nvSpPr>
          <p:cNvPr id="4" name="Content Placeholder 3"/>
          <p:cNvSpPr>
            <a:spLocks noGrp="1"/>
          </p:cNvSpPr>
          <p:nvPr>
            <p:ph sz="half" idx="2"/>
          </p:nvPr>
        </p:nvSpPr>
        <p:spPr>
          <a:xfrm>
            <a:off x="535366" y="3674110"/>
            <a:ext cx="3288089"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934778" y="2465706"/>
            <a:ext cx="3304282"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Click to edit Master text styles</a:t>
            </a:r>
          </a:p>
        </p:txBody>
      </p:sp>
      <p:sp>
        <p:nvSpPr>
          <p:cNvPr id="6" name="Content Placeholder 5"/>
          <p:cNvSpPr>
            <a:spLocks noGrp="1"/>
          </p:cNvSpPr>
          <p:nvPr>
            <p:ph sz="quarter" idx="4"/>
          </p:nvPr>
        </p:nvSpPr>
        <p:spPr>
          <a:xfrm>
            <a:off x="3934778" y="3674110"/>
            <a:ext cx="3304282"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51A31D6-3BFE-4718-8928-6D3DF2B21A63}" type="datetime1">
              <a:rPr lang="en-US" smtClean="0"/>
              <a:t>2/13/2023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C214F17-86AB-4F1C-BC88-4CB7EE2FB93D}" type="slidenum">
              <a:rPr lang="en-US" smtClean="0"/>
              <a:t>‹#›</a:t>
            </a:fld>
            <a:endParaRPr lang="en-US"/>
          </a:p>
        </p:txBody>
      </p:sp>
    </p:spTree>
    <p:extLst>
      <p:ext uri="{BB962C8B-B14F-4D97-AF65-F5344CB8AC3E}">
        <p14:creationId xmlns:p14="http://schemas.microsoft.com/office/powerpoint/2010/main" val="30199124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4F2D6B6-A43B-45B5-B23A-2772EEF0867A}" type="datetime1">
              <a:rPr lang="en-US" smtClean="0"/>
              <a:t>2/13/2023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C214F17-86AB-4F1C-BC88-4CB7EE2FB93D}" type="slidenum">
              <a:rPr lang="en-US" smtClean="0"/>
              <a:t>‹#›</a:t>
            </a:fld>
            <a:endParaRPr lang="en-US"/>
          </a:p>
        </p:txBody>
      </p:sp>
    </p:spTree>
    <p:extLst>
      <p:ext uri="{BB962C8B-B14F-4D97-AF65-F5344CB8AC3E}">
        <p14:creationId xmlns:p14="http://schemas.microsoft.com/office/powerpoint/2010/main" val="7222499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65585A2-25E2-42E7-AB72-3D563E79CC95}" type="datetime1">
              <a:rPr lang="en-US" smtClean="0"/>
              <a:t>2/13/2023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C214F17-86AB-4F1C-BC88-4CB7EE2FB93D}" type="slidenum">
              <a:rPr lang="en-US" smtClean="0"/>
              <a:t>‹#›</a:t>
            </a:fld>
            <a:endParaRPr lang="en-US"/>
          </a:p>
        </p:txBody>
      </p:sp>
    </p:spTree>
    <p:extLst>
      <p:ext uri="{BB962C8B-B14F-4D97-AF65-F5344CB8AC3E}">
        <p14:creationId xmlns:p14="http://schemas.microsoft.com/office/powerpoint/2010/main" val="8950221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Content Placeholder 2"/>
          <p:cNvSpPr>
            <a:spLocks noGrp="1"/>
          </p:cNvSpPr>
          <p:nvPr>
            <p:ph idx="1"/>
          </p:nvPr>
        </p:nvSpPr>
        <p:spPr>
          <a:xfrm>
            <a:off x="3304282" y="1448226"/>
            <a:ext cx="3934778" cy="7147983"/>
          </a:xfrm>
        </p:spPr>
        <p:txBody>
          <a:bodyPr/>
          <a:lstStyle>
            <a:lvl1pPr>
              <a:defRPr sz="2720"/>
            </a:lvl1pPr>
            <a:lvl2pPr>
              <a:defRPr sz="2380"/>
            </a:lvl2pPr>
            <a:lvl3pPr>
              <a:defRPr sz="204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Click to edit Master text styles</a:t>
            </a:r>
          </a:p>
        </p:txBody>
      </p:sp>
      <p:sp>
        <p:nvSpPr>
          <p:cNvPr id="5" name="Date Placeholder 4"/>
          <p:cNvSpPr>
            <a:spLocks noGrp="1"/>
          </p:cNvSpPr>
          <p:nvPr>
            <p:ph type="dt" sz="half" idx="10"/>
          </p:nvPr>
        </p:nvSpPr>
        <p:spPr/>
        <p:txBody>
          <a:bodyPr/>
          <a:lstStyle/>
          <a:p>
            <a:fld id="{4CFECD50-FBD1-4FF1-A49A-6D17DB9EB380}" type="datetime1">
              <a:rPr lang="en-US" smtClean="0"/>
              <a:t>2/13/2023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214F17-86AB-4F1C-BC88-4CB7EE2FB93D}" type="slidenum">
              <a:rPr lang="en-US" smtClean="0"/>
              <a:t>‹#›</a:t>
            </a:fld>
            <a:endParaRPr lang="en-US"/>
          </a:p>
        </p:txBody>
      </p:sp>
    </p:spTree>
    <p:extLst>
      <p:ext uri="{BB962C8B-B14F-4D97-AF65-F5344CB8AC3E}">
        <p14:creationId xmlns:p14="http://schemas.microsoft.com/office/powerpoint/2010/main" val="41095541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Picture Placeholder 2"/>
          <p:cNvSpPr>
            <a:spLocks noGrp="1" noChangeAspect="1"/>
          </p:cNvSpPr>
          <p:nvPr>
            <p:ph type="pic" idx="1"/>
          </p:nvPr>
        </p:nvSpPr>
        <p:spPr>
          <a:xfrm>
            <a:off x="3304282" y="1448226"/>
            <a:ext cx="3934778" cy="7147983"/>
          </a:xfrm>
        </p:spPr>
        <p:txBody>
          <a:bodyPr anchor="t"/>
          <a:lstStyle>
            <a:lvl1pPr marL="0" indent="0">
              <a:buNone/>
              <a:defRPr sz="2720"/>
            </a:lvl1pPr>
            <a:lvl2pPr marL="388620" indent="0">
              <a:buNone/>
              <a:defRPr sz="2380"/>
            </a:lvl2pPr>
            <a:lvl3pPr marL="777240" indent="0">
              <a:buNone/>
              <a:defRPr sz="2040"/>
            </a:lvl3pPr>
            <a:lvl4pPr marL="1165860" indent="0">
              <a:buNone/>
              <a:defRPr sz="1700"/>
            </a:lvl4pPr>
            <a:lvl5pPr marL="1554480" indent="0">
              <a:buNone/>
              <a:defRPr sz="1700"/>
            </a:lvl5pPr>
            <a:lvl6pPr marL="1943100" indent="0">
              <a:buNone/>
              <a:defRPr sz="1700"/>
            </a:lvl6pPr>
            <a:lvl7pPr marL="2331720" indent="0">
              <a:buNone/>
              <a:defRPr sz="1700"/>
            </a:lvl7pPr>
            <a:lvl8pPr marL="2720340" indent="0">
              <a:buNone/>
              <a:defRPr sz="1700"/>
            </a:lvl8pPr>
            <a:lvl9pPr marL="3108960" indent="0">
              <a:buNone/>
              <a:defRPr sz="1700"/>
            </a:lvl9pPr>
          </a:lstStyle>
          <a:p>
            <a:r>
              <a:rPr lang="en-US"/>
              <a:t>Click icon to add picture</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Click to edit Master text styles</a:t>
            </a:r>
          </a:p>
        </p:txBody>
      </p:sp>
      <p:sp>
        <p:nvSpPr>
          <p:cNvPr id="5" name="Date Placeholder 4"/>
          <p:cNvSpPr>
            <a:spLocks noGrp="1"/>
          </p:cNvSpPr>
          <p:nvPr>
            <p:ph type="dt" sz="half" idx="10"/>
          </p:nvPr>
        </p:nvSpPr>
        <p:spPr/>
        <p:txBody>
          <a:bodyPr/>
          <a:lstStyle/>
          <a:p>
            <a:fld id="{0D1203F2-C1DA-425A-AE5E-A2CE71AC4759}" type="datetime1">
              <a:rPr lang="en-US" smtClean="0"/>
              <a:t>2/13/2023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214F17-86AB-4F1C-BC88-4CB7EE2FB93D}" type="slidenum">
              <a:rPr lang="en-US" smtClean="0"/>
              <a:t>‹#›</a:t>
            </a:fld>
            <a:endParaRPr lang="en-US"/>
          </a:p>
        </p:txBody>
      </p:sp>
    </p:spTree>
    <p:extLst>
      <p:ext uri="{BB962C8B-B14F-4D97-AF65-F5344CB8AC3E}">
        <p14:creationId xmlns:p14="http://schemas.microsoft.com/office/powerpoint/2010/main" val="8556383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3" y="535519"/>
            <a:ext cx="6703695" cy="19441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34353" y="9322649"/>
            <a:ext cx="1748790" cy="535517"/>
          </a:xfrm>
          <a:prstGeom prst="rect">
            <a:avLst/>
          </a:prstGeom>
        </p:spPr>
        <p:txBody>
          <a:bodyPr vert="horz" lIns="91440" tIns="45720" rIns="91440" bIns="45720" rtlCol="0" anchor="ctr"/>
          <a:lstStyle>
            <a:lvl1pPr algn="l">
              <a:defRPr sz="1020">
                <a:solidFill>
                  <a:schemeClr val="tx1">
                    <a:tint val="75000"/>
                  </a:schemeClr>
                </a:solidFill>
              </a:defRPr>
            </a:lvl1pPr>
          </a:lstStyle>
          <a:p>
            <a:fld id="{848E8E17-F7F4-4DDA-A23A-BC5C31640598}" type="datetime1">
              <a:rPr lang="en-US" smtClean="0"/>
              <a:t>2/13/2023</a:t>
            </a:fld>
            <a:endParaRPr lang="en-US"/>
          </a:p>
        </p:txBody>
      </p:sp>
      <p:sp>
        <p:nvSpPr>
          <p:cNvPr id="5" name="Footer Placeholder 4"/>
          <p:cNvSpPr>
            <a:spLocks noGrp="1"/>
          </p:cNvSpPr>
          <p:nvPr>
            <p:ph type="ftr" sz="quarter" idx="3"/>
          </p:nvPr>
        </p:nvSpPr>
        <p:spPr>
          <a:xfrm>
            <a:off x="2574608" y="9322649"/>
            <a:ext cx="2623185" cy="535517"/>
          </a:xfrm>
          <a:prstGeom prst="rect">
            <a:avLst/>
          </a:prstGeom>
        </p:spPr>
        <p:txBody>
          <a:bodyPr vert="horz" lIns="91440" tIns="45720" rIns="91440" bIns="45720" rtlCol="0" anchor="ctr"/>
          <a:lstStyle>
            <a:lvl1pPr algn="ctr">
              <a:defRPr sz="102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489258" y="9322649"/>
            <a:ext cx="1748790" cy="535517"/>
          </a:xfrm>
          <a:prstGeom prst="rect">
            <a:avLst/>
          </a:prstGeom>
        </p:spPr>
        <p:txBody>
          <a:bodyPr vert="horz" lIns="91440" tIns="45720" rIns="91440" bIns="45720" rtlCol="0" anchor="ctr"/>
          <a:lstStyle>
            <a:lvl1pPr algn="r">
              <a:defRPr sz="1020">
                <a:solidFill>
                  <a:schemeClr val="tx1">
                    <a:tint val="75000"/>
                  </a:schemeClr>
                </a:solidFill>
              </a:defRPr>
            </a:lvl1pPr>
          </a:lstStyle>
          <a:p>
            <a:fld id="{0C214F17-86AB-4F1C-BC88-4CB7EE2FB93D}" type="slidenum">
              <a:rPr lang="en-US" smtClean="0"/>
              <a:t>‹#›</a:t>
            </a:fld>
            <a:endParaRPr lang="en-US"/>
          </a:p>
        </p:txBody>
      </p:sp>
    </p:spTree>
    <p:extLst>
      <p:ext uri="{BB962C8B-B14F-4D97-AF65-F5344CB8AC3E}">
        <p14:creationId xmlns:p14="http://schemas.microsoft.com/office/powerpoint/2010/main" val="388680156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777240" rtl="0" eaLnBrk="1" latinLnBrk="0" hangingPunct="1">
        <a:lnSpc>
          <a:spcPct val="90000"/>
        </a:lnSpc>
        <a:spcBef>
          <a:spcPct val="0"/>
        </a:spcBef>
        <a:buNone/>
        <a:defRPr sz="3740" kern="1200">
          <a:solidFill>
            <a:schemeClr val="tx1"/>
          </a:solidFill>
          <a:latin typeface="+mj-lt"/>
          <a:ea typeface="+mj-ea"/>
          <a:cs typeface="+mj-cs"/>
        </a:defRPr>
      </a:lvl1pPr>
    </p:titleStyle>
    <p:body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mn-lt"/>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mn-lt"/>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mn-lt"/>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p:bodyStyle>
    <p:otherStyle>
      <a:defPPr>
        <a:defRPr lang="en-US"/>
      </a:defPPr>
      <a:lvl1pPr marL="0" algn="l" defTabSz="777240" rtl="0" eaLnBrk="1" latinLnBrk="0" hangingPunct="1">
        <a:defRPr sz="1530" kern="1200">
          <a:solidFill>
            <a:schemeClr val="tx1"/>
          </a:solidFill>
          <a:latin typeface="+mn-lt"/>
          <a:ea typeface="+mn-ea"/>
          <a:cs typeface="+mn-cs"/>
        </a:defRPr>
      </a:lvl1pPr>
      <a:lvl2pPr marL="388620" algn="l" defTabSz="777240" rtl="0" eaLnBrk="1" latinLnBrk="0" hangingPunct="1">
        <a:defRPr sz="1530" kern="1200">
          <a:solidFill>
            <a:schemeClr val="tx1"/>
          </a:solidFill>
          <a:latin typeface="+mn-lt"/>
          <a:ea typeface="+mn-ea"/>
          <a:cs typeface="+mn-cs"/>
        </a:defRPr>
      </a:lvl2pPr>
      <a:lvl3pPr marL="777240" algn="l" defTabSz="777240" rtl="0" eaLnBrk="1" latinLnBrk="0" hangingPunct="1">
        <a:defRPr sz="1530" kern="1200">
          <a:solidFill>
            <a:schemeClr val="tx1"/>
          </a:solidFill>
          <a:latin typeface="+mn-lt"/>
          <a:ea typeface="+mn-ea"/>
          <a:cs typeface="+mn-cs"/>
        </a:defRPr>
      </a:lvl3pPr>
      <a:lvl4pPr marL="1165860" algn="l" defTabSz="777240" rtl="0" eaLnBrk="1" latinLnBrk="0" hangingPunct="1">
        <a:defRPr sz="1530" kern="1200">
          <a:solidFill>
            <a:schemeClr val="tx1"/>
          </a:solidFill>
          <a:latin typeface="+mn-lt"/>
          <a:ea typeface="+mn-ea"/>
          <a:cs typeface="+mn-cs"/>
        </a:defRPr>
      </a:lvl4pPr>
      <a:lvl5pPr marL="1554480" algn="l" defTabSz="777240" rtl="0" eaLnBrk="1" latinLnBrk="0" hangingPunct="1">
        <a:defRPr sz="1530" kern="1200">
          <a:solidFill>
            <a:schemeClr val="tx1"/>
          </a:solidFill>
          <a:latin typeface="+mn-lt"/>
          <a:ea typeface="+mn-ea"/>
          <a:cs typeface="+mn-cs"/>
        </a:defRPr>
      </a:lvl5pPr>
      <a:lvl6pPr marL="1943100" algn="l" defTabSz="777240" rtl="0" eaLnBrk="1" latinLnBrk="0" hangingPunct="1">
        <a:defRPr sz="1530" kern="1200">
          <a:solidFill>
            <a:schemeClr val="tx1"/>
          </a:solidFill>
          <a:latin typeface="+mn-lt"/>
          <a:ea typeface="+mn-ea"/>
          <a:cs typeface="+mn-cs"/>
        </a:defRPr>
      </a:lvl6pPr>
      <a:lvl7pPr marL="2331720" algn="l" defTabSz="777240" rtl="0" eaLnBrk="1" latinLnBrk="0" hangingPunct="1">
        <a:defRPr sz="1530" kern="1200">
          <a:solidFill>
            <a:schemeClr val="tx1"/>
          </a:solidFill>
          <a:latin typeface="+mn-lt"/>
          <a:ea typeface="+mn-ea"/>
          <a:cs typeface="+mn-cs"/>
        </a:defRPr>
      </a:lvl7pPr>
      <a:lvl8pPr marL="2720340" algn="l" defTabSz="777240" rtl="0" eaLnBrk="1" latinLnBrk="0" hangingPunct="1">
        <a:defRPr sz="1530" kern="1200">
          <a:solidFill>
            <a:schemeClr val="tx1"/>
          </a:solidFill>
          <a:latin typeface="+mn-lt"/>
          <a:ea typeface="+mn-ea"/>
          <a:cs typeface="+mn-cs"/>
        </a:defRPr>
      </a:lvl8pPr>
      <a:lvl9pPr marL="3108960" algn="l" defTabSz="777240" rtl="0" eaLnBrk="1" latinLnBrk="0" hangingPunct="1">
        <a:defRPr sz="153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sv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hyperlink" Target="https://youtu.be/HznVuCVQd10" TargetMode="External"/><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hyperlink" Target="https://yaacovhaber.com/tomer-devorah/" TargetMode="External"/><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0" name="Graphic 2089">
            <a:extLst>
              <a:ext uri="{FF2B5EF4-FFF2-40B4-BE49-F238E27FC236}">
                <a16:creationId xmlns:a16="http://schemas.microsoft.com/office/drawing/2014/main" id="{4DC6261D-80DE-4EB2-AD33-C6DE9D7F4D8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549400" y="2954039"/>
            <a:ext cx="4673600" cy="4501120"/>
          </a:xfrm>
          <a:prstGeom prst="rect">
            <a:avLst/>
          </a:prstGeom>
        </p:spPr>
      </p:pic>
      <p:sp>
        <p:nvSpPr>
          <p:cNvPr id="2092" name="TextBox 2091">
            <a:extLst>
              <a:ext uri="{FF2B5EF4-FFF2-40B4-BE49-F238E27FC236}">
                <a16:creationId xmlns:a16="http://schemas.microsoft.com/office/drawing/2014/main" id="{1E4DC86C-A334-44A0-84F3-F04B3B5A0A2B}"/>
              </a:ext>
            </a:extLst>
          </p:cNvPr>
          <p:cNvSpPr txBox="1"/>
          <p:nvPr/>
        </p:nvSpPr>
        <p:spPr>
          <a:xfrm>
            <a:off x="965200" y="410572"/>
            <a:ext cx="5842000" cy="1706621"/>
          </a:xfrm>
          <a:prstGeom prst="rect">
            <a:avLst/>
          </a:prstGeom>
          <a:noFill/>
        </p:spPr>
        <p:txBody>
          <a:bodyPr wrap="square" rtlCol="0">
            <a:spAutoFit/>
          </a:bodyPr>
          <a:lstStyle/>
          <a:p>
            <a:pPr algn="ctr">
              <a:lnSpc>
                <a:spcPct val="120000"/>
              </a:lnSpc>
              <a:spcAft>
                <a:spcPts val="338"/>
              </a:spcAft>
              <a:tabLst>
                <a:tab pos="-64299" algn="l"/>
              </a:tabLst>
            </a:pPr>
            <a:r>
              <a:rPr lang="en-US" sz="4800" b="1" i="1" dirty="0" err="1">
                <a:ln w="10795">
                  <a:solidFill>
                    <a:srgbClr val="FF0000">
                      <a:alpha val="75000"/>
                    </a:srgbClr>
                  </a:solidFill>
                </a:ln>
                <a:solidFill>
                  <a:srgbClr val="0D02E8"/>
                </a:solidFill>
                <a:latin typeface="Sitka Banner" panose="02000505000000020004" pitchFamily="2" charset="0"/>
                <a:ea typeface="Calibri" panose="020F0502020204030204" pitchFamily="34" charset="0"/>
                <a:cs typeface="Arial" panose="020B0604020202020204" pitchFamily="34" charset="0"/>
              </a:rPr>
              <a:t>Nosei</a:t>
            </a:r>
            <a:r>
              <a:rPr lang="en-US" sz="4800" b="1" i="1" dirty="0">
                <a:ln w="10795">
                  <a:solidFill>
                    <a:srgbClr val="FF0000">
                      <a:alpha val="75000"/>
                    </a:srgbClr>
                  </a:solidFill>
                </a:ln>
                <a:solidFill>
                  <a:srgbClr val="0D02E8"/>
                </a:solidFill>
                <a:latin typeface="Sitka Banner" panose="02000505000000020004" pitchFamily="2" charset="0"/>
                <a:ea typeface="Calibri" panose="020F0502020204030204" pitchFamily="34" charset="0"/>
                <a:cs typeface="Arial" panose="020B0604020202020204" pitchFamily="34" charset="0"/>
              </a:rPr>
              <a:t> </a:t>
            </a:r>
            <a:r>
              <a:rPr lang="en-US" sz="4800" b="1" i="1" dirty="0" err="1">
                <a:ln w="10795">
                  <a:solidFill>
                    <a:srgbClr val="FF0000">
                      <a:alpha val="75000"/>
                    </a:srgbClr>
                  </a:solidFill>
                </a:ln>
                <a:solidFill>
                  <a:srgbClr val="0D02E8"/>
                </a:solidFill>
                <a:latin typeface="Sitka Banner" panose="02000505000000020004" pitchFamily="2" charset="0"/>
                <a:ea typeface="Calibri" panose="020F0502020204030204" pitchFamily="34" charset="0"/>
                <a:cs typeface="Arial" panose="020B0604020202020204" pitchFamily="34" charset="0"/>
              </a:rPr>
              <a:t>B’ol</a:t>
            </a:r>
            <a:r>
              <a:rPr lang="en-US" sz="4800" b="1" i="1" dirty="0">
                <a:ln w="10795">
                  <a:solidFill>
                    <a:srgbClr val="FF0000">
                      <a:alpha val="75000"/>
                    </a:srgbClr>
                  </a:solidFill>
                </a:ln>
                <a:solidFill>
                  <a:srgbClr val="0D02E8"/>
                </a:solidFill>
                <a:latin typeface="Sitka Banner" panose="02000505000000020004" pitchFamily="2" charset="0"/>
                <a:ea typeface="Calibri" panose="020F0502020204030204" pitchFamily="34" charset="0"/>
                <a:cs typeface="Arial" panose="020B0604020202020204" pitchFamily="34" charset="0"/>
              </a:rPr>
              <a:t> </a:t>
            </a:r>
            <a:r>
              <a:rPr lang="en-US" sz="4800" b="1" i="1" dirty="0" err="1">
                <a:ln w="10795">
                  <a:solidFill>
                    <a:srgbClr val="FF0000">
                      <a:alpha val="75000"/>
                    </a:srgbClr>
                  </a:solidFill>
                </a:ln>
                <a:solidFill>
                  <a:srgbClr val="0D02E8"/>
                </a:solidFill>
                <a:latin typeface="Sitka Banner" panose="02000505000000020004" pitchFamily="2" charset="0"/>
                <a:ea typeface="Calibri" panose="020F0502020204030204" pitchFamily="34" charset="0"/>
                <a:cs typeface="Arial" panose="020B0604020202020204" pitchFamily="34" charset="0"/>
              </a:rPr>
              <a:t>Im</a:t>
            </a:r>
            <a:r>
              <a:rPr lang="en-US" sz="4800" b="1" i="1" dirty="0">
                <a:ln w="10795">
                  <a:solidFill>
                    <a:srgbClr val="FF0000">
                      <a:alpha val="75000"/>
                    </a:srgbClr>
                  </a:solidFill>
                </a:ln>
                <a:solidFill>
                  <a:srgbClr val="0D02E8"/>
                </a:solidFill>
                <a:latin typeface="Sitka Banner" panose="02000505000000020004" pitchFamily="2" charset="0"/>
                <a:ea typeface="Calibri" panose="020F0502020204030204" pitchFamily="34" charset="0"/>
                <a:cs typeface="Arial" panose="020B0604020202020204" pitchFamily="34" charset="0"/>
              </a:rPr>
              <a:t> </a:t>
            </a:r>
            <a:r>
              <a:rPr lang="en-US" sz="4800" b="1" i="1" dirty="0" err="1">
                <a:ln w="10795">
                  <a:solidFill>
                    <a:srgbClr val="FF0000">
                      <a:alpha val="75000"/>
                    </a:srgbClr>
                  </a:solidFill>
                </a:ln>
                <a:solidFill>
                  <a:srgbClr val="0D02E8"/>
                </a:solidFill>
                <a:latin typeface="Sitka Banner" panose="02000505000000020004" pitchFamily="2" charset="0"/>
                <a:ea typeface="Calibri" panose="020F0502020204030204" pitchFamily="34" charset="0"/>
                <a:cs typeface="Arial" panose="020B0604020202020204" pitchFamily="34" charset="0"/>
              </a:rPr>
              <a:t>Chaveiro</a:t>
            </a:r>
            <a:endParaRPr lang="en-US" sz="4800" b="1" i="1" dirty="0">
              <a:ln w="10795">
                <a:solidFill>
                  <a:srgbClr val="FF0000">
                    <a:alpha val="75000"/>
                  </a:srgbClr>
                </a:solidFill>
              </a:ln>
              <a:solidFill>
                <a:srgbClr val="0D02E8"/>
              </a:solidFill>
              <a:latin typeface="Sitka Banner" panose="02000505000000020004" pitchFamily="2" charset="0"/>
              <a:ea typeface="Calibri" panose="020F0502020204030204" pitchFamily="34" charset="0"/>
              <a:cs typeface="Arial" panose="020B0604020202020204" pitchFamily="34" charset="0"/>
            </a:endParaRPr>
          </a:p>
          <a:p>
            <a:pPr algn="ctr">
              <a:lnSpc>
                <a:spcPct val="140000"/>
              </a:lnSpc>
              <a:spcAft>
                <a:spcPts val="338"/>
              </a:spcAft>
              <a:tabLst>
                <a:tab pos="-64299" algn="l"/>
              </a:tabLst>
            </a:pPr>
            <a:r>
              <a:rPr lang="en-US" sz="3600" b="1" dirty="0">
                <a:ln w="10795">
                  <a:solidFill>
                    <a:srgbClr val="FF0000">
                      <a:alpha val="75000"/>
                    </a:srgbClr>
                  </a:solidFill>
                </a:ln>
                <a:solidFill>
                  <a:srgbClr val="0D02E8"/>
                </a:solidFill>
                <a:latin typeface="Sitka Banner" panose="02000505000000020004" pitchFamily="2" charset="0"/>
                <a:ea typeface="Calibri" panose="020F0502020204030204" pitchFamily="34" charset="0"/>
                <a:cs typeface="Arial" panose="020B0604020202020204" pitchFamily="34" charset="0"/>
              </a:rPr>
              <a:t>A Teaching Guide</a:t>
            </a:r>
          </a:p>
        </p:txBody>
      </p:sp>
      <p:sp>
        <p:nvSpPr>
          <p:cNvPr id="2093" name="TextBox 2092">
            <a:extLst>
              <a:ext uri="{FF2B5EF4-FFF2-40B4-BE49-F238E27FC236}">
                <a16:creationId xmlns:a16="http://schemas.microsoft.com/office/drawing/2014/main" id="{6E0D9220-6AB5-4D92-AF95-FF93EEFA34EB}"/>
              </a:ext>
            </a:extLst>
          </p:cNvPr>
          <p:cNvSpPr txBox="1"/>
          <p:nvPr/>
        </p:nvSpPr>
        <p:spPr>
          <a:xfrm>
            <a:off x="673576" y="8300155"/>
            <a:ext cx="6425248" cy="646331"/>
          </a:xfrm>
          <a:prstGeom prst="rect">
            <a:avLst/>
          </a:prstGeom>
          <a:noFill/>
        </p:spPr>
        <p:txBody>
          <a:bodyPr wrap="square" rtlCol="0">
            <a:spAutoFit/>
          </a:bodyPr>
          <a:lstStyle/>
          <a:p>
            <a:pPr marR="28935" algn="ctr">
              <a:lnSpc>
                <a:spcPct val="90000"/>
              </a:lnSpc>
              <a:tabLst>
                <a:tab pos="1504622" algn="ctr"/>
                <a:tab pos="3009245" algn="r"/>
              </a:tabLst>
            </a:pPr>
            <a:r>
              <a:rPr lang="en-US" sz="4000" b="1" dirty="0">
                <a:ln w="9525">
                  <a:solidFill>
                    <a:srgbClr val="0012C0">
                      <a:alpha val="75000"/>
                    </a:srgbClr>
                  </a:solidFill>
                </a:ln>
                <a:solidFill>
                  <a:srgbClr val="FF0000"/>
                </a:solidFill>
                <a:latin typeface="Sitka Banner" panose="02000505000000020004" pitchFamily="2" charset="0"/>
                <a:ea typeface="Calibri" panose="020F0502020204030204" pitchFamily="34" charset="0"/>
                <a:cs typeface="Arial" panose="020B0604020202020204" pitchFamily="34" charset="0"/>
              </a:rPr>
              <a:t>“</a:t>
            </a:r>
            <a:r>
              <a:rPr lang="en-US" sz="4000" b="1" dirty="0">
                <a:ln w="10795">
                  <a:solidFill>
                    <a:srgbClr val="0012C0">
                      <a:alpha val="75000"/>
                    </a:srgbClr>
                  </a:solidFill>
                </a:ln>
                <a:solidFill>
                  <a:srgbClr val="FF0000"/>
                </a:solidFill>
                <a:latin typeface="Sitka Banner" panose="02000505000000020004" pitchFamily="2" charset="0"/>
                <a:ea typeface="Calibri" panose="020F0502020204030204" pitchFamily="34" charset="0"/>
                <a:cs typeface="Arial" panose="020B0604020202020204" pitchFamily="34" charset="0"/>
              </a:rPr>
              <a:t>Sharing” a friend’s burden</a:t>
            </a:r>
          </a:p>
        </p:txBody>
      </p:sp>
    </p:spTree>
    <p:extLst>
      <p:ext uri="{BB962C8B-B14F-4D97-AF65-F5344CB8AC3E}">
        <p14:creationId xmlns:p14="http://schemas.microsoft.com/office/powerpoint/2010/main" val="34832181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25AC0DA-5C29-42E0-A840-B2AB8980148B}"/>
              </a:ext>
            </a:extLst>
          </p:cNvPr>
          <p:cNvSpPr>
            <a:spLocks noGrp="1"/>
          </p:cNvSpPr>
          <p:nvPr>
            <p:ph type="sldNum" sz="quarter" idx="12"/>
          </p:nvPr>
        </p:nvSpPr>
        <p:spPr>
          <a:xfrm>
            <a:off x="5621960" y="9258034"/>
            <a:ext cx="1748790" cy="535517"/>
          </a:xfrm>
        </p:spPr>
        <p:txBody>
          <a:bodyPr/>
          <a:lstStyle/>
          <a:p>
            <a:fld id="{0C214F17-86AB-4F1C-BC88-4CB7EE2FB93D}" type="slidenum">
              <a:rPr lang="en-US" sz="1050" b="1" smtClean="0">
                <a:solidFill>
                  <a:schemeClr val="tx1"/>
                </a:solidFill>
              </a:rPr>
              <a:t>10</a:t>
            </a:fld>
            <a:endParaRPr lang="en-US" sz="1050" b="1" dirty="0">
              <a:solidFill>
                <a:schemeClr val="tx1"/>
              </a:solidFill>
            </a:endParaRPr>
          </a:p>
        </p:txBody>
      </p:sp>
      <p:sp>
        <p:nvSpPr>
          <p:cNvPr id="4" name="TextBox 3">
            <a:extLst>
              <a:ext uri="{FF2B5EF4-FFF2-40B4-BE49-F238E27FC236}">
                <a16:creationId xmlns:a16="http://schemas.microsoft.com/office/drawing/2014/main" id="{E6AE02FB-B0B1-4715-9107-968CA1AF9FEF}"/>
              </a:ext>
            </a:extLst>
          </p:cNvPr>
          <p:cNvSpPr txBox="1"/>
          <p:nvPr/>
        </p:nvSpPr>
        <p:spPr>
          <a:xfrm>
            <a:off x="312892" y="411912"/>
            <a:ext cx="6861267" cy="384914"/>
          </a:xfrm>
          <a:prstGeom prst="rect">
            <a:avLst/>
          </a:prstGeom>
          <a:noFill/>
        </p:spPr>
        <p:txBody>
          <a:bodyPr wrap="square">
            <a:spAutoFit/>
          </a:bodyPr>
          <a:lstStyle/>
          <a:p>
            <a:pPr marL="342900" marR="0" lvl="0" indent="-342900" algn="ctr" rtl="0">
              <a:lnSpc>
                <a:spcPct val="130000"/>
              </a:lnSpc>
              <a:spcBef>
                <a:spcPts val="0"/>
              </a:spcBef>
              <a:spcAft>
                <a:spcPts val="1000"/>
              </a:spcAft>
              <a:buFont typeface="+mj-lt"/>
              <a:buAutoNum type="romanUcPeriod" startAt="2"/>
            </a:pPr>
            <a:r>
              <a:rPr lang="en-US" sz="1600" kern="0" dirty="0">
                <a:effectLst/>
                <a:latin typeface="Cambria" panose="02040503050406030204" pitchFamily="18" charset="0"/>
                <a:ea typeface="Times New Roman" panose="02020603050405020304" pitchFamily="18" charset="0"/>
              </a:rPr>
              <a:t>Who are our models of a </a:t>
            </a:r>
            <a:r>
              <a:rPr lang="en-US" sz="1600" i="1" kern="0" dirty="0" err="1">
                <a:effectLst/>
                <a:latin typeface="Cambria" panose="02040503050406030204" pitchFamily="18" charset="0"/>
                <a:ea typeface="Times New Roman" panose="02020603050405020304" pitchFamily="18" charset="0"/>
              </a:rPr>
              <a:t>Nosei</a:t>
            </a:r>
            <a:r>
              <a:rPr lang="en-US" sz="1600" i="1" kern="0" dirty="0">
                <a:effectLst/>
                <a:latin typeface="Cambria" panose="02040503050406030204" pitchFamily="18" charset="0"/>
                <a:ea typeface="Times New Roman" panose="02020603050405020304" pitchFamily="18" charset="0"/>
              </a:rPr>
              <a:t> </a:t>
            </a:r>
            <a:r>
              <a:rPr lang="en-US" sz="1600" i="1" kern="0" dirty="0" err="1">
                <a:effectLst/>
                <a:latin typeface="Cambria" panose="02040503050406030204" pitchFamily="18" charset="0"/>
                <a:ea typeface="Times New Roman" panose="02020603050405020304" pitchFamily="18" charset="0"/>
              </a:rPr>
              <a:t>B’ol</a:t>
            </a:r>
            <a:r>
              <a:rPr lang="en-US" sz="1600" i="1" kern="0" dirty="0">
                <a:effectLst/>
                <a:latin typeface="Cambria" panose="02040503050406030204" pitchFamily="18" charset="0"/>
                <a:ea typeface="Times New Roman" panose="02020603050405020304" pitchFamily="18" charset="0"/>
              </a:rPr>
              <a:t> </a:t>
            </a:r>
            <a:r>
              <a:rPr lang="en-US" sz="1600" i="1" kern="0" dirty="0" err="1">
                <a:effectLst/>
                <a:latin typeface="Cambria" panose="02040503050406030204" pitchFamily="18" charset="0"/>
                <a:ea typeface="Times New Roman" panose="02020603050405020304" pitchFamily="18" charset="0"/>
              </a:rPr>
              <a:t>Im</a:t>
            </a:r>
            <a:r>
              <a:rPr lang="en-US" sz="1600" i="1" kern="0" dirty="0">
                <a:effectLst/>
                <a:latin typeface="Cambria" panose="02040503050406030204" pitchFamily="18" charset="0"/>
                <a:ea typeface="Times New Roman" panose="02020603050405020304" pitchFamily="18" charset="0"/>
              </a:rPr>
              <a:t> </a:t>
            </a:r>
            <a:r>
              <a:rPr lang="en-US" sz="1600" i="1" kern="0" dirty="0" err="1">
                <a:effectLst/>
                <a:latin typeface="Cambria" panose="02040503050406030204" pitchFamily="18" charset="0"/>
                <a:ea typeface="Times New Roman" panose="02020603050405020304" pitchFamily="18" charset="0"/>
              </a:rPr>
              <a:t>Chaveiro</a:t>
            </a:r>
            <a:r>
              <a:rPr lang="en-US" sz="1600" kern="0" dirty="0">
                <a:effectLst/>
                <a:latin typeface="Cambria" panose="02040503050406030204" pitchFamily="18" charset="0"/>
                <a:ea typeface="Times New Roman" panose="02020603050405020304" pitchFamily="18" charset="0"/>
              </a:rPr>
              <a:t>? </a:t>
            </a:r>
            <a:endParaRPr lang="en-US" sz="1600" kern="0" dirty="0">
              <a:effectLst/>
              <a:latin typeface="Calibri" panose="020F0502020204030204" pitchFamily="34" charset="0"/>
              <a:ea typeface="Times New Roman" panose="02020603050405020304" pitchFamily="18" charset="0"/>
            </a:endParaRPr>
          </a:p>
        </p:txBody>
      </p:sp>
      <p:sp>
        <p:nvSpPr>
          <p:cNvPr id="10" name="Text Box 2">
            <a:extLst>
              <a:ext uri="{FF2B5EF4-FFF2-40B4-BE49-F238E27FC236}">
                <a16:creationId xmlns:a16="http://schemas.microsoft.com/office/drawing/2014/main" id="{055671C2-5362-451C-818D-915463408076}"/>
              </a:ext>
            </a:extLst>
          </p:cNvPr>
          <p:cNvSpPr txBox="1">
            <a:spLocks noChangeArrowheads="1"/>
          </p:cNvSpPr>
          <p:nvPr/>
        </p:nvSpPr>
        <p:spPr bwMode="auto">
          <a:xfrm>
            <a:off x="613137" y="1128296"/>
            <a:ext cx="6703696" cy="2253534"/>
          </a:xfrm>
          <a:prstGeom prst="rect">
            <a:avLst/>
          </a:prstGeom>
          <a:solidFill>
            <a:schemeClr val="bg1">
              <a:lumMod val="95000"/>
            </a:schemeClr>
          </a:solidFill>
          <a:ln w="6350">
            <a:solidFill>
              <a:srgbClr val="000000"/>
            </a:solidFill>
            <a:prstDash val="sysDot"/>
            <a:miter lim="800000"/>
            <a:headEnd/>
            <a:tailEnd/>
          </a:ln>
        </p:spPr>
        <p:txBody>
          <a:bodyPr rot="0" vert="horz" wrap="square" lIns="91440" tIns="45720" rIns="91440" bIns="45720" anchor="t" anchorCtr="0">
            <a:noAutofit/>
          </a:bodyPr>
          <a:lstStyle/>
          <a:p>
            <a:pPr marL="231775" marR="0" indent="-228600" rtl="0">
              <a:lnSpc>
                <a:spcPct val="135000"/>
              </a:lnSpc>
              <a:spcBef>
                <a:spcPts val="4200"/>
              </a:spcBef>
              <a:spcAft>
                <a:spcPts val="480"/>
              </a:spcAft>
              <a:buFont typeface="Arial" panose="020B0604020202020204" pitchFamily="34" charset="0"/>
              <a:buChar char="•"/>
            </a:pPr>
            <a:endParaRPr lang="en-US" sz="1000" b="1" dirty="0">
              <a:effectLst/>
              <a:latin typeface="Tahoma" panose="020B0604030504040204" pitchFamily="34" charset="0"/>
              <a:ea typeface="Calibri" panose="020F0502020204030204" pitchFamily="34" charset="0"/>
              <a:cs typeface="Arial" panose="020B0604020202020204" pitchFamily="34" charset="0"/>
            </a:endParaRPr>
          </a:p>
          <a:p>
            <a:pPr marL="288925" marR="0" indent="-285750" rtl="0">
              <a:lnSpc>
                <a:spcPct val="135000"/>
              </a:lnSpc>
              <a:spcBef>
                <a:spcPts val="2400"/>
              </a:spcBef>
              <a:buSzPct val="120000"/>
              <a:buFont typeface="Wingdings" panose="05000000000000000000" pitchFamily="2" charset="2"/>
              <a:buChar char="v"/>
            </a:pPr>
            <a:r>
              <a:rPr lang="en-US" sz="1300" b="1" dirty="0">
                <a:effectLst/>
                <a:ea typeface="Tahoma" panose="020B0604030504040204" pitchFamily="34" charset="0"/>
                <a:cs typeface="Arial" panose="020B0604020202020204" pitchFamily="34" charset="0"/>
              </a:rPr>
              <a:t>Theme of </a:t>
            </a:r>
            <a:r>
              <a:rPr lang="en-US" sz="1300" b="1" i="1" dirty="0" err="1">
                <a:effectLst/>
                <a:ea typeface="Tahoma" panose="020B0604030504040204" pitchFamily="34" charset="0"/>
                <a:cs typeface="Arial" panose="020B0604020202020204" pitchFamily="34" charset="0"/>
              </a:rPr>
              <a:t>Sefer</a:t>
            </a:r>
            <a:r>
              <a:rPr lang="en-US" sz="1300" b="1" i="1" dirty="0">
                <a:effectLst/>
                <a:ea typeface="Tahoma" panose="020B0604030504040204" pitchFamily="34" charset="0"/>
                <a:cs typeface="Arial" panose="020B0604020202020204" pitchFamily="34" charset="0"/>
              </a:rPr>
              <a:t> Tomer Devorah:</a:t>
            </a:r>
            <a:r>
              <a:rPr lang="en-US" sz="1300" dirty="0">
                <a:effectLst/>
                <a:ea typeface="Tahoma" panose="020B0604030504040204" pitchFamily="34" charset="0"/>
                <a:cs typeface="Arial" panose="020B0604020202020204" pitchFamily="34" charset="0"/>
              </a:rPr>
              <a:t>  Description of Hashem’s thirteen attributes (</a:t>
            </a:r>
            <a:r>
              <a:rPr lang="en-US" sz="1300" i="1" dirty="0" err="1">
                <a:effectLst/>
                <a:ea typeface="Tahoma" panose="020B0604030504040204" pitchFamily="34" charset="0"/>
                <a:cs typeface="Arial" panose="020B0604020202020204" pitchFamily="34" charset="0"/>
              </a:rPr>
              <a:t>middos</a:t>
            </a:r>
            <a:r>
              <a:rPr lang="en-US" sz="1300" dirty="0">
                <a:effectLst/>
                <a:ea typeface="Tahoma" panose="020B0604030504040204" pitchFamily="34" charset="0"/>
                <a:cs typeface="Arial" panose="020B0604020202020204" pitchFamily="34" charset="0"/>
              </a:rPr>
              <a:t>) of mercy from the book of </a:t>
            </a:r>
            <a:r>
              <a:rPr lang="en-US" sz="1300" dirty="0" err="1">
                <a:effectLst/>
                <a:ea typeface="Tahoma" panose="020B0604030504040204" pitchFamily="34" charset="0"/>
                <a:cs typeface="Arial" panose="020B0604020202020204" pitchFamily="34" charset="0"/>
              </a:rPr>
              <a:t>Michah</a:t>
            </a:r>
            <a:r>
              <a:rPr lang="en-US" sz="1300" dirty="0">
                <a:effectLst/>
                <a:ea typeface="Tahoma" panose="020B0604030504040204" pitchFamily="34" charset="0"/>
                <a:cs typeface="Arial" panose="020B0604020202020204" pitchFamily="34" charset="0"/>
              </a:rPr>
              <a:t>, and the imperative for us to emulate His ways </a:t>
            </a:r>
            <a:r>
              <a:rPr lang="en-US" sz="1300" dirty="0">
                <a:effectLst/>
                <a:latin typeface="Calibri" panose="020F0502020204030204" pitchFamily="34" charset="0"/>
                <a:ea typeface="Calibri" panose="020F0502020204030204" pitchFamily="34" charset="0"/>
              </a:rPr>
              <a:t>(Source </a:t>
            </a:r>
            <a:r>
              <a:rPr lang="en-US" sz="1300" dirty="0">
                <a:effectLst/>
                <a:latin typeface="Cambria" panose="02040503050406030204" pitchFamily="18" charset="0"/>
                <a:ea typeface="Cambria" panose="02040503050406030204" pitchFamily="18" charset="0"/>
              </a:rPr>
              <a:t>II-1</a:t>
            </a:r>
            <a:r>
              <a:rPr lang="en-US" sz="1300" dirty="0">
                <a:effectLst/>
                <a:latin typeface="Calibri" panose="020F0502020204030204" pitchFamily="34" charset="0"/>
                <a:ea typeface="Calibri" panose="020F0502020204030204" pitchFamily="34" charset="0"/>
              </a:rPr>
              <a:t>)</a:t>
            </a:r>
            <a:r>
              <a:rPr lang="en-US" sz="1300" dirty="0">
                <a:effectLst/>
                <a:ea typeface="Tahoma" panose="020B0604030504040204" pitchFamily="34" charset="0"/>
                <a:cs typeface="Arial" panose="020B0604020202020204" pitchFamily="34" charset="0"/>
              </a:rPr>
              <a:t>.</a:t>
            </a:r>
          </a:p>
          <a:p>
            <a:pPr marL="288925" marR="0" indent="-285750">
              <a:lnSpc>
                <a:spcPct val="135000"/>
              </a:lnSpc>
              <a:spcBef>
                <a:spcPts val="600"/>
              </a:spcBef>
              <a:buSzPct val="120000"/>
              <a:buFont typeface="Wingdings" panose="05000000000000000000" pitchFamily="2" charset="2"/>
              <a:buChar char="v"/>
            </a:pPr>
            <a:r>
              <a:rPr lang="en-US" sz="1300" dirty="0">
                <a:effectLst/>
                <a:latin typeface="Calibri" panose="020F0502020204030204" pitchFamily="34" charset="0"/>
                <a:ea typeface="Calibri" panose="020F0502020204030204" pitchFamily="34" charset="0"/>
                <a:cs typeface="Calibri" panose="020F0502020204030204" pitchFamily="34" charset="0"/>
              </a:rPr>
              <a:t>*</a:t>
            </a:r>
            <a:r>
              <a:rPr lang="en-US" sz="1300" b="1" dirty="0">
                <a:effectLst/>
                <a:ea typeface="Tahoma" panose="020B0604030504040204" pitchFamily="34" charset="0"/>
                <a:cs typeface="Arial" panose="020B0604020202020204" pitchFamily="34" charset="0"/>
              </a:rPr>
              <a:t>4</a:t>
            </a:r>
            <a:r>
              <a:rPr lang="en-US" sz="1300" b="1" baseline="30000" dirty="0">
                <a:effectLst/>
                <a:ea typeface="Tahoma" panose="020B0604030504040204" pitchFamily="34" charset="0"/>
                <a:cs typeface="Arial" panose="020B0604020202020204" pitchFamily="34" charset="0"/>
              </a:rPr>
              <a:t>th </a:t>
            </a:r>
            <a:r>
              <a:rPr lang="en-US" sz="1300" b="1" dirty="0">
                <a:ea typeface="Tahoma" panose="020B0604030504040204" pitchFamily="34" charset="0"/>
                <a:cs typeface="Arial" panose="020B0604020202020204" pitchFamily="34" charset="0"/>
              </a:rPr>
              <a:t>of the 13 Divine</a:t>
            </a:r>
            <a:r>
              <a:rPr lang="en-US" sz="1300" b="1" i="1" dirty="0">
                <a:ea typeface="Tahoma" panose="020B0604030504040204" pitchFamily="34" charset="0"/>
                <a:cs typeface="Arial" panose="020B0604020202020204" pitchFamily="34" charset="0"/>
              </a:rPr>
              <a:t> </a:t>
            </a:r>
            <a:r>
              <a:rPr lang="en-US" sz="1300" b="1" i="1" dirty="0" err="1">
                <a:ea typeface="Tahoma" panose="020B0604030504040204" pitchFamily="34" charset="0"/>
                <a:cs typeface="Arial" panose="020B0604020202020204" pitchFamily="34" charset="0"/>
              </a:rPr>
              <a:t>middos</a:t>
            </a:r>
            <a:r>
              <a:rPr lang="en-US" sz="1300" b="1" i="1" dirty="0">
                <a:ea typeface="Tahoma" panose="020B0604030504040204" pitchFamily="34" charset="0"/>
                <a:cs typeface="Arial" panose="020B0604020202020204" pitchFamily="34" charset="0"/>
              </a:rPr>
              <a:t>:</a:t>
            </a:r>
            <a:r>
              <a:rPr lang="en-US" sz="1300" dirty="0">
                <a:ea typeface="Tahoma" panose="020B0604030504040204" pitchFamily="34" charset="0"/>
                <a:cs typeface="Arial" panose="020B0604020202020204" pitchFamily="34" charset="0"/>
              </a:rPr>
              <a:t> </a:t>
            </a:r>
            <a:r>
              <a:rPr lang="en-US" sz="1300" dirty="0">
                <a:effectLst/>
                <a:ea typeface="Tahoma" panose="020B0604030504040204" pitchFamily="34" charset="0"/>
                <a:cs typeface="Arial" panose="020B0604020202020204" pitchFamily="34" charset="0"/>
              </a:rPr>
              <a:t>“</a:t>
            </a:r>
            <a:r>
              <a:rPr lang="he-IL" sz="1400" dirty="0">
                <a:effectLst/>
                <a:ea typeface="Tahoma" panose="020B0604030504040204" pitchFamily="34" charset="0"/>
                <a:cs typeface="Times New Roman" panose="02020603050405020304" pitchFamily="18" charset="0"/>
              </a:rPr>
              <a:t>לִשְׁאֵרִית נַחֲלָתוֹ</a:t>
            </a:r>
            <a:r>
              <a:rPr lang="en-US" sz="1300" dirty="0">
                <a:effectLst/>
                <a:ea typeface="Tahoma" panose="020B0604030504040204" pitchFamily="34" charset="0"/>
                <a:cs typeface="Arial" panose="020B0604020202020204" pitchFamily="34" charset="0"/>
              </a:rPr>
              <a:t>”</a:t>
            </a:r>
            <a:r>
              <a:rPr lang="en-US" sz="1300" dirty="0">
                <a:effectLst/>
                <a:latin typeface="Calibri" panose="020F0502020204030204" pitchFamily="34" charset="0"/>
                <a:ea typeface="Calibri" panose="020F0502020204030204" pitchFamily="34" charset="0"/>
                <a:cs typeface="Calibri" panose="020F0502020204030204" pitchFamily="34" charset="0"/>
              </a:rPr>
              <a:t>**</a:t>
            </a:r>
            <a:r>
              <a:rPr lang="en-US" sz="1300" dirty="0">
                <a:effectLst/>
                <a:ea typeface="Tahoma" panose="020B0604030504040204" pitchFamily="34" charset="0"/>
                <a:cs typeface="Arial" panose="020B0604020202020204" pitchFamily="34" charset="0"/>
              </a:rPr>
              <a:t>:  A description of </a:t>
            </a:r>
            <a:r>
              <a:rPr lang="en-US" sz="1300" dirty="0">
                <a:effectLst/>
                <a:ea typeface="Calibri" panose="020F0502020204030204" pitchFamily="34" charset="0"/>
                <a:cs typeface="Arial" panose="020B0604020202020204" pitchFamily="34" charset="0"/>
              </a:rPr>
              <a:t>Hashem’s </a:t>
            </a:r>
            <a:r>
              <a:rPr lang="en-US" sz="1300" i="1" dirty="0" err="1">
                <a:effectLst/>
                <a:ea typeface="Calibri" panose="020F0502020204030204" pitchFamily="34" charset="0"/>
                <a:cs typeface="Arial" panose="020B0604020202020204" pitchFamily="34" charset="0"/>
              </a:rPr>
              <a:t>Nesiah</a:t>
            </a:r>
            <a:r>
              <a:rPr lang="en-US" sz="1300" i="1" dirty="0">
                <a:effectLst/>
                <a:ea typeface="Calibri" panose="020F0502020204030204" pitchFamily="34" charset="0"/>
                <a:cs typeface="Arial" panose="020B0604020202020204" pitchFamily="34" charset="0"/>
              </a:rPr>
              <a:t> </a:t>
            </a:r>
            <a:r>
              <a:rPr lang="en-US" sz="1300" i="1" dirty="0" err="1">
                <a:effectLst/>
                <a:ea typeface="Calibri" panose="020F0502020204030204" pitchFamily="34" charset="0"/>
                <a:cs typeface="Arial" panose="020B0604020202020204" pitchFamily="34" charset="0"/>
              </a:rPr>
              <a:t>B’ol</a:t>
            </a:r>
            <a:r>
              <a:rPr lang="en-US" i="1" dirty="0">
                <a:effectLst/>
                <a:ea typeface="Calibri" panose="020F0502020204030204" pitchFamily="34" charset="0"/>
                <a:cs typeface="Arial" panose="020B0604020202020204" pitchFamily="34" charset="0"/>
              </a:rPr>
              <a:t> </a:t>
            </a:r>
            <a:r>
              <a:rPr lang="en-US" sz="1300" dirty="0">
                <a:effectLst/>
                <a:ea typeface="Calibri" panose="020F0502020204030204" pitchFamily="34" charset="0"/>
                <a:cs typeface="Arial" panose="020B0604020202020204" pitchFamily="34" charset="0"/>
              </a:rPr>
              <a:t>for the Jewish people. </a:t>
            </a:r>
            <a:r>
              <a:rPr lang="en-US" sz="1300" dirty="0">
                <a:effectLst/>
                <a:ea typeface="Tahoma" panose="020B0604030504040204" pitchFamily="34" charset="0"/>
                <a:cs typeface="Arial" panose="020B0604020202020204" pitchFamily="34" charset="0"/>
              </a:rPr>
              <a:t>We are </a:t>
            </a:r>
            <a:r>
              <a:rPr lang="en-US" sz="1300" dirty="0">
                <a:effectLst/>
                <a:ea typeface="Calibri" panose="020F0502020204030204" pitchFamily="34" charset="0"/>
                <a:cs typeface="Arial" panose="020B0604020202020204" pitchFamily="34" charset="0"/>
              </a:rPr>
              <a:t>Hashem’s</a:t>
            </a:r>
            <a:r>
              <a:rPr lang="en-US" sz="1300" dirty="0">
                <a:effectLst/>
                <a:ea typeface="Tahoma" panose="020B0604030504040204" pitchFamily="34" charset="0"/>
                <a:cs typeface="Arial" panose="020B0604020202020204" pitchFamily="34" charset="0"/>
              </a:rPr>
              <a:t> closest kin; hence, </a:t>
            </a:r>
            <a:r>
              <a:rPr lang="en-US" sz="1200" baseline="30000" dirty="0">
                <a:effectLst/>
                <a:ea typeface="Tahoma" panose="020B0604030504040204" pitchFamily="34" charset="0"/>
                <a:cs typeface="Arial" panose="020B0604020202020204" pitchFamily="34" charset="0"/>
              </a:rPr>
              <a:t>2</a:t>
            </a:r>
            <a:r>
              <a:rPr lang="en-US" sz="1300" dirty="0">
                <a:effectLst/>
                <a:ea typeface="Tahoma" panose="020B0604030504040204" pitchFamily="34" charset="0"/>
                <a:cs typeface="Arial" panose="020B0604020202020204" pitchFamily="34" charset="0"/>
              </a:rPr>
              <a:t>He </a:t>
            </a:r>
            <a:r>
              <a:rPr lang="en-US" sz="1300" dirty="0">
                <a:effectLst/>
                <a:ea typeface="Calibri" panose="020F0502020204030204" pitchFamily="34" charset="0"/>
                <a:cs typeface="Arial" panose="020B0604020202020204" pitchFamily="34" charset="0"/>
              </a:rPr>
              <a:t>intimately </a:t>
            </a:r>
            <a:r>
              <a:rPr lang="en-US" sz="1300" dirty="0">
                <a:effectLst/>
                <a:ea typeface="Tahoma" panose="020B0604030504040204" pitchFamily="34" charset="0"/>
                <a:cs typeface="Arial" panose="020B0604020202020204" pitchFamily="34" charset="0"/>
              </a:rPr>
              <a:t>feels our </a:t>
            </a:r>
            <a:r>
              <a:rPr lang="en-US" sz="1300" dirty="0">
                <a:effectLst/>
                <a:ea typeface="Calibri" panose="020F0502020204030204" pitchFamily="34" charset="0"/>
                <a:cs typeface="Arial" panose="020B0604020202020204" pitchFamily="34" charset="0"/>
              </a:rPr>
              <a:t>suffering</a:t>
            </a:r>
            <a:r>
              <a:rPr lang="en-US" sz="1300" dirty="0">
                <a:effectLst/>
                <a:ea typeface="Tahoma" panose="020B0604030504040204" pitchFamily="34" charset="0"/>
                <a:cs typeface="Arial" panose="020B0604020202020204" pitchFamily="34" charset="0"/>
              </a:rPr>
              <a:t> as His own pain.  </a:t>
            </a:r>
            <a:r>
              <a:rPr lang="en-US" sz="1300" dirty="0">
                <a:effectLst/>
                <a:ea typeface="Calibri" panose="020F0502020204030204" pitchFamily="34" charset="0"/>
                <a:cs typeface="Arial" panose="020B0604020202020204" pitchFamily="34" charset="0"/>
              </a:rPr>
              <a:t>He saves us as if “rescuing Himself” from His anguish because of our pain. </a:t>
            </a:r>
            <a:endParaRPr lang="en-US" sz="1300" dirty="0">
              <a:effectLst/>
              <a:ea typeface="Tahoma" panose="020B0604030504040204" pitchFamily="34" charset="0"/>
              <a:cs typeface="Arial" panose="020B0604020202020204" pitchFamily="34" charset="0"/>
            </a:endParaRPr>
          </a:p>
        </p:txBody>
      </p:sp>
      <p:sp>
        <p:nvSpPr>
          <p:cNvPr id="13" name="Text Box 2">
            <a:extLst>
              <a:ext uri="{FF2B5EF4-FFF2-40B4-BE49-F238E27FC236}">
                <a16:creationId xmlns:a16="http://schemas.microsoft.com/office/drawing/2014/main" id="{00FE8693-2FA2-4245-B2EE-3BF0A56C18EB}"/>
              </a:ext>
            </a:extLst>
          </p:cNvPr>
          <p:cNvSpPr txBox="1"/>
          <p:nvPr/>
        </p:nvSpPr>
        <p:spPr>
          <a:xfrm>
            <a:off x="652893" y="1144294"/>
            <a:ext cx="6624183" cy="463618"/>
          </a:xfrm>
          <a:prstGeom prst="rect">
            <a:avLst/>
          </a:prstGeom>
          <a:solidFill>
            <a:prstClr val="white"/>
          </a:solidFill>
          <a:ln>
            <a:noFill/>
          </a:ln>
        </p:spPr>
        <p:txBody>
          <a:bodyPr rot="0" spcFirstLastPara="0" vert="horz" wrap="square" lIns="0" tIns="0" rIns="0" bIns="0" numCol="1" spcCol="0" rtlCol="0" fromWordArt="0" anchor="ctr" anchorCtr="0" forceAA="0" compatLnSpc="1">
            <a:prstTxWarp prst="textNoShape">
              <a:avLst/>
            </a:prstTxWarp>
            <a:noAutofit/>
          </a:bodyPr>
          <a:lstStyle/>
          <a:p>
            <a:pPr marL="0" marR="0" algn="ctr">
              <a:spcBef>
                <a:spcPts val="300"/>
              </a:spcBef>
              <a:spcAft>
                <a:spcPts val="300"/>
              </a:spcAft>
            </a:pPr>
            <a:r>
              <a:rPr lang="en-US" sz="1200" cap="small" baseline="30000" dirty="0">
                <a:effectLst/>
                <a:latin typeface="Calibri" panose="020F0502020204030204" pitchFamily="34" charset="0"/>
                <a:ea typeface="Times New Roman" panose="02020603050405020304" pitchFamily="18" charset="0"/>
                <a:cs typeface="Calibri" panose="020F0502020204030204" pitchFamily="34" charset="0"/>
              </a:rPr>
              <a:t>1</a:t>
            </a:r>
            <a:r>
              <a:rPr lang="en-US" sz="1200" b="1" cap="small" dirty="0">
                <a:effectLst/>
                <a:latin typeface="Verdana" panose="020B0604030504040204" pitchFamily="34" charset="0"/>
                <a:ea typeface="Times New Roman" panose="02020603050405020304" pitchFamily="18" charset="0"/>
                <a:cs typeface="Arial" panose="020B0604020202020204" pitchFamily="34" charset="0"/>
              </a:rPr>
              <a:t>Hashem’s attribute </a:t>
            </a:r>
            <a:r>
              <a:rPr lang="en-US" sz="1100" b="1" cap="small" dirty="0">
                <a:effectLst/>
                <a:latin typeface="Verdana" panose="020B0604030504040204" pitchFamily="34" charset="0"/>
                <a:ea typeface="Times New Roman" panose="02020603050405020304" pitchFamily="18" charset="0"/>
                <a:cs typeface="Arial" panose="020B0604020202020204" pitchFamily="34" charset="0"/>
              </a:rPr>
              <a:t>(</a:t>
            </a:r>
            <a:r>
              <a:rPr lang="en-US" sz="1100" b="1" i="1" cap="small" dirty="0" err="1">
                <a:effectLst/>
                <a:latin typeface="Verdana" panose="020B0604030504040204" pitchFamily="34" charset="0"/>
                <a:ea typeface="Times New Roman" panose="02020603050405020304" pitchFamily="18" charset="0"/>
                <a:cs typeface="Arial" panose="020B0604020202020204" pitchFamily="34" charset="0"/>
              </a:rPr>
              <a:t>middah</a:t>
            </a:r>
            <a:r>
              <a:rPr lang="en-US" sz="1100" b="1" cap="small" dirty="0">
                <a:effectLst/>
                <a:latin typeface="Verdana" panose="020B0604030504040204" pitchFamily="34" charset="0"/>
                <a:ea typeface="Times New Roman" panose="02020603050405020304" pitchFamily="18" charset="0"/>
                <a:cs typeface="Arial" panose="020B0604020202020204" pitchFamily="34" charset="0"/>
              </a:rPr>
              <a:t>) </a:t>
            </a:r>
            <a:r>
              <a:rPr lang="en-US" sz="1200" b="1" cap="small" dirty="0">
                <a:effectLst/>
                <a:latin typeface="Verdana" panose="020B0604030504040204" pitchFamily="34" charset="0"/>
                <a:ea typeface="Times New Roman" panose="02020603050405020304" pitchFamily="18" charset="0"/>
                <a:cs typeface="Arial" panose="020B0604020202020204" pitchFamily="34" charset="0"/>
              </a:rPr>
              <a:t>of </a:t>
            </a:r>
            <a:r>
              <a:rPr lang="en-US" sz="1200" b="1" i="1" cap="small" dirty="0" err="1">
                <a:effectLst/>
                <a:latin typeface="Verdana" panose="020B0604030504040204" pitchFamily="34" charset="0"/>
                <a:ea typeface="Times New Roman" panose="02020603050405020304" pitchFamily="18" charset="0"/>
                <a:cs typeface="Arial" panose="020B0604020202020204" pitchFamily="34" charset="0"/>
              </a:rPr>
              <a:t>Nesiah</a:t>
            </a:r>
            <a:r>
              <a:rPr lang="en-US" sz="1200" b="1" i="1" cap="small" dirty="0">
                <a:effectLst/>
                <a:latin typeface="Verdana" panose="020B0604030504040204" pitchFamily="34" charset="0"/>
                <a:ea typeface="Times New Roman" panose="02020603050405020304" pitchFamily="18" charset="0"/>
                <a:cs typeface="Arial" panose="020B0604020202020204" pitchFamily="34" charset="0"/>
              </a:rPr>
              <a:t> </a:t>
            </a:r>
            <a:r>
              <a:rPr lang="en-US" sz="1200" b="1" i="1" cap="small" dirty="0" err="1">
                <a:effectLst/>
                <a:latin typeface="Verdana" panose="020B0604030504040204" pitchFamily="34" charset="0"/>
                <a:ea typeface="Times New Roman" panose="02020603050405020304" pitchFamily="18" charset="0"/>
                <a:cs typeface="Arial" panose="020B0604020202020204" pitchFamily="34" charset="0"/>
              </a:rPr>
              <a:t>B’ol</a:t>
            </a:r>
            <a:r>
              <a:rPr lang="en-US" sz="1200" b="1" cap="small" dirty="0">
                <a:effectLst/>
                <a:latin typeface="Verdana" panose="020B0604030504040204" pitchFamily="34" charset="0"/>
                <a:ea typeface="Times New Roman" panose="02020603050405020304" pitchFamily="18" charset="0"/>
                <a:cs typeface="Arial" panose="020B0604020202020204" pitchFamily="34" charset="0"/>
              </a:rPr>
              <a:t> </a:t>
            </a:r>
            <a:r>
              <a:rPr lang="en-US" sz="1100" b="1" cap="small" dirty="0">
                <a:effectLst/>
                <a:latin typeface="Verdana" panose="020B0604030504040204" pitchFamily="34" charset="0"/>
                <a:ea typeface="Times New Roman" panose="02020603050405020304" pitchFamily="18" charset="0"/>
                <a:cs typeface="Arial" panose="020B0604020202020204" pitchFamily="34" charset="0"/>
              </a:rPr>
              <a:t>(Divine empathy) </a:t>
            </a:r>
            <a:r>
              <a:rPr lang="en-US" sz="1200" b="1" cap="small" dirty="0">
                <a:solidFill>
                  <a:srgbClr val="595959"/>
                </a:solidFill>
                <a:effectLst/>
                <a:latin typeface="Verdana" panose="020B0604030504040204" pitchFamily="34" charset="0"/>
                <a:ea typeface="Times New Roman" panose="02020603050405020304" pitchFamily="18" charset="0"/>
                <a:cs typeface="Arial" panose="020B0604020202020204" pitchFamily="34" charset="0"/>
              </a:rPr>
              <a:t>-</a:t>
            </a:r>
            <a:r>
              <a:rPr lang="en-US" sz="1100" b="1" cap="small" dirty="0">
                <a:solidFill>
                  <a:srgbClr val="595959"/>
                </a:solidFill>
                <a:effectLst/>
                <a:latin typeface="Verdana" panose="020B0604030504040204" pitchFamily="34" charset="0"/>
                <a:ea typeface="Times New Roman" panose="02020603050405020304" pitchFamily="18" charset="0"/>
                <a:cs typeface="Arial" panose="020B0604020202020204" pitchFamily="34" charset="0"/>
              </a:rPr>
              <a:t> </a:t>
            </a:r>
            <a:r>
              <a:rPr lang="en-US" sz="1200" cap="small" dirty="0">
                <a:solidFill>
                  <a:srgbClr val="595959"/>
                </a:solidFill>
                <a:effectLst/>
                <a:latin typeface="Verdana" panose="020B0604030504040204" pitchFamily="34" charset="0"/>
                <a:ea typeface="Times New Roman" panose="02020603050405020304" pitchFamily="18" charset="0"/>
                <a:cs typeface="Tahoma" panose="020B0604030504040204" pitchFamily="34" charset="0"/>
              </a:rPr>
              <a:t>“</a:t>
            </a:r>
            <a:r>
              <a:rPr lang="he-IL" sz="1450" b="0" cap="small" dirty="0">
                <a:solidFill>
                  <a:srgbClr val="595959"/>
                </a:solidFill>
                <a:effectLst/>
                <a:latin typeface="Calibri" panose="020F0502020204030204" pitchFamily="34" charset="0"/>
                <a:ea typeface="Times New Roman" panose="02020603050405020304" pitchFamily="18" charset="0"/>
                <a:cs typeface="Times New Roman" panose="02020603050405020304" pitchFamily="18" charset="0"/>
              </a:rPr>
              <a:t>לִשְׁאֵרִית נַחֲלָתו</a:t>
            </a:r>
            <a:r>
              <a:rPr lang="he-IL" sz="1500" b="0" cap="small" dirty="0">
                <a:solidFill>
                  <a:srgbClr val="595959"/>
                </a:solidFill>
                <a:effectLst/>
                <a:latin typeface="Calibri" panose="020F0502020204030204" pitchFamily="34" charset="0"/>
                <a:ea typeface="Times New Roman" panose="02020603050405020304" pitchFamily="18" charset="0"/>
                <a:cs typeface="Times New Roman" panose="02020603050405020304" pitchFamily="18" charset="0"/>
              </a:rPr>
              <a:t>ֹ</a:t>
            </a:r>
            <a:r>
              <a:rPr lang="en-US" sz="1200" cap="small" dirty="0">
                <a:solidFill>
                  <a:srgbClr val="595959"/>
                </a:solidFill>
                <a:effectLst/>
                <a:latin typeface="Verdana" panose="020B0604030504040204" pitchFamily="34" charset="0"/>
                <a:ea typeface="Times New Roman" panose="02020603050405020304" pitchFamily="18" charset="0"/>
                <a:cs typeface="Tahoma" panose="020B0604030504040204" pitchFamily="34" charset="0"/>
              </a:rPr>
              <a:t>”</a:t>
            </a:r>
            <a:endParaRPr lang="en-US" sz="1200" cap="small" dirty="0">
              <a:solidFill>
                <a:srgbClr val="595959"/>
              </a:solidFill>
              <a:effectLst/>
              <a:latin typeface="Calibri" panose="020F0502020204030204" pitchFamily="34" charset="0"/>
              <a:ea typeface="Times New Roman" panose="02020603050405020304" pitchFamily="18" charset="0"/>
              <a:cs typeface="Arial" panose="020B0604020202020204" pitchFamily="34" charset="0"/>
            </a:endParaRPr>
          </a:p>
        </p:txBody>
      </p:sp>
      <p:graphicFrame>
        <p:nvGraphicFramePr>
          <p:cNvPr id="14" name="Table 13">
            <a:extLst>
              <a:ext uri="{FF2B5EF4-FFF2-40B4-BE49-F238E27FC236}">
                <a16:creationId xmlns:a16="http://schemas.microsoft.com/office/drawing/2014/main" id="{AE73529B-BC83-40D0-9F1E-BF1B53C8E8EC}"/>
              </a:ext>
            </a:extLst>
          </p:cNvPr>
          <p:cNvGraphicFramePr>
            <a:graphicFrameLocks noGrp="1"/>
          </p:cNvGraphicFramePr>
          <p:nvPr>
            <p:extLst>
              <p:ext uri="{D42A27DB-BD31-4B8C-83A1-F6EECF244321}">
                <p14:modId xmlns:p14="http://schemas.microsoft.com/office/powerpoint/2010/main" val="1596197027"/>
              </p:ext>
            </p:extLst>
          </p:nvPr>
        </p:nvGraphicFramePr>
        <p:xfrm>
          <a:off x="613137" y="4341198"/>
          <a:ext cx="6663963" cy="4906022"/>
        </p:xfrm>
        <a:graphic>
          <a:graphicData uri="http://schemas.openxmlformats.org/drawingml/2006/table">
            <a:tbl>
              <a:tblPr firstRow="1" firstCol="1" bandRow="1">
                <a:tableStyleId>{5C22544A-7EE6-4342-B048-85BDC9FD1C3A}</a:tableStyleId>
              </a:tblPr>
              <a:tblGrid>
                <a:gridCol w="3704863">
                  <a:extLst>
                    <a:ext uri="{9D8B030D-6E8A-4147-A177-3AD203B41FA5}">
                      <a16:colId xmlns:a16="http://schemas.microsoft.com/office/drawing/2014/main" val="894462533"/>
                    </a:ext>
                  </a:extLst>
                </a:gridCol>
                <a:gridCol w="2959100">
                  <a:extLst>
                    <a:ext uri="{9D8B030D-6E8A-4147-A177-3AD203B41FA5}">
                      <a16:colId xmlns:a16="http://schemas.microsoft.com/office/drawing/2014/main" val="3078946720"/>
                    </a:ext>
                  </a:extLst>
                </a:gridCol>
              </a:tblGrid>
              <a:tr h="2466002">
                <a:tc>
                  <a:txBody>
                    <a:bodyPr/>
                    <a:lstStyle/>
                    <a:p>
                      <a:pPr marL="0" marR="0">
                        <a:lnSpc>
                          <a:spcPct val="140000"/>
                        </a:lnSpc>
                        <a:spcBef>
                          <a:spcPts val="400"/>
                        </a:spcBef>
                        <a:spcAft>
                          <a:spcPts val="0"/>
                        </a:spcAft>
                      </a:pPr>
                      <a:r>
                        <a:rPr lang="en-US" sz="1050" b="0" dirty="0">
                          <a:solidFill>
                            <a:schemeClr val="tx1"/>
                          </a:solidFill>
                          <a:effectLst/>
                        </a:rPr>
                        <a:t>It is proper for a person to resemble his Creator  ...  [i.e., to emulate] the thirteen attributes of Divine mercy hinted in the verses of </a:t>
                      </a:r>
                      <a:r>
                        <a:rPr lang="en-US" sz="1050" b="0" dirty="0" err="1">
                          <a:solidFill>
                            <a:schemeClr val="tx1"/>
                          </a:solidFill>
                          <a:effectLst/>
                        </a:rPr>
                        <a:t>Michah</a:t>
                      </a:r>
                      <a:r>
                        <a:rPr lang="en-US" sz="1050" b="0" dirty="0">
                          <a:solidFill>
                            <a:schemeClr val="tx1"/>
                          </a:solidFill>
                          <a:effectLst/>
                        </a:rPr>
                        <a:t>: </a:t>
                      </a:r>
                      <a:r>
                        <a:rPr lang="en-US" sz="1050" b="0" i="1" dirty="0">
                          <a:solidFill>
                            <a:schemeClr val="tx1"/>
                          </a:solidFill>
                          <a:effectLst/>
                        </a:rPr>
                        <a:t>“Who is a Hashem like You, Who pardons iniquity and overlooks transgression for the remnant of His heritage? He does not maintain His wrath forever, for He desires kindness. He will once again show us mercy, He will suppress our iniquities. You will cast all their sins into the depths of the sea. Grant truth to Jacob, kindness to Abraham, as You swore to our forefathers in days of old.”  </a:t>
                      </a:r>
                      <a:r>
                        <a:rPr lang="en-US" sz="1050" b="0" dirty="0">
                          <a:solidFill>
                            <a:schemeClr val="tx1"/>
                          </a:solidFill>
                          <a:effectLst/>
                        </a:rPr>
                        <a:t>Hence, it is proper that these thirteen attributes should be expressed in man.</a:t>
                      </a:r>
                      <a:endParaRPr lang="en-US" sz="1050" b="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r" rtl="1">
                        <a:lnSpc>
                          <a:spcPct val="140000"/>
                        </a:lnSpc>
                        <a:spcBef>
                          <a:spcPts val="0"/>
                        </a:spcBef>
                        <a:spcAft>
                          <a:spcPts val="0"/>
                        </a:spcAft>
                      </a:pPr>
                      <a:r>
                        <a:rPr lang="he-IL" sz="1250" b="0" u="sng" dirty="0">
                          <a:solidFill>
                            <a:schemeClr val="tx1"/>
                          </a:solidFill>
                          <a:effectLst/>
                          <a:cs typeface="+mj-cs"/>
                        </a:rPr>
                        <a:t>ספר תומר דבורה</a:t>
                      </a:r>
                      <a:r>
                        <a:rPr lang="en-US" sz="1250" b="0" u="sng" dirty="0">
                          <a:solidFill>
                            <a:schemeClr val="tx1"/>
                          </a:solidFill>
                          <a:effectLst/>
                          <a:cs typeface="+mj-cs"/>
                        </a:rPr>
                        <a:t>- </a:t>
                      </a:r>
                      <a:r>
                        <a:rPr lang="he-IL" sz="1250" b="0" u="sng" dirty="0">
                          <a:solidFill>
                            <a:schemeClr val="tx1"/>
                          </a:solidFill>
                          <a:effectLst/>
                          <a:cs typeface="+mj-cs"/>
                        </a:rPr>
                        <a:t> הקדמה</a:t>
                      </a:r>
                      <a:r>
                        <a:rPr lang="he-IL" sz="1250" b="0" dirty="0">
                          <a:solidFill>
                            <a:schemeClr val="tx1"/>
                          </a:solidFill>
                          <a:effectLst/>
                          <a:cs typeface="+mj-cs"/>
                        </a:rPr>
                        <a:t>׃ </a:t>
                      </a:r>
                      <a:endParaRPr lang="en-US" sz="1250" b="0" dirty="0">
                        <a:solidFill>
                          <a:schemeClr val="tx1"/>
                        </a:solidFill>
                        <a:effectLst/>
                        <a:cs typeface="+mj-cs"/>
                      </a:endParaRPr>
                    </a:p>
                    <a:p>
                      <a:pPr marL="0" marR="0" algn="r" rtl="1">
                        <a:lnSpc>
                          <a:spcPct val="140000"/>
                        </a:lnSpc>
                        <a:spcBef>
                          <a:spcPts val="0"/>
                        </a:spcBef>
                        <a:spcAft>
                          <a:spcPts val="0"/>
                        </a:spcAft>
                      </a:pPr>
                      <a:r>
                        <a:rPr lang="he-IL" sz="1250" b="0" dirty="0">
                          <a:solidFill>
                            <a:schemeClr val="tx1"/>
                          </a:solidFill>
                          <a:effectLst/>
                          <a:cs typeface="+mj-cs"/>
                        </a:rPr>
                        <a:t>הָאָדָם רָאוּי שֶׁיִּתְדַמֶה לְקוֹנוֹ  ...  שֶׁהֵן י״ג מִדוֹת שֶׁל רַחֲמִים עֶלְיוֹנוֹת.  וּרְמוּזוֹת בְּסוֹד הַפְּסוּקִים (מיכה ז׳׃ י״ח-כ׳)׃ ״מִי קֵל כָּמוֹךָ נֹשֵׂא עָוֺן וְעֹבֵר עַל פֶּשַׁע לִשְׁאֵרִית נַחֲלָתוֹ לֹא הֶחֶזִיק לָעַד אַפּוֹ כִּי חָפֵץ חֶסֶד הוּא.  יָשׁוּב יְרַחֲמֵנוּ יִכְבֹּשׁ עֲוֺנֹתֵינוּ וְתַשְׁלִיךְ בִּמְצֻלוֹת יָם כָּל חַטֹאתָם.  תִּתֵּן אֱמֶת לְיַעֲקֹב חֶסֶד לְאַבְרָהָם אֲשֶׁר נִשְׁבַּעְתָּ לַאֲבֹתֵינוּ מִימֵי קֶדֶם״. אִם כֵּן רָאוּי שֶׁתִּמְצָאֶנָּה בוֹ י״ג מִדוֹת אֵלּוּ.</a:t>
                      </a:r>
                      <a:endParaRPr lang="en-US" sz="1250" b="0" dirty="0">
                        <a:solidFill>
                          <a:schemeClr val="tx1"/>
                        </a:solidFill>
                        <a:effectLst/>
                        <a:latin typeface="Calibri" panose="020F0502020204030204" pitchFamily="34" charset="0"/>
                        <a:ea typeface="Calibri" panose="020F0502020204030204" pitchFamily="34" charset="0"/>
                        <a:cs typeface="+mj-cs"/>
                      </a:endParaRPr>
                    </a:p>
                  </a:txBody>
                  <a:tcPr marL="68580" marR="6858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30678300"/>
                  </a:ext>
                </a:extLst>
              </a:tr>
              <a:tr h="2440020">
                <a:tc>
                  <a:txBody>
                    <a:bodyPr/>
                    <a:lstStyle/>
                    <a:p>
                      <a:pPr marL="0" marR="0" lvl="0" indent="0" algn="l" defTabSz="777240" rtl="0" eaLnBrk="1" fontAlgn="auto" latinLnBrk="0" hangingPunct="1">
                        <a:lnSpc>
                          <a:spcPct val="130000"/>
                        </a:lnSpc>
                        <a:spcBef>
                          <a:spcPts val="400"/>
                        </a:spcBef>
                        <a:spcAft>
                          <a:spcPts val="0"/>
                        </a:spcAft>
                        <a:buClrTx/>
                        <a:buSzTx/>
                        <a:buFontTx/>
                        <a:buNone/>
                        <a:tabLst/>
                        <a:defRPr/>
                      </a:pPr>
                      <a:r>
                        <a:rPr lang="en-US" sz="1050" b="0" dirty="0">
                          <a:solidFill>
                            <a:schemeClr val="tx1"/>
                          </a:solidFill>
                          <a:effectLst/>
                        </a:rPr>
                        <a:t>The fourth </a:t>
                      </a:r>
                      <a:r>
                        <a:rPr lang="en-US" sz="1050" b="0" i="1" dirty="0" err="1">
                          <a:solidFill>
                            <a:schemeClr val="tx1"/>
                          </a:solidFill>
                          <a:effectLst/>
                        </a:rPr>
                        <a:t>middah</a:t>
                      </a:r>
                      <a:r>
                        <a:rPr lang="en-US" sz="1050" b="0" dirty="0">
                          <a:solidFill>
                            <a:schemeClr val="tx1"/>
                          </a:solidFill>
                          <a:effectLst/>
                        </a:rPr>
                        <a:t> – </a:t>
                      </a:r>
                      <a:r>
                        <a:rPr lang="en-US" sz="1050" b="0" i="1" dirty="0">
                          <a:solidFill>
                            <a:schemeClr val="tx1"/>
                          </a:solidFill>
                          <a:effectLst/>
                        </a:rPr>
                        <a:t>“For the remnant of His heritage”</a:t>
                      </a:r>
                      <a:r>
                        <a:rPr lang="en-US" sz="1050" b="0" dirty="0">
                          <a:solidFill>
                            <a:schemeClr val="tx1"/>
                          </a:solidFill>
                          <a:effectLst/>
                        </a:rPr>
                        <a:t>:  Behold, Hashem [refers to Israel] in this way, “I have a close familial </a:t>
                      </a:r>
                      <a:br>
                        <a:rPr lang="en-US" sz="1050" b="0" dirty="0">
                          <a:solidFill>
                            <a:schemeClr val="tx1"/>
                          </a:solidFill>
                          <a:effectLst/>
                        </a:rPr>
                      </a:br>
                      <a:r>
                        <a:rPr lang="en-US" sz="1050" b="0" dirty="0">
                          <a:solidFill>
                            <a:schemeClr val="tx1"/>
                          </a:solidFill>
                          <a:effectLst/>
                          <a:latin typeface="+mn-lt"/>
                        </a:rPr>
                        <a:t>(”</a:t>
                      </a:r>
                      <a:r>
                        <a:rPr lang="he-IL" sz="1200" b="0" kern="1200" dirty="0">
                          <a:solidFill>
                            <a:schemeClr val="tx1"/>
                          </a:solidFill>
                          <a:effectLst/>
                          <a:latin typeface="+mn-lt"/>
                          <a:ea typeface="+mn-ea"/>
                          <a:cs typeface="+mj-cs"/>
                        </a:rPr>
                        <a:t>שְׁאֵר בָּשָׂר</a:t>
                      </a:r>
                      <a:r>
                        <a:rPr lang="en-US" sz="1050" b="0" dirty="0">
                          <a:solidFill>
                            <a:schemeClr val="tx1"/>
                          </a:solidFill>
                          <a:effectLst/>
                        </a:rPr>
                        <a:t>”) relationship with them” ...  And it is written, </a:t>
                      </a:r>
                      <a:r>
                        <a:rPr lang="en-US" sz="1050" b="0" i="1" dirty="0">
                          <a:solidFill>
                            <a:schemeClr val="tx1"/>
                          </a:solidFill>
                          <a:effectLst/>
                        </a:rPr>
                        <a:t>“the Children of Israel, His intimate people” </a:t>
                      </a:r>
                      <a:r>
                        <a:rPr lang="en-US" sz="1050" b="0" dirty="0">
                          <a:solidFill>
                            <a:schemeClr val="tx1"/>
                          </a:solidFill>
                          <a:effectLst/>
                        </a:rPr>
                        <a:t>– they are actually related to Him and they are His children.  The verse thus says, </a:t>
                      </a:r>
                      <a:r>
                        <a:rPr lang="en-US" sz="1050" b="0" i="1" dirty="0">
                          <a:solidFill>
                            <a:schemeClr val="tx1"/>
                          </a:solidFill>
                          <a:effectLst/>
                        </a:rPr>
                        <a:t>“For the remnant of His heritage,” </a:t>
                      </a:r>
                      <a:r>
                        <a:rPr lang="en-US" sz="1050" b="0" dirty="0">
                          <a:solidFill>
                            <a:schemeClr val="tx1"/>
                          </a:solidFill>
                          <a:effectLst/>
                        </a:rPr>
                        <a:t>(using the word “</a:t>
                      </a:r>
                      <a:r>
                        <a:rPr lang="he-IL" sz="1200" b="0" kern="1200" dirty="0">
                          <a:solidFill>
                            <a:schemeClr val="tx1"/>
                          </a:solidFill>
                          <a:effectLst/>
                          <a:latin typeface="+mn-lt"/>
                          <a:ea typeface="+mn-ea"/>
                          <a:cs typeface="+mj-cs"/>
                        </a:rPr>
                        <a:t>שְׁאֵרִית</a:t>
                      </a:r>
                      <a:r>
                        <a:rPr lang="en-US" sz="1050" b="0" dirty="0">
                          <a:solidFill>
                            <a:schemeClr val="tx1"/>
                          </a:solidFill>
                          <a:effectLst/>
                        </a:rPr>
                        <a:t>”), which means a close relative (“</a:t>
                      </a:r>
                      <a:r>
                        <a:rPr lang="he-IL" sz="1200" b="0" kern="1200" dirty="0">
                          <a:solidFill>
                            <a:schemeClr val="tx1"/>
                          </a:solidFill>
                          <a:effectLst/>
                          <a:latin typeface="+mn-lt"/>
                          <a:ea typeface="+mn-ea"/>
                          <a:cs typeface="+mj-cs"/>
                        </a:rPr>
                        <a:t>שְׁאֵר</a:t>
                      </a:r>
                      <a:r>
                        <a:rPr lang="en-US" sz="1050" b="0" dirty="0">
                          <a:solidFill>
                            <a:schemeClr val="tx1"/>
                          </a:solidFill>
                          <a:effectLst/>
                        </a:rPr>
                        <a:t>”).  And what does Hashem say?  “If I punish them, their pain will be Mine,” as it is written</a:t>
                      </a:r>
                      <a:r>
                        <a:rPr lang="en-US" sz="1050" b="0" i="1" dirty="0">
                          <a:solidFill>
                            <a:schemeClr val="tx1"/>
                          </a:solidFill>
                          <a:effectLst/>
                        </a:rPr>
                        <a:t>, “In all their distress, He was distressed</a:t>
                      </a:r>
                      <a:r>
                        <a:rPr lang="en-US" sz="1050" b="0" dirty="0">
                          <a:solidFill>
                            <a:schemeClr val="tx1"/>
                          </a:solidFill>
                          <a:effectLst/>
                        </a:rPr>
                        <a:t>.”  The word is written as “</a:t>
                      </a:r>
                      <a:r>
                        <a:rPr lang="he-IL" sz="1200" b="0" kern="1200" dirty="0">
                          <a:solidFill>
                            <a:schemeClr val="tx1"/>
                          </a:solidFill>
                          <a:effectLst/>
                          <a:latin typeface="+mn-lt"/>
                          <a:ea typeface="+mn-ea"/>
                          <a:cs typeface="+mj-cs"/>
                        </a:rPr>
                        <a:t>לא</a:t>
                      </a:r>
                      <a:r>
                        <a:rPr lang="en-US" sz="1050" b="0" dirty="0">
                          <a:solidFill>
                            <a:schemeClr val="tx1"/>
                          </a:solidFill>
                          <a:effectLst/>
                        </a:rPr>
                        <a:t>” ...  but it is read as “</a:t>
                      </a:r>
                      <a:r>
                        <a:rPr lang="he-IL" sz="1200" b="0" kern="1200" dirty="0">
                          <a:solidFill>
                            <a:schemeClr val="tx1"/>
                          </a:solidFill>
                          <a:effectLst/>
                          <a:latin typeface="+mn-lt"/>
                          <a:ea typeface="+mn-ea"/>
                          <a:cs typeface="+mj-cs"/>
                        </a:rPr>
                        <a:t>לֹו</a:t>
                      </a:r>
                      <a:r>
                        <a:rPr lang="en-US" sz="1050" b="0" dirty="0">
                          <a:solidFill>
                            <a:schemeClr val="tx1"/>
                          </a:solidFill>
                          <a:effectLst/>
                        </a:rPr>
                        <a:t>”, [meaning] the distress is His (i.e., Hashem’s).  </a:t>
                      </a:r>
                      <a:endParaRPr lang="en-US" sz="1050" b="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r" rtl="1">
                        <a:lnSpc>
                          <a:spcPct val="140000"/>
                        </a:lnSpc>
                        <a:spcBef>
                          <a:spcPts val="0"/>
                        </a:spcBef>
                        <a:spcAft>
                          <a:spcPts val="0"/>
                        </a:spcAft>
                      </a:pPr>
                      <a:r>
                        <a:rPr lang="he-IL" sz="1250" b="0" u="sng" kern="1200" dirty="0">
                          <a:solidFill>
                            <a:schemeClr val="tx1"/>
                          </a:solidFill>
                          <a:effectLst/>
                          <a:latin typeface="+mn-lt"/>
                          <a:ea typeface="+mn-ea"/>
                          <a:cs typeface="+mj-cs"/>
                        </a:rPr>
                        <a:t>ספר תומר דבורה א׳׃ ״הד׳ – לִשְׁאֵרִית נַחֲלָתוֹ</a:t>
                      </a:r>
                      <a:r>
                        <a:rPr lang="he-IL" sz="1250" b="0" kern="1200" dirty="0">
                          <a:solidFill>
                            <a:schemeClr val="tx1"/>
                          </a:solidFill>
                          <a:effectLst/>
                          <a:latin typeface="+mn-lt"/>
                          <a:ea typeface="+mn-ea"/>
                          <a:cs typeface="+mj-cs"/>
                        </a:rPr>
                        <a:t>״:  </a:t>
                      </a:r>
                      <a:endParaRPr lang="en-US" sz="1250" b="0" kern="1200" dirty="0">
                        <a:solidFill>
                          <a:schemeClr val="tx1"/>
                        </a:solidFill>
                        <a:effectLst/>
                        <a:latin typeface="+mn-lt"/>
                        <a:ea typeface="+mn-ea"/>
                        <a:cs typeface="+mj-cs"/>
                      </a:endParaRPr>
                    </a:p>
                    <a:p>
                      <a:pPr marL="0" marR="0" algn="r" rtl="1">
                        <a:lnSpc>
                          <a:spcPct val="150000"/>
                        </a:lnSpc>
                        <a:spcBef>
                          <a:spcPts val="300"/>
                        </a:spcBef>
                        <a:spcAft>
                          <a:spcPts val="300"/>
                        </a:spcAft>
                      </a:pPr>
                      <a:r>
                        <a:rPr lang="he-IL" sz="1250" b="0" kern="1200" dirty="0">
                          <a:solidFill>
                            <a:schemeClr val="tx1"/>
                          </a:solidFill>
                          <a:effectLst/>
                          <a:latin typeface="+mn-lt"/>
                          <a:ea typeface="+mn-ea"/>
                          <a:cs typeface="+mj-cs"/>
                        </a:rPr>
                        <a:t>הִנֵּה הַקָּבָּ</a:t>
                      </a:r>
                      <a:r>
                        <a:rPr lang="en-US" sz="1250" b="0" kern="1200" dirty="0">
                          <a:solidFill>
                            <a:schemeClr val="tx1"/>
                          </a:solidFill>
                          <a:effectLst/>
                          <a:latin typeface="+mn-lt"/>
                          <a:ea typeface="+mn-ea"/>
                          <a:cs typeface="+mj-cs"/>
                        </a:rPr>
                        <a:t>”</a:t>
                      </a:r>
                      <a:r>
                        <a:rPr lang="he-IL" sz="1250" b="0" kern="1200" dirty="0">
                          <a:solidFill>
                            <a:schemeClr val="tx1"/>
                          </a:solidFill>
                          <a:effectLst/>
                          <a:latin typeface="+mn-lt"/>
                          <a:ea typeface="+mn-ea"/>
                          <a:cs typeface="+mj-cs"/>
                        </a:rPr>
                        <a:t>ה </a:t>
                      </a:r>
                      <a:r>
                        <a:rPr lang="en-US" sz="1250" b="0" kern="1200" dirty="0">
                          <a:solidFill>
                            <a:schemeClr val="tx1"/>
                          </a:solidFill>
                          <a:effectLst/>
                          <a:latin typeface="+mn-lt"/>
                          <a:ea typeface="+mn-ea"/>
                          <a:cs typeface="+mj-cs"/>
                        </a:rPr>
                        <a:t>…</a:t>
                      </a:r>
                      <a:r>
                        <a:rPr lang="he-IL" sz="1250" b="0" kern="1200" dirty="0">
                          <a:solidFill>
                            <a:schemeClr val="tx1"/>
                          </a:solidFill>
                          <a:effectLst/>
                          <a:latin typeface="+mn-lt"/>
                          <a:ea typeface="+mn-ea"/>
                          <a:cs typeface="+mj-cs"/>
                        </a:rPr>
                        <a:t> ״שְׁאֵר בָּשָׂר לִי עִמָּהֶם״</a:t>
                      </a:r>
                      <a:r>
                        <a:rPr lang="en-US" sz="1250" b="0" kern="1200" dirty="0">
                          <a:solidFill>
                            <a:schemeClr val="tx1"/>
                          </a:solidFill>
                          <a:effectLst/>
                          <a:latin typeface="+mn-lt"/>
                          <a:ea typeface="+mn-ea"/>
                          <a:cs typeface="+mj-cs"/>
                        </a:rPr>
                        <a:t>  ...  </a:t>
                      </a:r>
                      <a:r>
                        <a:rPr lang="he-IL" sz="1250" b="0" kern="1200" dirty="0">
                          <a:solidFill>
                            <a:schemeClr val="tx1"/>
                          </a:solidFill>
                          <a:effectLst/>
                          <a:latin typeface="+mn-lt"/>
                          <a:ea typeface="+mn-ea"/>
                          <a:cs typeface="+mj-cs"/>
                        </a:rPr>
                        <a:t>וּכְתִיב </a:t>
                      </a:r>
                      <a:r>
                        <a:rPr lang="en-US" sz="1250" b="0" kern="1200" dirty="0">
                          <a:solidFill>
                            <a:schemeClr val="tx1"/>
                          </a:solidFill>
                          <a:effectLst/>
                          <a:latin typeface="+mn-lt"/>
                          <a:ea typeface="+mn-ea"/>
                          <a:cs typeface="+mj-cs"/>
                        </a:rPr>
                        <a:t>)</a:t>
                      </a:r>
                      <a:r>
                        <a:rPr lang="he-IL" sz="1250" b="0" kern="1200" dirty="0">
                          <a:solidFill>
                            <a:schemeClr val="tx1"/>
                          </a:solidFill>
                          <a:effectLst/>
                          <a:latin typeface="+mn-lt"/>
                          <a:ea typeface="+mn-ea"/>
                          <a:cs typeface="+mj-cs"/>
                        </a:rPr>
                        <a:t>תהלים קמ״ח</a:t>
                      </a:r>
                      <a:r>
                        <a:rPr lang="en-US" sz="1250" b="0" kern="1200" dirty="0">
                          <a:solidFill>
                            <a:schemeClr val="tx1"/>
                          </a:solidFill>
                          <a:effectLst/>
                          <a:latin typeface="+mn-lt"/>
                          <a:ea typeface="+mn-ea"/>
                          <a:cs typeface="+mj-cs"/>
                        </a:rPr>
                        <a:t>:</a:t>
                      </a:r>
                      <a:r>
                        <a:rPr lang="he-IL" sz="1250" b="0" kern="1200" dirty="0">
                          <a:solidFill>
                            <a:schemeClr val="tx1"/>
                          </a:solidFill>
                          <a:effectLst/>
                          <a:latin typeface="+mn-lt"/>
                          <a:ea typeface="+mn-ea"/>
                          <a:cs typeface="+mj-cs"/>
                        </a:rPr>
                        <a:t> י׳</a:t>
                      </a:r>
                      <a:r>
                        <a:rPr lang="en-US" sz="1250" b="0" kern="1200" dirty="0">
                          <a:solidFill>
                            <a:schemeClr val="tx1"/>
                          </a:solidFill>
                          <a:effectLst/>
                          <a:latin typeface="+mn-lt"/>
                          <a:ea typeface="+mn-ea"/>
                          <a:cs typeface="+mj-cs"/>
                        </a:rPr>
                        <a:t>(</a:t>
                      </a:r>
                      <a:r>
                        <a:rPr lang="he-IL" sz="1250" b="0" kern="1200" dirty="0">
                          <a:solidFill>
                            <a:schemeClr val="tx1"/>
                          </a:solidFill>
                          <a:effectLst/>
                          <a:latin typeface="+mn-lt"/>
                          <a:ea typeface="+mn-ea"/>
                          <a:cs typeface="+mj-cs"/>
                        </a:rPr>
                        <a:t>׃ ״יִשְׂרָאֵל עַם קְרוֹבוֹ״, מַמָּשׁ קֻרְבָה יֵשׁ לוֹ עִמָּהֶם וּבָנָיו הֵם, וְהַיְנוּ ״לִשְׁאֵרִית נַחֲלָתוֹ״, לְשׁוֹן שְׁאֵר בָּשָׂר</a:t>
                      </a:r>
                      <a:r>
                        <a:rPr lang="en-US" sz="1250" b="0" kern="1200" dirty="0">
                          <a:solidFill>
                            <a:schemeClr val="tx1"/>
                          </a:solidFill>
                          <a:effectLst/>
                          <a:latin typeface="+mn-lt"/>
                          <a:ea typeface="+mn-ea"/>
                          <a:cs typeface="+mj-cs"/>
                        </a:rPr>
                        <a:t>  …  </a:t>
                      </a:r>
                      <a:r>
                        <a:rPr lang="he-IL" sz="1250" b="0" kern="1200" dirty="0">
                          <a:solidFill>
                            <a:schemeClr val="tx1"/>
                          </a:solidFill>
                          <a:effectLst/>
                          <a:latin typeface="+mn-lt"/>
                          <a:ea typeface="+mn-ea"/>
                          <a:cs typeface="+mj-cs"/>
                        </a:rPr>
                        <a:t>ֹוּמָה אוֹמֵר, אִם אַענישֵׁם הֲרֵי הַכְּאֵב עָלַי, כְּדִכְתִיב </a:t>
                      </a:r>
                      <a:r>
                        <a:rPr lang="en-US" sz="1250" b="0" kern="1200" dirty="0">
                          <a:solidFill>
                            <a:schemeClr val="tx1"/>
                          </a:solidFill>
                          <a:effectLst/>
                          <a:latin typeface="+mn-lt"/>
                          <a:ea typeface="+mn-ea"/>
                          <a:cs typeface="+mj-cs"/>
                        </a:rPr>
                        <a:t>)</a:t>
                      </a:r>
                      <a:r>
                        <a:rPr lang="he-IL" sz="1250" b="0" kern="1200" dirty="0">
                          <a:solidFill>
                            <a:schemeClr val="tx1"/>
                          </a:solidFill>
                          <a:effectLst/>
                          <a:latin typeface="+mn-lt"/>
                          <a:ea typeface="+mn-ea"/>
                          <a:cs typeface="+mj-cs"/>
                        </a:rPr>
                        <a:t>ישעיה ס</a:t>
                      </a:r>
                      <a:r>
                        <a:rPr lang="en-US" sz="1250" b="0" kern="1200" dirty="0">
                          <a:solidFill>
                            <a:schemeClr val="tx1"/>
                          </a:solidFill>
                          <a:effectLst/>
                          <a:latin typeface="+mn-lt"/>
                          <a:ea typeface="+mn-ea"/>
                          <a:cs typeface="+mj-cs"/>
                        </a:rPr>
                        <a:t>”</a:t>
                      </a:r>
                      <a:r>
                        <a:rPr lang="he-IL" sz="1250" b="0" kern="1200" dirty="0">
                          <a:solidFill>
                            <a:schemeClr val="tx1"/>
                          </a:solidFill>
                          <a:effectLst/>
                          <a:latin typeface="+mn-lt"/>
                          <a:ea typeface="+mn-ea"/>
                          <a:cs typeface="+mj-cs"/>
                        </a:rPr>
                        <a:t>ג</a:t>
                      </a:r>
                      <a:r>
                        <a:rPr lang="en-US" sz="1250" b="0" kern="1200" dirty="0">
                          <a:solidFill>
                            <a:schemeClr val="tx1"/>
                          </a:solidFill>
                          <a:effectLst/>
                          <a:latin typeface="+mn-lt"/>
                          <a:ea typeface="+mn-ea"/>
                          <a:cs typeface="+mj-cs"/>
                        </a:rPr>
                        <a:t>:</a:t>
                      </a:r>
                      <a:r>
                        <a:rPr lang="he-IL" sz="1250" b="0" kern="1200" dirty="0">
                          <a:solidFill>
                            <a:schemeClr val="tx1"/>
                          </a:solidFill>
                          <a:effectLst/>
                          <a:latin typeface="+mn-lt"/>
                          <a:ea typeface="+mn-ea"/>
                          <a:cs typeface="+mj-cs"/>
                        </a:rPr>
                        <a:t> ט׳</a:t>
                      </a:r>
                      <a:r>
                        <a:rPr lang="en-US" sz="1250" b="0" kern="1200" dirty="0">
                          <a:solidFill>
                            <a:schemeClr val="tx1"/>
                          </a:solidFill>
                          <a:effectLst/>
                          <a:latin typeface="+mn-lt"/>
                          <a:ea typeface="+mn-ea"/>
                          <a:cs typeface="+mj-cs"/>
                        </a:rPr>
                        <a:t>(</a:t>
                      </a:r>
                      <a:r>
                        <a:rPr lang="he-IL" sz="1250" b="0" kern="1200" dirty="0">
                          <a:solidFill>
                            <a:schemeClr val="tx1"/>
                          </a:solidFill>
                          <a:effectLst/>
                          <a:latin typeface="+mn-lt"/>
                          <a:ea typeface="+mn-ea"/>
                          <a:cs typeface="+mj-cs"/>
                        </a:rPr>
                        <a:t>׃ ״בְּכָל צָרָתָם לוֹ צָר״, כְּתִיב בְּאָלֶ</a:t>
                      </a:r>
                      <a:r>
                        <a:rPr lang="en-US" sz="1250" b="0" kern="1200" dirty="0">
                          <a:solidFill>
                            <a:schemeClr val="tx1"/>
                          </a:solidFill>
                          <a:effectLst/>
                          <a:latin typeface="+mn-lt"/>
                          <a:ea typeface="+mn-ea"/>
                          <a:cs typeface="+mj-cs"/>
                        </a:rPr>
                        <a:t>”</a:t>
                      </a:r>
                      <a:r>
                        <a:rPr lang="he-IL" sz="1250" b="0" kern="1200" dirty="0">
                          <a:solidFill>
                            <a:schemeClr val="tx1"/>
                          </a:solidFill>
                          <a:effectLst/>
                          <a:latin typeface="+mn-lt"/>
                          <a:ea typeface="+mn-ea"/>
                          <a:cs typeface="+mj-cs"/>
                        </a:rPr>
                        <a:t>ף</a:t>
                      </a:r>
                      <a:r>
                        <a:rPr lang="en-US" sz="1250" b="0" kern="1200" dirty="0">
                          <a:solidFill>
                            <a:schemeClr val="tx1"/>
                          </a:solidFill>
                          <a:effectLst/>
                          <a:latin typeface="+mn-lt"/>
                          <a:ea typeface="+mn-ea"/>
                          <a:cs typeface="+mj-cs"/>
                        </a:rPr>
                        <a:t> ...  </a:t>
                      </a:r>
                      <a:r>
                        <a:rPr lang="he-IL" sz="1250" b="0" kern="1200" dirty="0">
                          <a:solidFill>
                            <a:schemeClr val="tx1"/>
                          </a:solidFill>
                          <a:effectLst/>
                          <a:latin typeface="+mn-lt"/>
                          <a:ea typeface="+mn-ea"/>
                          <a:cs typeface="+mj-cs"/>
                        </a:rPr>
                        <a:t>וְקָרִינָן בְּוָא</a:t>
                      </a:r>
                      <a:r>
                        <a:rPr lang="en-US" sz="1250" b="0" kern="1200" dirty="0">
                          <a:solidFill>
                            <a:schemeClr val="tx1"/>
                          </a:solidFill>
                          <a:effectLst/>
                          <a:latin typeface="+mn-lt"/>
                          <a:ea typeface="+mn-ea"/>
                          <a:cs typeface="+mj-cs"/>
                        </a:rPr>
                        <a:t>”</a:t>
                      </a:r>
                      <a:r>
                        <a:rPr lang="he-IL" sz="1250" b="0" kern="1200" dirty="0">
                          <a:solidFill>
                            <a:schemeClr val="tx1"/>
                          </a:solidFill>
                          <a:effectLst/>
                          <a:latin typeface="+mn-lt"/>
                          <a:ea typeface="+mn-ea"/>
                          <a:cs typeface="+mj-cs"/>
                        </a:rPr>
                        <a:t>ו</a:t>
                      </a:r>
                      <a:r>
                        <a:rPr lang="en-US" sz="1250" b="0" kern="1200" dirty="0">
                          <a:solidFill>
                            <a:schemeClr val="tx1"/>
                          </a:solidFill>
                          <a:effectLst/>
                          <a:latin typeface="+mn-lt"/>
                          <a:ea typeface="+mn-ea"/>
                          <a:cs typeface="+mj-cs"/>
                        </a:rPr>
                        <a:t> - </a:t>
                      </a:r>
                      <a:r>
                        <a:rPr lang="he-IL" sz="1250" b="0" kern="1200" dirty="0">
                          <a:solidFill>
                            <a:schemeClr val="tx1"/>
                          </a:solidFill>
                          <a:effectLst/>
                          <a:latin typeface="+mn-lt"/>
                          <a:ea typeface="+mn-ea"/>
                          <a:cs typeface="+mj-cs"/>
                        </a:rPr>
                        <a:t>״לוֹ צָר״</a:t>
                      </a:r>
                      <a:r>
                        <a:rPr lang="en-US" sz="1250" b="0" kern="1200" dirty="0">
                          <a:solidFill>
                            <a:schemeClr val="tx1"/>
                          </a:solidFill>
                          <a:effectLst/>
                          <a:latin typeface="+mn-lt"/>
                          <a:ea typeface="+mn-ea"/>
                          <a:cs typeface="+mj-cs"/>
                        </a:rPr>
                        <a:t>.</a:t>
                      </a:r>
                      <a:endParaRPr lang="en-US" sz="1250" b="0" kern="1200" dirty="0">
                        <a:solidFill>
                          <a:schemeClr val="tx1"/>
                        </a:solidFill>
                        <a:effectLst/>
                        <a:latin typeface="Calibri" panose="020F0502020204030204" pitchFamily="34" charset="0"/>
                        <a:ea typeface="Calibri" panose="020F0502020204030204" pitchFamily="34" charset="0"/>
                        <a:cs typeface="+mj-cs"/>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2266599"/>
                  </a:ext>
                </a:extLst>
              </a:tr>
            </a:tbl>
          </a:graphicData>
        </a:graphic>
      </p:graphicFrame>
      <p:sp>
        <p:nvSpPr>
          <p:cNvPr id="16" name="TextBox 15">
            <a:extLst>
              <a:ext uri="{FF2B5EF4-FFF2-40B4-BE49-F238E27FC236}">
                <a16:creationId xmlns:a16="http://schemas.microsoft.com/office/drawing/2014/main" id="{4631247D-DBDE-4B74-BCAF-C8E9E109646F}"/>
              </a:ext>
            </a:extLst>
          </p:cNvPr>
          <p:cNvSpPr txBox="1"/>
          <p:nvPr/>
        </p:nvSpPr>
        <p:spPr>
          <a:xfrm>
            <a:off x="573380" y="4044770"/>
            <a:ext cx="6703696" cy="296428"/>
          </a:xfrm>
          <a:prstGeom prst="rect">
            <a:avLst/>
          </a:prstGeom>
          <a:noFill/>
        </p:spPr>
        <p:txBody>
          <a:bodyPr wrap="square">
            <a:spAutoFit/>
          </a:bodyPr>
          <a:lstStyle/>
          <a:p>
            <a:pPr marL="628650" marR="0" indent="-628650">
              <a:lnSpc>
                <a:spcPct val="110000"/>
              </a:lnSpc>
              <a:spcBef>
                <a:spcPts val="1000"/>
              </a:spcBef>
              <a:spcAft>
                <a:spcPts val="300"/>
              </a:spcAft>
            </a:pPr>
            <a:r>
              <a:rPr lang="en-US" sz="1100" b="1" dirty="0">
                <a:effectLst/>
                <a:latin typeface="Cambria" panose="02040503050406030204" pitchFamily="18" charset="0"/>
                <a:ea typeface="Calibri" panose="020F0502020204030204" pitchFamily="34" charset="0"/>
                <a:cs typeface="Calibri" panose="020F0502020204030204" pitchFamily="34" charset="0"/>
              </a:rPr>
              <a:t>Source II-1:  </a:t>
            </a:r>
            <a:r>
              <a:rPr lang="en-US" sz="1100" b="1" i="1" dirty="0">
                <a:effectLst/>
                <a:latin typeface="Cambria" panose="02040503050406030204" pitchFamily="18" charset="0"/>
                <a:ea typeface="Calibri" panose="020F0502020204030204" pitchFamily="34" charset="0"/>
                <a:cs typeface="Calibri" panose="020F0502020204030204" pitchFamily="34" charset="0"/>
              </a:rPr>
              <a:t>Tomer Devorah:</a:t>
            </a:r>
            <a:r>
              <a:rPr lang="en-US" sz="1100" b="1" dirty="0">
                <a:effectLst/>
                <a:latin typeface="Cambria" panose="02040503050406030204" pitchFamily="18" charset="0"/>
                <a:ea typeface="Calibri" panose="020F0502020204030204" pitchFamily="34" charset="0"/>
                <a:cs typeface="Calibri" panose="020F0502020204030204" pitchFamily="34" charset="0"/>
              </a:rPr>
              <a:t>  a) Introduction;  b) The 4</a:t>
            </a:r>
            <a:r>
              <a:rPr lang="en-US" sz="1100" b="1" baseline="30000" dirty="0">
                <a:effectLst/>
                <a:latin typeface="Cambria" panose="02040503050406030204" pitchFamily="18" charset="0"/>
                <a:ea typeface="Calibri" panose="020F0502020204030204" pitchFamily="34" charset="0"/>
                <a:cs typeface="Calibri" panose="020F0502020204030204" pitchFamily="34" charset="0"/>
              </a:rPr>
              <a:t>th</a:t>
            </a:r>
            <a:r>
              <a:rPr lang="en-US" sz="1100" b="1" dirty="0">
                <a:effectLst/>
                <a:latin typeface="Cambria" panose="02040503050406030204" pitchFamily="18" charset="0"/>
                <a:ea typeface="Calibri" panose="020F0502020204030204" pitchFamily="34" charset="0"/>
                <a:cs typeface="Calibri" panose="020F0502020204030204" pitchFamily="34" charset="0"/>
              </a:rPr>
              <a:t> </a:t>
            </a:r>
            <a:r>
              <a:rPr lang="en-US" sz="1100" b="1" i="1" dirty="0" err="1">
                <a:effectLst/>
                <a:latin typeface="Cambria" panose="02040503050406030204" pitchFamily="18" charset="0"/>
                <a:ea typeface="Calibri" panose="020F0502020204030204" pitchFamily="34" charset="0"/>
                <a:cs typeface="Calibri" panose="020F0502020204030204" pitchFamily="34" charset="0"/>
              </a:rPr>
              <a:t>middah</a:t>
            </a:r>
            <a:r>
              <a:rPr lang="en-US" sz="1100" b="1" i="1" dirty="0">
                <a:effectLst/>
                <a:latin typeface="Cambria" panose="02040503050406030204" pitchFamily="18" charset="0"/>
                <a:ea typeface="Calibri" panose="020F0502020204030204" pitchFamily="34" charset="0"/>
                <a:cs typeface="Calibri" panose="020F0502020204030204" pitchFamily="34" charset="0"/>
              </a:rPr>
              <a:t>:</a:t>
            </a:r>
            <a:r>
              <a:rPr lang="en-US" sz="1100" b="1" dirty="0">
                <a:effectLst/>
                <a:latin typeface="Cambria" panose="02040503050406030204" pitchFamily="18" charset="0"/>
                <a:ea typeface="Calibri" panose="020F0502020204030204" pitchFamily="34" charset="0"/>
                <a:cs typeface="Calibri" panose="020F0502020204030204" pitchFamily="34" charset="0"/>
              </a:rPr>
              <a:t> </a:t>
            </a:r>
            <a:r>
              <a:rPr lang="en-US" sz="1100" dirty="0">
                <a:effectLst/>
                <a:latin typeface="Palatino Linotype" panose="02040502050505030304" pitchFamily="18" charset="0"/>
                <a:ea typeface="Calibri" panose="020F0502020204030204" pitchFamily="34" charset="0"/>
                <a:cs typeface="Calibri" panose="020F0502020204030204" pitchFamily="34" charset="0"/>
              </a:rPr>
              <a:t>“</a:t>
            </a:r>
            <a:r>
              <a:rPr lang="he-IL" sz="1300" b="0" dirty="0">
                <a:effectLst/>
                <a:latin typeface="Palatino Linotype" panose="02040502050505030304" pitchFamily="18" charset="0"/>
                <a:ea typeface="Calibri" panose="020F0502020204030204" pitchFamily="34" charset="0"/>
                <a:cs typeface="Times New Roman" panose="02020603050405020304" pitchFamily="18" charset="0"/>
              </a:rPr>
              <a:t>לִשְׁאֵרִית נַחֲלָתוֹ</a:t>
            </a:r>
            <a:r>
              <a:rPr lang="en-US" sz="1100" dirty="0">
                <a:effectLst/>
                <a:latin typeface="Palatino Linotype" panose="02040502050505030304" pitchFamily="18" charset="0"/>
                <a:ea typeface="Calibri" panose="020F0502020204030204" pitchFamily="34" charset="0"/>
                <a:cs typeface="Calibri" panose="020F0502020204030204" pitchFamily="34" charset="0"/>
              </a:rPr>
              <a:t>“</a:t>
            </a:r>
            <a:r>
              <a:rPr lang="en-US" sz="1100" dirty="0">
                <a:effectLst/>
                <a:latin typeface="Cambria" panose="02040503050406030204" pitchFamily="18" charset="0"/>
                <a:ea typeface="Calibri" panose="020F0502020204030204" pitchFamily="34" charset="0"/>
                <a:cs typeface="Calibri" panose="020F0502020204030204" pitchFamily="34" charset="0"/>
              </a:rPr>
              <a:t> </a:t>
            </a:r>
            <a:r>
              <a:rPr lang="en-US" sz="1100" b="1" dirty="0">
                <a:effectLst/>
                <a:latin typeface="Cambria" panose="02040503050406030204" pitchFamily="18" charset="0"/>
                <a:ea typeface="Calibri" panose="020F0502020204030204" pitchFamily="34" charset="0"/>
                <a:cs typeface="Calibri" panose="020F0502020204030204" pitchFamily="34" charset="0"/>
              </a:rPr>
              <a:t>(</a:t>
            </a:r>
            <a:r>
              <a:rPr lang="en-US" sz="1100" b="1" dirty="0">
                <a:latin typeface="Cambria" panose="02040503050406030204" pitchFamily="18" charset="0"/>
                <a:ea typeface="Calibri" panose="020F0502020204030204" pitchFamily="34" charset="0"/>
                <a:cs typeface="Calibri" panose="020F0502020204030204" pitchFamily="34" charset="0"/>
              </a:rPr>
              <a:t>Divine Empathy)</a:t>
            </a:r>
            <a:endParaRPr lang="en-US" sz="1100" b="1" dirty="0">
              <a:effectLst/>
              <a:latin typeface="Palatino Linotype" panose="02040502050505030304" pitchFamily="18" charset="0"/>
              <a:ea typeface="Calibri" panose="020F050202020403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4497D650-443F-4A7C-ACBC-ABA8D5F6CBAE}"/>
              </a:ext>
            </a:extLst>
          </p:cNvPr>
          <p:cNvSpPr txBox="1"/>
          <p:nvPr/>
        </p:nvSpPr>
        <p:spPr>
          <a:xfrm>
            <a:off x="564532" y="9258034"/>
            <a:ext cx="6513723" cy="257827"/>
          </a:xfrm>
          <a:prstGeom prst="rect">
            <a:avLst/>
          </a:prstGeom>
          <a:noFill/>
        </p:spPr>
        <p:txBody>
          <a:bodyPr wrap="square">
            <a:spAutoFit/>
          </a:bodyPr>
          <a:lstStyle/>
          <a:p>
            <a:pPr marL="0" marR="0">
              <a:lnSpc>
                <a:spcPct val="130000"/>
              </a:lnSpc>
              <a:spcBef>
                <a:spcPts val="200"/>
              </a:spcBef>
              <a:spcAft>
                <a:spcPts val="600"/>
              </a:spcAft>
            </a:pPr>
            <a:r>
              <a:rPr lang="en-US" sz="900" i="1" dirty="0">
                <a:effectLst/>
                <a:latin typeface="Calibri" panose="020F0502020204030204" pitchFamily="34" charset="0"/>
                <a:ea typeface="Calibri" panose="020F0502020204030204" pitchFamily="34" charset="0"/>
                <a:cs typeface="Calibri" panose="020F0502020204030204" pitchFamily="34" charset="0"/>
              </a:rPr>
              <a:t>Translation adapted from: The Elucidated Tomer Devorah, </a:t>
            </a:r>
            <a:r>
              <a:rPr lang="en-US" sz="900" dirty="0">
                <a:effectLst/>
                <a:latin typeface="Calibri" panose="020F0502020204030204" pitchFamily="34" charset="0"/>
                <a:ea typeface="Calibri" panose="020F0502020204030204" pitchFamily="34" charset="0"/>
                <a:cs typeface="Calibri" panose="020F0502020204030204" pitchFamily="34" charset="0"/>
              </a:rPr>
              <a:t>by Rabbi Shmuel Meir </a:t>
            </a:r>
            <a:r>
              <a:rPr lang="en-US" sz="900" dirty="0" err="1">
                <a:effectLst/>
                <a:latin typeface="Calibri" panose="020F0502020204030204" pitchFamily="34" charset="0"/>
                <a:ea typeface="Calibri" panose="020F0502020204030204" pitchFamily="34" charset="0"/>
                <a:cs typeface="Calibri" panose="020F0502020204030204" pitchFamily="34" charset="0"/>
              </a:rPr>
              <a:t>Riachi</a:t>
            </a:r>
            <a:r>
              <a:rPr lang="en-US" sz="900" dirty="0">
                <a:effectLst/>
                <a:latin typeface="Calibri" panose="020F0502020204030204" pitchFamily="34" charset="0"/>
                <a:ea typeface="Calibri" panose="020F0502020204030204" pitchFamily="34" charset="0"/>
                <a:cs typeface="Calibri" panose="020F0502020204030204" pitchFamily="34" charset="0"/>
              </a:rPr>
              <a:t>, </a:t>
            </a:r>
            <a:r>
              <a:rPr lang="en-US" sz="900" dirty="0" err="1">
                <a:effectLst/>
                <a:latin typeface="Calibri" panose="020F0502020204030204" pitchFamily="34" charset="0"/>
                <a:ea typeface="Calibri" panose="020F0502020204030204" pitchFamily="34" charset="0"/>
                <a:cs typeface="Calibri" panose="020F0502020204030204" pitchFamily="34" charset="0"/>
              </a:rPr>
              <a:t>Feldheim</a:t>
            </a:r>
            <a:r>
              <a:rPr lang="en-US" sz="900" dirty="0">
                <a:effectLst/>
                <a:latin typeface="Calibri" panose="020F0502020204030204" pitchFamily="34" charset="0"/>
                <a:ea typeface="Calibri" panose="020F0502020204030204" pitchFamily="34" charset="0"/>
                <a:cs typeface="Calibri" panose="020F0502020204030204" pitchFamily="34" charset="0"/>
              </a:rPr>
              <a:t> Publishers.</a:t>
            </a:r>
            <a:endParaRPr lang="en-US" sz="9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3" name="TextBox 2">
            <a:extLst>
              <a:ext uri="{FF2B5EF4-FFF2-40B4-BE49-F238E27FC236}">
                <a16:creationId xmlns:a16="http://schemas.microsoft.com/office/drawing/2014/main" id="{DC3C8091-C265-4BBD-BDC0-747DF185A215}"/>
              </a:ext>
            </a:extLst>
          </p:cNvPr>
          <p:cNvSpPr txBox="1"/>
          <p:nvPr/>
        </p:nvSpPr>
        <p:spPr>
          <a:xfrm>
            <a:off x="613137" y="3359756"/>
            <a:ext cx="6703696" cy="306162"/>
          </a:xfrm>
          <a:prstGeom prst="rect">
            <a:avLst/>
          </a:prstGeom>
          <a:noFill/>
        </p:spPr>
        <p:txBody>
          <a:bodyPr wrap="square">
            <a:spAutoFit/>
          </a:bodyPr>
          <a:lstStyle/>
          <a:p>
            <a:pPr marL="0" marR="0">
              <a:lnSpc>
                <a:spcPct val="130000"/>
              </a:lnSpc>
              <a:spcBef>
                <a:spcPts val="200"/>
              </a:spcBef>
              <a:spcAft>
                <a:spcPts val="600"/>
              </a:spcAft>
            </a:pPr>
            <a:r>
              <a:rPr lang="en-US" sz="1100" dirty="0">
                <a:effectLst/>
                <a:latin typeface="Calibri" panose="020F0502020204030204" pitchFamily="34" charset="0"/>
                <a:ea typeface="Calibri" panose="020F0502020204030204" pitchFamily="34" charset="0"/>
                <a:cs typeface="Calibri" panose="020F0502020204030204" pitchFamily="34" charset="0"/>
              </a:rPr>
              <a:t>*</a:t>
            </a:r>
            <a:r>
              <a:rPr lang="en-US" sz="1000" dirty="0">
                <a:effectLst/>
                <a:latin typeface="Calibri" panose="020F0502020204030204" pitchFamily="34" charset="0"/>
                <a:ea typeface="Calibri" panose="020F0502020204030204" pitchFamily="34" charset="0"/>
                <a:cs typeface="Calibri" panose="020F0502020204030204" pitchFamily="34" charset="0"/>
              </a:rPr>
              <a:t>As arranged in Chapter 1 of Tomer Devorah;</a:t>
            </a:r>
            <a:r>
              <a:rPr lang="en-US" sz="900" dirty="0">
                <a:effectLst/>
                <a:latin typeface="Calibri" panose="020F0502020204030204" pitchFamily="34" charset="0"/>
                <a:ea typeface="Calibri" panose="020F0502020204030204" pitchFamily="34" charset="0"/>
                <a:cs typeface="Calibri" panose="020F0502020204030204" pitchFamily="34" charset="0"/>
              </a:rPr>
              <a:t>	</a:t>
            </a:r>
            <a:r>
              <a:rPr lang="en-US" sz="1100" dirty="0">
                <a:effectLst/>
                <a:latin typeface="Calibri" panose="020F0502020204030204" pitchFamily="34" charset="0"/>
                <a:ea typeface="Calibri" panose="020F0502020204030204" pitchFamily="34" charset="0"/>
                <a:cs typeface="Calibri" panose="020F0502020204030204" pitchFamily="34" charset="0"/>
              </a:rPr>
              <a:t>      **</a:t>
            </a:r>
            <a:r>
              <a:rPr lang="en-US" sz="1100" dirty="0">
                <a:effectLst/>
                <a:ea typeface="Tahoma" panose="020B0604030504040204" pitchFamily="34" charset="0"/>
                <a:cs typeface="Arial" panose="020B0604020202020204" pitchFamily="34" charset="0"/>
              </a:rPr>
              <a:t> </a:t>
            </a:r>
            <a:r>
              <a:rPr lang="en-US" sz="1000" dirty="0">
                <a:effectLst/>
                <a:ea typeface="Tahoma" panose="020B0604030504040204" pitchFamily="34" charset="0"/>
                <a:cs typeface="Arial" panose="020B0604020202020204" pitchFamily="34" charset="0"/>
              </a:rPr>
              <a:t>“</a:t>
            </a:r>
            <a:r>
              <a:rPr lang="he-IL" sz="1150" dirty="0">
                <a:effectLst/>
                <a:ea typeface="Tahoma" panose="020B0604030504040204" pitchFamily="34" charset="0"/>
                <a:cs typeface="Times New Roman" panose="02020603050405020304" pitchFamily="18" charset="0"/>
              </a:rPr>
              <a:t>לִשְׁאֵרִית נַחֲלָתוֹ</a:t>
            </a:r>
            <a:r>
              <a:rPr lang="en-US" sz="1000" dirty="0">
                <a:effectLst/>
                <a:ea typeface="Tahoma" panose="020B0604030504040204" pitchFamily="34" charset="0"/>
                <a:cs typeface="Arial" panose="020B0604020202020204" pitchFamily="34" charset="0"/>
              </a:rPr>
              <a:t>” is translated as “The remnant of His heritage”. </a:t>
            </a:r>
            <a:endParaRPr lang="en-US" sz="10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5855166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6F22A92-13A6-4426-95A9-6E072F3CEB8A}"/>
              </a:ext>
            </a:extLst>
          </p:cNvPr>
          <p:cNvSpPr>
            <a:spLocks noGrp="1"/>
          </p:cNvSpPr>
          <p:nvPr>
            <p:ph type="sldNum" sz="quarter" idx="12"/>
          </p:nvPr>
        </p:nvSpPr>
        <p:spPr/>
        <p:txBody>
          <a:bodyPr/>
          <a:lstStyle/>
          <a:p>
            <a:fld id="{0C214F17-86AB-4F1C-BC88-4CB7EE2FB93D}" type="slidenum">
              <a:rPr lang="en-US" sz="1050" b="1" smtClean="0">
                <a:solidFill>
                  <a:schemeClr val="tx1"/>
                </a:solidFill>
              </a:rPr>
              <a:t>11</a:t>
            </a:fld>
            <a:endParaRPr lang="en-US" sz="1050" b="1" dirty="0">
              <a:solidFill>
                <a:schemeClr val="tx1"/>
              </a:solidFill>
            </a:endParaRPr>
          </a:p>
        </p:txBody>
      </p:sp>
      <p:sp>
        <p:nvSpPr>
          <p:cNvPr id="4" name="Text Box 2">
            <a:extLst>
              <a:ext uri="{FF2B5EF4-FFF2-40B4-BE49-F238E27FC236}">
                <a16:creationId xmlns:a16="http://schemas.microsoft.com/office/drawing/2014/main" id="{0E027D42-5DB5-46C6-91D0-F2B3EC899F53}"/>
              </a:ext>
            </a:extLst>
          </p:cNvPr>
          <p:cNvSpPr txBox="1">
            <a:spLocks noChangeArrowheads="1"/>
          </p:cNvSpPr>
          <p:nvPr/>
        </p:nvSpPr>
        <p:spPr bwMode="auto">
          <a:xfrm>
            <a:off x="633412" y="990599"/>
            <a:ext cx="6604636" cy="4318001"/>
          </a:xfrm>
          <a:prstGeom prst="rect">
            <a:avLst/>
          </a:prstGeom>
          <a:solidFill>
            <a:schemeClr val="bg1">
              <a:lumMod val="95000"/>
            </a:schemeClr>
          </a:solidFill>
          <a:ln w="6350">
            <a:solidFill>
              <a:srgbClr val="000000"/>
            </a:solidFill>
            <a:prstDash val="sysDot"/>
            <a:miter lim="800000"/>
            <a:headEnd/>
            <a:tailEnd/>
          </a:ln>
        </p:spPr>
        <p:txBody>
          <a:bodyPr rot="0" vert="horz" wrap="square" lIns="91440" tIns="45720" rIns="91440" bIns="45720" anchor="t" anchorCtr="0">
            <a:noAutofit/>
          </a:bodyPr>
          <a:lstStyle/>
          <a:p>
            <a:pPr marL="457200" marR="85725" indent="-228600" rtl="0">
              <a:lnSpc>
                <a:spcPct val="135000"/>
              </a:lnSpc>
              <a:spcBef>
                <a:spcPts val="5400"/>
              </a:spcBef>
              <a:spcAft>
                <a:spcPts val="1200"/>
              </a:spcAft>
              <a:buSzPct val="100000"/>
              <a:buFont typeface="Arial" panose="020B0604020202020204" pitchFamily="34" charset="0"/>
              <a:buChar char="•"/>
            </a:pPr>
            <a:endParaRPr lang="en-US" sz="1200" b="1" dirty="0">
              <a:effectLst/>
              <a:latin typeface="Tahoma" panose="020B0604030504040204" pitchFamily="34" charset="0"/>
              <a:ea typeface="Calibri" panose="020F0502020204030204" pitchFamily="34" charset="0"/>
              <a:cs typeface="Arial" panose="020B0604020202020204" pitchFamily="34" charset="0"/>
            </a:endParaRPr>
          </a:p>
          <a:p>
            <a:pPr marL="406400" marR="85725" indent="-285750" rtl="0">
              <a:lnSpc>
                <a:spcPct val="130000"/>
              </a:lnSpc>
              <a:spcBef>
                <a:spcPts val="4200"/>
              </a:spcBef>
              <a:buSzPct val="120000"/>
              <a:buFont typeface="Wingdings" panose="05000000000000000000" pitchFamily="2" charset="2"/>
              <a:buChar char="v"/>
            </a:pPr>
            <a:r>
              <a:rPr lang="en-US" sz="1200" baseline="30000" dirty="0">
                <a:effectLst/>
                <a:ea typeface="Calibri" panose="020F0502020204030204" pitchFamily="34" charset="0"/>
                <a:cs typeface="Arial" panose="020B0604020202020204" pitchFamily="34" charset="0"/>
              </a:rPr>
              <a:t>4</a:t>
            </a:r>
            <a:r>
              <a:rPr lang="en-US" sz="1300" dirty="0">
                <a:effectLst/>
                <a:ea typeface="Calibri" panose="020F0502020204030204" pitchFamily="34" charset="0"/>
                <a:cs typeface="Arial" panose="020B0604020202020204" pitchFamily="34" charset="0"/>
              </a:rPr>
              <a:t>Because of the Divine </a:t>
            </a:r>
            <a:r>
              <a:rPr lang="en-US" sz="1300" i="1" dirty="0" err="1">
                <a:effectLst/>
                <a:ea typeface="Calibri" panose="020F0502020204030204" pitchFamily="34" charset="0"/>
                <a:cs typeface="Arial" panose="020B0604020202020204" pitchFamily="34" charset="0"/>
              </a:rPr>
              <a:t>middah</a:t>
            </a:r>
            <a:r>
              <a:rPr lang="en-US" sz="1300" dirty="0">
                <a:effectLst/>
                <a:ea typeface="Calibri" panose="020F0502020204030204" pitchFamily="34" charset="0"/>
                <a:cs typeface="Arial" panose="020B0604020202020204" pitchFamily="34" charset="0"/>
              </a:rPr>
              <a:t>, </a:t>
            </a:r>
            <a:r>
              <a:rPr lang="en-US" sz="1200" dirty="0">
                <a:effectLst/>
                <a:ea typeface="Tahoma" panose="020B0604030504040204" pitchFamily="34" charset="0"/>
                <a:cs typeface="Arial" panose="020B0604020202020204" pitchFamily="34" charset="0"/>
              </a:rPr>
              <a:t>“</a:t>
            </a:r>
            <a:r>
              <a:rPr lang="he-IL" sz="1400" dirty="0">
                <a:effectLst/>
                <a:ea typeface="Tahoma" panose="020B0604030504040204" pitchFamily="34" charset="0"/>
                <a:cs typeface="Times New Roman" panose="02020603050405020304" pitchFamily="18" charset="0"/>
              </a:rPr>
              <a:t>לִשְׁאֵרִית נַחֲלָתוֹ</a:t>
            </a:r>
            <a:r>
              <a:rPr lang="en-US" sz="1200" dirty="0">
                <a:effectLst/>
                <a:ea typeface="Tahoma" panose="020B0604030504040204" pitchFamily="34" charset="0"/>
                <a:cs typeface="Arial" panose="020B0604020202020204" pitchFamily="34" charset="0"/>
              </a:rPr>
              <a:t>”</a:t>
            </a:r>
            <a:r>
              <a:rPr lang="en-US" sz="1300" dirty="0">
                <a:effectLst/>
                <a:ea typeface="Calibri" panose="020F0502020204030204" pitchFamily="34" charset="0"/>
                <a:cs typeface="Arial" panose="020B0604020202020204" pitchFamily="34" charset="0"/>
              </a:rPr>
              <a:t>, Hashem’s pain for the suffering of the enslaved Jewish people in Egypt “jump-started” their redemption </a:t>
            </a:r>
            <a:r>
              <a:rPr lang="en-US" sz="1200" dirty="0">
                <a:effectLst/>
                <a:ea typeface="Calibri" panose="020F0502020204030204" pitchFamily="34" charset="0"/>
                <a:cs typeface="Arial" panose="020B0604020202020204" pitchFamily="34" charset="0"/>
              </a:rPr>
              <a:t>(also see slide 26). </a:t>
            </a:r>
          </a:p>
          <a:p>
            <a:pPr marL="406400" marR="85725" indent="-285750" rtl="0">
              <a:lnSpc>
                <a:spcPct val="130000"/>
              </a:lnSpc>
              <a:spcBef>
                <a:spcPts val="600"/>
              </a:spcBef>
              <a:spcAft>
                <a:spcPts val="600"/>
              </a:spcAft>
              <a:buSzPct val="120000"/>
              <a:buFont typeface="Wingdings" panose="05000000000000000000" pitchFamily="2" charset="2"/>
              <a:buChar char="v"/>
            </a:pPr>
            <a:r>
              <a:rPr lang="en-US" sz="1300" b="1" dirty="0">
                <a:effectLst/>
                <a:ea typeface="Calibri" panose="020F0502020204030204" pitchFamily="34" charset="0"/>
                <a:cs typeface="Arial" panose="020B0604020202020204" pitchFamily="34" charset="0"/>
              </a:rPr>
              <a:t>Hashem’s </a:t>
            </a:r>
            <a:r>
              <a:rPr lang="en-US" sz="1300" b="1" i="1" dirty="0" err="1">
                <a:effectLst/>
                <a:ea typeface="Calibri" panose="020F0502020204030204" pitchFamily="34" charset="0"/>
                <a:cs typeface="Arial" panose="020B0604020202020204" pitchFamily="34" charset="0"/>
              </a:rPr>
              <a:t>Nesiah</a:t>
            </a:r>
            <a:r>
              <a:rPr lang="en-US" sz="1300" b="1" i="1" dirty="0">
                <a:effectLst/>
                <a:ea typeface="Calibri" panose="020F0502020204030204" pitchFamily="34" charset="0"/>
                <a:cs typeface="Arial" panose="020B0604020202020204" pitchFamily="34" charset="0"/>
              </a:rPr>
              <a:t> </a:t>
            </a:r>
            <a:r>
              <a:rPr lang="en-US" sz="1300" b="1" i="1" dirty="0" err="1">
                <a:effectLst/>
                <a:ea typeface="Calibri" panose="020F0502020204030204" pitchFamily="34" charset="0"/>
                <a:cs typeface="Arial" panose="020B0604020202020204" pitchFamily="34" charset="0"/>
              </a:rPr>
              <a:t>B’ol</a:t>
            </a:r>
            <a:r>
              <a:rPr lang="en-US" b="1" i="1" dirty="0">
                <a:effectLst/>
                <a:ea typeface="Calibri" panose="020F0502020204030204" pitchFamily="34" charset="0"/>
                <a:cs typeface="Arial" panose="020B0604020202020204" pitchFamily="34" charset="0"/>
              </a:rPr>
              <a:t> </a:t>
            </a:r>
            <a:r>
              <a:rPr lang="en-US" sz="1300" b="1" dirty="0">
                <a:effectLst/>
                <a:ea typeface="Calibri" panose="020F0502020204030204" pitchFamily="34" charset="0"/>
                <a:cs typeface="Arial" panose="020B0604020202020204" pitchFamily="34" charset="0"/>
              </a:rPr>
              <a:t>noted in the Torah</a:t>
            </a:r>
            <a:r>
              <a:rPr lang="en-US" sz="1300" dirty="0">
                <a:effectLst/>
                <a:ea typeface="Calibri" panose="020F0502020204030204" pitchFamily="34" charset="0"/>
                <a:cs typeface="Arial" panose="020B0604020202020204" pitchFamily="34" charset="0"/>
              </a:rPr>
              <a:t>: </a:t>
            </a:r>
            <a:r>
              <a:rPr lang="en-US" sz="1200" baseline="30000" dirty="0">
                <a:effectLst/>
                <a:ea typeface="Calibri" panose="020F0502020204030204" pitchFamily="34" charset="0"/>
                <a:cs typeface="Arial" panose="020B0604020202020204" pitchFamily="34" charset="0"/>
              </a:rPr>
              <a:t>5</a:t>
            </a:r>
            <a:r>
              <a:rPr lang="en-US" sz="1300" dirty="0">
                <a:effectLst/>
                <a:latin typeface="Calibri" panose="020F0502020204030204" pitchFamily="34" charset="0"/>
                <a:ea typeface="Calibri" panose="020F0502020204030204" pitchFamily="34" charset="0"/>
                <a:cs typeface="Arial" panose="020B0604020202020204" pitchFamily="34" charset="0"/>
              </a:rPr>
              <a:t>When the Torah states: </a:t>
            </a:r>
            <a:r>
              <a:rPr lang="en-US" sz="1300" dirty="0">
                <a:effectLst/>
                <a:latin typeface="Calibri" panose="020F0502020204030204" pitchFamily="34" charset="0"/>
                <a:ea typeface="Calibri" panose="020F0502020204030204" pitchFamily="34" charset="0"/>
              </a:rPr>
              <a:t>“</a:t>
            </a:r>
            <a:r>
              <a:rPr lang="he-IL" sz="1400" dirty="0">
                <a:effectLst/>
                <a:ea typeface="Calibri" panose="020F0502020204030204" pitchFamily="34" charset="0"/>
                <a:cs typeface="Times New Roman" panose="02020603050405020304" pitchFamily="18" charset="0"/>
              </a:rPr>
              <a:t>וַיֵּדַע אֶלֹקִים</a:t>
            </a:r>
            <a:r>
              <a:rPr lang="en-US" sz="1300" dirty="0">
                <a:effectLst/>
                <a:latin typeface="Calibri" panose="020F0502020204030204" pitchFamily="34" charset="0"/>
                <a:ea typeface="Calibri" panose="020F0502020204030204" pitchFamily="34" charset="0"/>
              </a:rPr>
              <a:t>” - </a:t>
            </a:r>
            <a:r>
              <a:rPr lang="en-US" sz="1300" i="1" dirty="0">
                <a:effectLst/>
                <a:latin typeface="Calibri" panose="020F0502020204030204" pitchFamily="34" charset="0"/>
                <a:ea typeface="Calibri" panose="020F0502020204030204" pitchFamily="34" charset="0"/>
              </a:rPr>
              <a:t>“Hashem knew” </a:t>
            </a:r>
            <a:r>
              <a:rPr lang="en-US" sz="1300" dirty="0">
                <a:effectLst/>
                <a:latin typeface="Calibri" panose="020F0502020204030204" pitchFamily="34" charset="0"/>
                <a:ea typeface="Calibri" panose="020F0502020204030204" pitchFamily="34" charset="0"/>
              </a:rPr>
              <a:t>(Sources </a:t>
            </a:r>
            <a:r>
              <a:rPr lang="en-US" sz="1300" dirty="0">
                <a:effectLst/>
                <a:latin typeface="Cambria" panose="02040503050406030204" pitchFamily="18" charset="0"/>
                <a:ea typeface="Cambria" panose="02040503050406030204" pitchFamily="18" charset="0"/>
              </a:rPr>
              <a:t>II-2, II-3</a:t>
            </a:r>
            <a:r>
              <a:rPr lang="en-US" sz="1300" dirty="0">
                <a:effectLst/>
                <a:latin typeface="Calibri" panose="020F0502020204030204" pitchFamily="34" charset="0"/>
                <a:ea typeface="Calibri" panose="020F0502020204030204" pitchFamily="34" charset="0"/>
              </a:rPr>
              <a:t>), it denotes a special, intimate level of attention to the oppression of the Jewish people in Egypt, whereby their distress became Hashem’s “personal” suffering and He immediately rose to champion their cause.</a:t>
            </a:r>
            <a:endParaRPr lang="en-US" sz="1300" dirty="0">
              <a:effectLst/>
              <a:ea typeface="Calibri" panose="020F0502020204030204" pitchFamily="34" charset="0"/>
              <a:cs typeface="Arial" panose="020B0604020202020204" pitchFamily="34" charset="0"/>
            </a:endParaRPr>
          </a:p>
          <a:p>
            <a:pPr marL="406400" marR="85725" indent="-285750">
              <a:lnSpc>
                <a:spcPct val="130000"/>
              </a:lnSpc>
              <a:spcBef>
                <a:spcPts val="900"/>
              </a:spcBef>
              <a:spcAft>
                <a:spcPts val="600"/>
              </a:spcAft>
              <a:buSzPct val="120000"/>
              <a:buFont typeface="Wingdings" panose="05000000000000000000" pitchFamily="2" charset="2"/>
              <a:buChar char="v"/>
            </a:pPr>
            <a:r>
              <a:rPr lang="en-US" sz="1300" b="1" dirty="0">
                <a:effectLst/>
                <a:ea typeface="Calibri" panose="020F0502020204030204" pitchFamily="34" charset="0"/>
                <a:cs typeface="Arial" panose="020B0604020202020204" pitchFamily="34" charset="0"/>
              </a:rPr>
              <a:t>Hashem’s revelation to Moshe </a:t>
            </a:r>
            <a:r>
              <a:rPr lang="en-US" sz="1300" b="1" dirty="0" err="1">
                <a:effectLst/>
                <a:ea typeface="Calibri" panose="020F0502020204030204" pitchFamily="34" charset="0"/>
                <a:cs typeface="Arial" panose="020B0604020202020204" pitchFamily="34" charset="0"/>
              </a:rPr>
              <a:t>Rabbeinu</a:t>
            </a:r>
            <a:r>
              <a:rPr lang="en-US" sz="1300" b="1" dirty="0">
                <a:effectLst/>
                <a:ea typeface="Calibri" panose="020F0502020204030204" pitchFamily="34" charset="0"/>
                <a:cs typeface="Arial" panose="020B0604020202020204" pitchFamily="34" charset="0"/>
              </a:rPr>
              <a:t> from the thorn bush:  </a:t>
            </a:r>
            <a:r>
              <a:rPr lang="en-US" sz="1300" dirty="0">
                <a:effectLst/>
                <a:ea typeface="Calibri" panose="020F0502020204030204" pitchFamily="34" charset="0"/>
                <a:cs typeface="Arial" panose="020B0604020202020204" pitchFamily="34" charset="0"/>
              </a:rPr>
              <a:t>An expression of</a:t>
            </a:r>
            <a:br>
              <a:rPr lang="en-US" sz="1300" dirty="0">
                <a:effectLst/>
                <a:ea typeface="Calibri" panose="020F0502020204030204" pitchFamily="34" charset="0"/>
                <a:cs typeface="Arial" panose="020B0604020202020204" pitchFamily="34" charset="0"/>
              </a:rPr>
            </a:br>
            <a:r>
              <a:rPr lang="en-US" sz="1300" dirty="0">
                <a:effectLst/>
                <a:ea typeface="Calibri" panose="020F0502020204030204" pitchFamily="34" charset="0"/>
                <a:cs typeface="Arial" panose="020B0604020202020204" pitchFamily="34" charset="0"/>
              </a:rPr>
              <a:t>“</a:t>
            </a:r>
            <a:r>
              <a:rPr lang="he-IL" sz="1400" dirty="0">
                <a:effectLst/>
                <a:ea typeface="Calibri" panose="020F0502020204030204" pitchFamily="34" charset="0"/>
                <a:cs typeface="+mj-cs"/>
              </a:rPr>
              <a:t>עִמּוֹ אָנֹכִי בְצָרָה</a:t>
            </a:r>
            <a:r>
              <a:rPr lang="en-US" sz="1300" dirty="0">
                <a:effectLst/>
                <a:ea typeface="Calibri" panose="020F0502020204030204" pitchFamily="34" charset="0"/>
                <a:cs typeface="Arial" panose="020B0604020202020204" pitchFamily="34" charset="0"/>
              </a:rPr>
              <a:t>”  - </a:t>
            </a:r>
            <a:r>
              <a:rPr lang="en-US" sz="1300" i="1" dirty="0">
                <a:effectLst/>
                <a:ea typeface="Calibri" panose="020F0502020204030204" pitchFamily="34" charset="0"/>
                <a:cs typeface="Arial" panose="020B0604020202020204" pitchFamily="34" charset="0"/>
              </a:rPr>
              <a:t>“I am with him in (his) distress</a:t>
            </a:r>
            <a:r>
              <a:rPr lang="en-US" sz="1300" dirty="0">
                <a:effectLst/>
                <a:ea typeface="Calibri" panose="020F0502020204030204" pitchFamily="34" charset="0"/>
                <a:cs typeface="Arial" panose="020B0604020202020204" pitchFamily="34" charset="0"/>
              </a:rPr>
              <a:t>,” i.e., Hashem’s “sharing” in all the Jewish people’s distress when they were enslaved in Egypt.  Just as the Jews were in a place of pain, Hashem demonstrated that He too, so to speak, was in a place of pain</a:t>
            </a:r>
            <a:r>
              <a:rPr lang="en-US" sz="1300" dirty="0">
                <a:effectLst/>
                <a:latin typeface="Calibri" panose="020F0502020204030204" pitchFamily="34" charset="0"/>
                <a:ea typeface="Calibri" panose="020F0502020204030204" pitchFamily="34" charset="0"/>
              </a:rPr>
              <a:t> (Source </a:t>
            </a:r>
            <a:r>
              <a:rPr lang="en-US" sz="1300" dirty="0">
                <a:effectLst/>
                <a:latin typeface="Cambria" panose="02040503050406030204" pitchFamily="18" charset="0"/>
                <a:ea typeface="Cambria" panose="02040503050406030204" pitchFamily="18" charset="0"/>
              </a:rPr>
              <a:t>II-4</a:t>
            </a:r>
            <a:r>
              <a:rPr lang="en-US" sz="1300" dirty="0">
                <a:effectLst/>
                <a:latin typeface="Calibri" panose="020F0502020204030204" pitchFamily="34" charset="0"/>
                <a:ea typeface="Calibri" panose="020F0502020204030204" pitchFamily="34" charset="0"/>
              </a:rPr>
              <a:t>).</a:t>
            </a:r>
            <a:endParaRPr lang="en-US" sz="1300" dirty="0">
              <a:effectLst/>
              <a:ea typeface="Calibri" panose="020F0502020204030204" pitchFamily="34" charset="0"/>
              <a:cs typeface="Arial" panose="020B0604020202020204" pitchFamily="34" charset="0"/>
            </a:endParaRPr>
          </a:p>
        </p:txBody>
      </p:sp>
      <p:sp>
        <p:nvSpPr>
          <p:cNvPr id="6" name="Text Box 1">
            <a:extLst>
              <a:ext uri="{FF2B5EF4-FFF2-40B4-BE49-F238E27FC236}">
                <a16:creationId xmlns:a16="http://schemas.microsoft.com/office/drawing/2014/main" id="{3EBA454F-AEEC-4BBD-B768-587A59AE1C05}"/>
              </a:ext>
            </a:extLst>
          </p:cNvPr>
          <p:cNvSpPr txBox="1"/>
          <p:nvPr/>
        </p:nvSpPr>
        <p:spPr>
          <a:xfrm>
            <a:off x="679988" y="999347"/>
            <a:ext cx="6489383" cy="765953"/>
          </a:xfrm>
          <a:prstGeom prst="rect">
            <a:avLst/>
          </a:prstGeom>
          <a:solidFill>
            <a:prstClr val="white"/>
          </a:solidFill>
          <a:ln>
            <a:noFill/>
          </a:ln>
        </p:spPr>
        <p:txBody>
          <a:bodyPr rot="0" spcFirstLastPara="0" vert="horz" wrap="square" lIns="0" tIns="0" rIns="0" bIns="0" numCol="1" spcCol="0" rtlCol="0" fromWordArt="0" anchor="ctr" anchorCtr="0" forceAA="0" compatLnSpc="1">
            <a:prstTxWarp prst="textNoShape">
              <a:avLst/>
            </a:prstTxWarp>
            <a:noAutofit/>
          </a:bodyPr>
          <a:lstStyle/>
          <a:p>
            <a:pPr marL="0" marR="0" algn="ctr">
              <a:lnSpc>
                <a:spcPct val="130000"/>
              </a:lnSpc>
              <a:spcBef>
                <a:spcPts val="600"/>
              </a:spcBef>
            </a:pPr>
            <a:r>
              <a:rPr lang="en-US" sz="1200" cap="small" baseline="30000" dirty="0">
                <a:solidFill>
                  <a:srgbClr val="595959"/>
                </a:solidFill>
                <a:effectLst/>
                <a:ea typeface="Times New Roman" panose="02020603050405020304" pitchFamily="18" charset="0"/>
                <a:cs typeface="Arial" panose="020B0604020202020204" pitchFamily="34" charset="0"/>
              </a:rPr>
              <a:t>3</a:t>
            </a:r>
            <a:r>
              <a:rPr lang="en-US" sz="1200" b="1" cap="small" dirty="0">
                <a:solidFill>
                  <a:srgbClr val="595959"/>
                </a:solidFill>
                <a:effectLst/>
                <a:latin typeface="Verdana" panose="020B0604030504040204" pitchFamily="34" charset="0"/>
                <a:ea typeface="Times New Roman" panose="02020603050405020304" pitchFamily="18" charset="0"/>
                <a:cs typeface="Arial" panose="020B0604020202020204" pitchFamily="34" charset="0"/>
              </a:rPr>
              <a:t>Our redemption from Egypt: </a:t>
            </a:r>
          </a:p>
          <a:p>
            <a:pPr marL="0" marR="0" algn="ctr">
              <a:lnSpc>
                <a:spcPct val="130000"/>
              </a:lnSpc>
              <a:spcBef>
                <a:spcPts val="300"/>
              </a:spcBef>
              <a:spcAft>
                <a:spcPts val="600"/>
              </a:spcAft>
            </a:pPr>
            <a:r>
              <a:rPr lang="en-US" sz="1100" b="1" cap="small" dirty="0">
                <a:solidFill>
                  <a:srgbClr val="595959"/>
                </a:solidFill>
                <a:effectLst/>
                <a:latin typeface="Verdana" panose="020B0604030504040204" pitchFamily="34" charset="0"/>
                <a:ea typeface="Times New Roman" panose="02020603050405020304" pitchFamily="18" charset="0"/>
                <a:cs typeface="Arial" panose="020B0604020202020204" pitchFamily="34" charset="0"/>
              </a:rPr>
              <a:t>required the arousal of Hashem’s </a:t>
            </a:r>
            <a:r>
              <a:rPr lang="en-US" sz="1100" b="1" i="1" cap="small" dirty="0" err="1">
                <a:solidFill>
                  <a:srgbClr val="595959"/>
                </a:solidFill>
                <a:effectLst/>
                <a:latin typeface="Verdana" panose="020B0604030504040204" pitchFamily="34" charset="0"/>
                <a:ea typeface="Times New Roman" panose="02020603050405020304" pitchFamily="18" charset="0"/>
                <a:cs typeface="Arial" panose="020B0604020202020204" pitchFamily="34" charset="0"/>
              </a:rPr>
              <a:t>middah</a:t>
            </a:r>
            <a:r>
              <a:rPr lang="en-US" sz="1100" b="1" cap="small" dirty="0">
                <a:solidFill>
                  <a:srgbClr val="595959"/>
                </a:solidFill>
                <a:effectLst/>
                <a:latin typeface="Verdana" panose="020B0604030504040204" pitchFamily="34" charset="0"/>
                <a:ea typeface="Times New Roman" panose="02020603050405020304" pitchFamily="18" charset="0"/>
                <a:cs typeface="Arial" panose="020B0604020202020204" pitchFamily="34" charset="0"/>
              </a:rPr>
              <a:t> of </a:t>
            </a:r>
            <a:r>
              <a:rPr lang="en-US" sz="1100" cap="small" dirty="0">
                <a:solidFill>
                  <a:srgbClr val="595959"/>
                </a:solidFill>
                <a:effectLst/>
                <a:latin typeface="Verdana" panose="020B0604030504040204" pitchFamily="34" charset="0"/>
                <a:ea typeface="Times New Roman" panose="02020603050405020304" pitchFamily="18" charset="0"/>
                <a:cs typeface="Tahoma" panose="020B0604030504040204" pitchFamily="34" charset="0"/>
              </a:rPr>
              <a:t>“</a:t>
            </a:r>
            <a:r>
              <a:rPr lang="he-IL" sz="1400" b="0" cap="small" dirty="0">
                <a:solidFill>
                  <a:srgbClr val="595959"/>
                </a:solidFill>
                <a:effectLst/>
                <a:latin typeface="Calibri" panose="020F0502020204030204" pitchFamily="34" charset="0"/>
                <a:ea typeface="Times New Roman" panose="02020603050405020304" pitchFamily="18" charset="0"/>
                <a:cs typeface="Times New Roman" panose="02020603050405020304" pitchFamily="18" charset="0"/>
              </a:rPr>
              <a:t>לִשְׁאֵרִית נַחֲלָתוֹ</a:t>
            </a:r>
            <a:r>
              <a:rPr lang="en-US" sz="1100" cap="small" dirty="0">
                <a:solidFill>
                  <a:srgbClr val="595959"/>
                </a:solidFill>
                <a:effectLst/>
                <a:latin typeface="Verdana" panose="020B0604030504040204" pitchFamily="34" charset="0"/>
                <a:ea typeface="Times New Roman" panose="02020603050405020304" pitchFamily="18" charset="0"/>
                <a:cs typeface="Tahoma" panose="020B0604030504040204" pitchFamily="34" charset="0"/>
              </a:rPr>
              <a:t>”</a:t>
            </a:r>
            <a:endParaRPr lang="en-US" sz="1100" b="1" cap="small" dirty="0">
              <a:solidFill>
                <a:srgbClr val="595959"/>
              </a:solidFill>
              <a:effectLst/>
              <a:latin typeface="Calibri" panose="020F0502020204030204" pitchFamily="34" charset="0"/>
              <a:ea typeface="Times New Roman" panose="02020603050405020304" pitchFamily="18" charset="0"/>
              <a:cs typeface="Arial" panose="020B0604020202020204" pitchFamily="34" charset="0"/>
            </a:endParaRPr>
          </a:p>
        </p:txBody>
      </p:sp>
      <p:graphicFrame>
        <p:nvGraphicFramePr>
          <p:cNvPr id="7" name="Table 6">
            <a:extLst>
              <a:ext uri="{FF2B5EF4-FFF2-40B4-BE49-F238E27FC236}">
                <a16:creationId xmlns:a16="http://schemas.microsoft.com/office/drawing/2014/main" id="{BDBA2DE7-E078-46E8-AA90-A77C95DD446B}"/>
              </a:ext>
            </a:extLst>
          </p:cNvPr>
          <p:cNvGraphicFramePr>
            <a:graphicFrameLocks noGrp="1"/>
          </p:cNvGraphicFramePr>
          <p:nvPr>
            <p:extLst>
              <p:ext uri="{D42A27DB-BD31-4B8C-83A1-F6EECF244321}">
                <p14:modId xmlns:p14="http://schemas.microsoft.com/office/powerpoint/2010/main" val="662303572"/>
              </p:ext>
            </p:extLst>
          </p:nvPr>
        </p:nvGraphicFramePr>
        <p:xfrm>
          <a:off x="627221" y="5997406"/>
          <a:ext cx="6572250" cy="3159294"/>
        </p:xfrm>
        <a:graphic>
          <a:graphicData uri="http://schemas.openxmlformats.org/drawingml/2006/table">
            <a:tbl>
              <a:tblPr firstRow="1" firstCol="1" bandRow="1">
                <a:tableStyleId>{5C22544A-7EE6-4342-B048-85BDC9FD1C3A}</a:tableStyleId>
              </a:tblPr>
              <a:tblGrid>
                <a:gridCol w="3427344">
                  <a:extLst>
                    <a:ext uri="{9D8B030D-6E8A-4147-A177-3AD203B41FA5}">
                      <a16:colId xmlns:a16="http://schemas.microsoft.com/office/drawing/2014/main" val="3013258111"/>
                    </a:ext>
                  </a:extLst>
                </a:gridCol>
                <a:gridCol w="3144906">
                  <a:extLst>
                    <a:ext uri="{9D8B030D-6E8A-4147-A177-3AD203B41FA5}">
                      <a16:colId xmlns:a16="http://schemas.microsoft.com/office/drawing/2014/main" val="1762082282"/>
                    </a:ext>
                  </a:extLst>
                </a:gridCol>
              </a:tblGrid>
              <a:tr h="2198068">
                <a:tc>
                  <a:txBody>
                    <a:bodyPr/>
                    <a:lstStyle/>
                    <a:p>
                      <a:pPr marL="0" marR="0">
                        <a:lnSpc>
                          <a:spcPct val="145000"/>
                        </a:lnSpc>
                        <a:spcBef>
                          <a:spcPts val="0"/>
                        </a:spcBef>
                        <a:spcAft>
                          <a:spcPts val="0"/>
                        </a:spcAft>
                      </a:pPr>
                      <a:r>
                        <a:rPr lang="en-US" sz="1100" b="0" dirty="0">
                          <a:solidFill>
                            <a:schemeClr val="tx1"/>
                          </a:solidFill>
                          <a:effectLst/>
                        </a:rPr>
                        <a:t>(23) And it happened during those many days, that the king of Egypt died, and the Children of Israel groaned because of the work and they cried out.  Their outcry because of the work went up to G-d.</a:t>
                      </a:r>
                    </a:p>
                    <a:p>
                      <a:pPr marL="0" marR="0">
                        <a:lnSpc>
                          <a:spcPct val="145000"/>
                        </a:lnSpc>
                        <a:spcBef>
                          <a:spcPts val="600"/>
                        </a:spcBef>
                        <a:spcAft>
                          <a:spcPts val="0"/>
                        </a:spcAft>
                      </a:pPr>
                      <a:r>
                        <a:rPr lang="en-US" sz="1100" b="0" dirty="0">
                          <a:solidFill>
                            <a:schemeClr val="tx1"/>
                          </a:solidFill>
                          <a:effectLst/>
                        </a:rPr>
                        <a:t>(24) G-d heard their moaning, and G-d remembered His covenant with </a:t>
                      </a:r>
                      <a:r>
                        <a:rPr lang="en-US" sz="1100" b="0" dirty="0" err="1">
                          <a:solidFill>
                            <a:schemeClr val="tx1"/>
                          </a:solidFill>
                          <a:effectLst/>
                        </a:rPr>
                        <a:t>Avrohom</a:t>
                      </a:r>
                      <a:r>
                        <a:rPr lang="en-US" sz="1100" b="0" dirty="0">
                          <a:solidFill>
                            <a:schemeClr val="tx1"/>
                          </a:solidFill>
                          <a:effectLst/>
                        </a:rPr>
                        <a:t>, with Yitzchak, and with Yaakov.</a:t>
                      </a:r>
                    </a:p>
                    <a:p>
                      <a:pPr marL="0" marR="0">
                        <a:lnSpc>
                          <a:spcPct val="145000"/>
                        </a:lnSpc>
                        <a:spcBef>
                          <a:spcPts val="600"/>
                        </a:spcBef>
                        <a:spcAft>
                          <a:spcPts val="0"/>
                        </a:spcAft>
                      </a:pPr>
                      <a:r>
                        <a:rPr lang="en-US" sz="1100" b="0" dirty="0">
                          <a:solidFill>
                            <a:schemeClr val="tx1"/>
                          </a:solidFill>
                          <a:effectLst/>
                        </a:rPr>
                        <a:t>(25) G-d saw the Children of Israel; and G-d knew.</a:t>
                      </a:r>
                      <a:endParaRPr lang="en-US" sz="1100" b="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r" rtl="1">
                        <a:lnSpc>
                          <a:spcPct val="140000"/>
                        </a:lnSpc>
                        <a:spcBef>
                          <a:spcPts val="600"/>
                        </a:spcBef>
                        <a:spcAft>
                          <a:spcPts val="0"/>
                        </a:spcAft>
                      </a:pPr>
                      <a:r>
                        <a:rPr lang="he-IL" sz="1300" b="0" u="sng" dirty="0">
                          <a:solidFill>
                            <a:schemeClr val="tx1"/>
                          </a:solidFill>
                          <a:effectLst/>
                          <a:cs typeface="+mj-cs"/>
                        </a:rPr>
                        <a:t>שמות ב׳, כ״ג-כ״ה</a:t>
                      </a:r>
                      <a:r>
                        <a:rPr lang="he-IL" sz="1300" b="0" dirty="0">
                          <a:solidFill>
                            <a:schemeClr val="tx1"/>
                          </a:solidFill>
                          <a:effectLst/>
                          <a:cs typeface="+mj-cs"/>
                        </a:rPr>
                        <a:t>׃ </a:t>
                      </a:r>
                      <a:endParaRPr lang="en-US" sz="1300" b="0" dirty="0">
                        <a:solidFill>
                          <a:schemeClr val="tx1"/>
                        </a:solidFill>
                        <a:effectLst/>
                        <a:cs typeface="+mj-cs"/>
                      </a:endParaRPr>
                    </a:p>
                    <a:p>
                      <a:pPr marL="0" marR="0" algn="r" rtl="1">
                        <a:lnSpc>
                          <a:spcPct val="140000"/>
                        </a:lnSpc>
                        <a:spcBef>
                          <a:spcPts val="300"/>
                        </a:spcBef>
                        <a:spcAft>
                          <a:spcPts val="300"/>
                        </a:spcAft>
                      </a:pPr>
                      <a:r>
                        <a:rPr lang="en-US" sz="1300" b="0" dirty="0">
                          <a:solidFill>
                            <a:schemeClr val="tx1"/>
                          </a:solidFill>
                          <a:effectLst/>
                          <a:cs typeface="+mj-cs"/>
                        </a:rPr>
                        <a:t>)</a:t>
                      </a:r>
                      <a:r>
                        <a:rPr lang="he-IL" sz="1300" b="0" dirty="0">
                          <a:solidFill>
                            <a:schemeClr val="tx1"/>
                          </a:solidFill>
                          <a:effectLst/>
                          <a:cs typeface="+mj-cs"/>
                        </a:rPr>
                        <a:t>כג</a:t>
                      </a:r>
                      <a:r>
                        <a:rPr lang="en-US" sz="1300" b="0" dirty="0">
                          <a:solidFill>
                            <a:schemeClr val="tx1"/>
                          </a:solidFill>
                          <a:effectLst/>
                          <a:cs typeface="+mj-cs"/>
                        </a:rPr>
                        <a:t>(</a:t>
                      </a:r>
                      <a:r>
                        <a:rPr lang="he-IL" sz="1300" b="0" dirty="0">
                          <a:solidFill>
                            <a:schemeClr val="tx1"/>
                          </a:solidFill>
                          <a:effectLst/>
                          <a:cs typeface="+mj-cs"/>
                        </a:rPr>
                        <a:t> וַיְהִי בַיָּמִים הָרַבִּים הָהֵם וַיָּמָת מֶלֶךְ מִצְרַיִם וַיֵּאָנְחוּ בְנֵי יִשְׂרָאֵל מִן הָעֲבֹדָה וַיִּזְעָקוּ וַתַּעַל שַׁוְעָתָם אֶל הָאֶלֹקִים מִן הָעֲבֹדָה</a:t>
                      </a:r>
                      <a:r>
                        <a:rPr lang="en-US" sz="1300" b="0" dirty="0">
                          <a:solidFill>
                            <a:schemeClr val="tx1"/>
                          </a:solidFill>
                          <a:effectLst/>
                          <a:cs typeface="+mj-cs"/>
                        </a:rPr>
                        <a:t>.</a:t>
                      </a:r>
                    </a:p>
                    <a:p>
                      <a:pPr marL="0" marR="0" algn="r" rtl="1">
                        <a:lnSpc>
                          <a:spcPct val="140000"/>
                        </a:lnSpc>
                        <a:spcBef>
                          <a:spcPts val="300"/>
                        </a:spcBef>
                        <a:spcAft>
                          <a:spcPts val="300"/>
                        </a:spcAft>
                      </a:pPr>
                      <a:r>
                        <a:rPr lang="en-US" sz="1300" b="0" dirty="0">
                          <a:solidFill>
                            <a:schemeClr val="tx1"/>
                          </a:solidFill>
                          <a:effectLst/>
                          <a:cs typeface="+mj-cs"/>
                        </a:rPr>
                        <a:t>)</a:t>
                      </a:r>
                      <a:r>
                        <a:rPr lang="he-IL" sz="1300" b="0" dirty="0">
                          <a:solidFill>
                            <a:schemeClr val="tx1"/>
                          </a:solidFill>
                          <a:effectLst/>
                          <a:cs typeface="+mj-cs"/>
                        </a:rPr>
                        <a:t>כד</a:t>
                      </a:r>
                      <a:r>
                        <a:rPr lang="en-US" sz="1300" b="0" dirty="0">
                          <a:solidFill>
                            <a:schemeClr val="tx1"/>
                          </a:solidFill>
                          <a:effectLst/>
                          <a:cs typeface="+mj-cs"/>
                        </a:rPr>
                        <a:t> (</a:t>
                      </a:r>
                      <a:r>
                        <a:rPr lang="he-IL" sz="1300" b="0" dirty="0">
                          <a:solidFill>
                            <a:schemeClr val="tx1"/>
                          </a:solidFill>
                          <a:effectLst/>
                          <a:cs typeface="+mj-cs"/>
                        </a:rPr>
                        <a:t>וַיִּשְׁמַע אֶלֹקִים אֶת נַאֲקָתָם וַיִּזְכֹּר אֶלֹקִים אֶת בְּרִיתוֹ אֶת אַבְרָהָם אֶת יִצְחָק וְאֶת יַעֲקֹב</a:t>
                      </a:r>
                      <a:r>
                        <a:rPr lang="en-US" sz="1300" b="0" dirty="0">
                          <a:solidFill>
                            <a:schemeClr val="tx1"/>
                          </a:solidFill>
                          <a:effectLst/>
                          <a:cs typeface="+mj-cs"/>
                        </a:rPr>
                        <a:t>.</a:t>
                      </a:r>
                    </a:p>
                    <a:p>
                      <a:pPr marL="0" marR="0" algn="r" rtl="1">
                        <a:lnSpc>
                          <a:spcPct val="140000"/>
                        </a:lnSpc>
                        <a:spcBef>
                          <a:spcPts val="300"/>
                        </a:spcBef>
                        <a:spcAft>
                          <a:spcPts val="0"/>
                        </a:spcAft>
                      </a:pPr>
                      <a:r>
                        <a:rPr lang="en-US" sz="1300" b="0" dirty="0">
                          <a:solidFill>
                            <a:schemeClr val="tx1"/>
                          </a:solidFill>
                          <a:effectLst/>
                          <a:cs typeface="+mj-cs"/>
                        </a:rPr>
                        <a:t>)</a:t>
                      </a:r>
                      <a:r>
                        <a:rPr lang="he-IL" sz="1300" b="0" dirty="0">
                          <a:solidFill>
                            <a:schemeClr val="tx1"/>
                          </a:solidFill>
                          <a:effectLst/>
                          <a:cs typeface="+mj-cs"/>
                        </a:rPr>
                        <a:t>כה</a:t>
                      </a:r>
                      <a:r>
                        <a:rPr lang="en-US" sz="1300" b="0" dirty="0">
                          <a:solidFill>
                            <a:schemeClr val="tx1"/>
                          </a:solidFill>
                          <a:effectLst/>
                          <a:cs typeface="+mj-cs"/>
                        </a:rPr>
                        <a:t> (</a:t>
                      </a:r>
                      <a:r>
                        <a:rPr lang="he-IL" sz="1300" b="0" dirty="0">
                          <a:solidFill>
                            <a:schemeClr val="tx1"/>
                          </a:solidFill>
                          <a:effectLst/>
                          <a:cs typeface="+mj-cs"/>
                        </a:rPr>
                        <a:t>וַיַּרְא אֶלֹקִים אֶת בְּנֵי יִשְׂרָאֵל וַיֵּדַע אֶלֹקִים.</a:t>
                      </a:r>
                      <a:endParaRPr lang="en-US" sz="1300" b="0" dirty="0">
                        <a:solidFill>
                          <a:schemeClr val="tx1"/>
                        </a:solidFill>
                        <a:effectLst/>
                        <a:latin typeface="Calibri" panose="020F0502020204030204" pitchFamily="34" charset="0"/>
                        <a:ea typeface="Calibri" panose="020F0502020204030204" pitchFamily="34" charset="0"/>
                        <a:cs typeface="+mj-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01867435"/>
                  </a:ext>
                </a:extLst>
              </a:tr>
              <a:tr h="961226">
                <a:tc>
                  <a:txBody>
                    <a:bodyPr/>
                    <a:lstStyle/>
                    <a:p>
                      <a:pPr marL="0" marR="0">
                        <a:lnSpc>
                          <a:spcPct val="140000"/>
                        </a:lnSpc>
                        <a:spcBef>
                          <a:spcPts val="300"/>
                        </a:spcBef>
                        <a:spcAft>
                          <a:spcPts val="0"/>
                        </a:spcAft>
                      </a:pPr>
                      <a:r>
                        <a:rPr lang="en-US" sz="1100" b="1" dirty="0" err="1">
                          <a:solidFill>
                            <a:schemeClr val="tx1"/>
                          </a:solidFill>
                          <a:effectLst/>
                        </a:rPr>
                        <a:t>Rashi</a:t>
                      </a:r>
                      <a:r>
                        <a:rPr lang="en-US" sz="1100" b="1" dirty="0">
                          <a:solidFill>
                            <a:schemeClr val="tx1"/>
                          </a:solidFill>
                          <a:effectLst/>
                        </a:rPr>
                        <a:t> </a:t>
                      </a:r>
                      <a:r>
                        <a:rPr lang="en-US" sz="1100" b="0" dirty="0">
                          <a:solidFill>
                            <a:schemeClr val="tx1"/>
                          </a:solidFill>
                          <a:effectLst/>
                        </a:rPr>
                        <a:t>– </a:t>
                      </a:r>
                      <a:r>
                        <a:rPr lang="en-US" sz="1100" b="0" i="1" dirty="0">
                          <a:solidFill>
                            <a:schemeClr val="tx1"/>
                          </a:solidFill>
                          <a:effectLst/>
                        </a:rPr>
                        <a:t>and G-d knew:  </a:t>
                      </a:r>
                    </a:p>
                    <a:p>
                      <a:pPr marL="0" marR="0">
                        <a:lnSpc>
                          <a:spcPct val="140000"/>
                        </a:lnSpc>
                        <a:spcBef>
                          <a:spcPts val="300"/>
                        </a:spcBef>
                        <a:spcAft>
                          <a:spcPts val="0"/>
                        </a:spcAft>
                      </a:pPr>
                      <a:r>
                        <a:rPr lang="en-US" sz="1100" b="0" dirty="0">
                          <a:solidFill>
                            <a:schemeClr val="tx1"/>
                          </a:solidFill>
                          <a:effectLst/>
                        </a:rPr>
                        <a:t>He focused His heart upon them and did not hide His eyes [from them].</a:t>
                      </a:r>
                      <a:endParaRPr lang="en-US" sz="1100" b="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r" rtl="1">
                        <a:lnSpc>
                          <a:spcPct val="140000"/>
                        </a:lnSpc>
                        <a:spcBef>
                          <a:spcPts val="0"/>
                        </a:spcBef>
                        <a:spcAft>
                          <a:spcPts val="0"/>
                        </a:spcAft>
                      </a:pPr>
                      <a:r>
                        <a:rPr lang="he-IL" sz="1300" u="sng" dirty="0">
                          <a:effectLst/>
                          <a:cs typeface="+mj-cs"/>
                        </a:rPr>
                        <a:t>פסוק כ״ה׃  רש״י ד״ה וידע אלקים</a:t>
                      </a:r>
                      <a:r>
                        <a:rPr lang="he-IL" sz="1300" dirty="0">
                          <a:effectLst/>
                          <a:cs typeface="+mj-cs"/>
                        </a:rPr>
                        <a:t>׃</a:t>
                      </a:r>
                      <a:endParaRPr lang="en-US" sz="1300" dirty="0">
                        <a:effectLst/>
                        <a:cs typeface="+mj-cs"/>
                      </a:endParaRPr>
                    </a:p>
                    <a:p>
                      <a:pPr marL="0" marR="0" algn="r" rtl="1">
                        <a:lnSpc>
                          <a:spcPct val="140000"/>
                        </a:lnSpc>
                        <a:spcBef>
                          <a:spcPts val="600"/>
                        </a:spcBef>
                        <a:spcAft>
                          <a:spcPts val="600"/>
                        </a:spcAft>
                      </a:pPr>
                      <a:r>
                        <a:rPr lang="he-IL" sz="1300" dirty="0">
                          <a:effectLst/>
                          <a:cs typeface="+mj-cs"/>
                        </a:rPr>
                        <a:t>נָתַן עֲלֵיהֶם לֵב וְלֹא הֶעֱלִים עֵינָיו</a:t>
                      </a:r>
                      <a:r>
                        <a:rPr lang="en-US" sz="1300" dirty="0">
                          <a:effectLst/>
                          <a:cs typeface="+mj-cs"/>
                        </a:rPr>
                        <a:t>.</a:t>
                      </a:r>
                      <a:endParaRPr lang="en-US" sz="1300" dirty="0">
                        <a:effectLst/>
                        <a:latin typeface="Calibri" panose="020F0502020204030204" pitchFamily="34" charset="0"/>
                        <a:ea typeface="Calibri" panose="020F0502020204030204" pitchFamily="34" charset="0"/>
                        <a:cs typeface="+mj-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15121689"/>
                  </a:ext>
                </a:extLst>
              </a:tr>
            </a:tbl>
          </a:graphicData>
        </a:graphic>
      </p:graphicFrame>
      <p:sp>
        <p:nvSpPr>
          <p:cNvPr id="8" name="Rectangle 1">
            <a:extLst>
              <a:ext uri="{FF2B5EF4-FFF2-40B4-BE49-F238E27FC236}">
                <a16:creationId xmlns:a16="http://schemas.microsoft.com/office/drawing/2014/main" id="{26F01882-049C-4E7D-AD8A-7BFE1675DD2B}"/>
              </a:ext>
            </a:extLst>
          </p:cNvPr>
          <p:cNvSpPr>
            <a:spLocks noChangeArrowheads="1"/>
          </p:cNvSpPr>
          <p:nvPr/>
        </p:nvSpPr>
        <p:spPr bwMode="auto">
          <a:xfrm>
            <a:off x="507206" y="5645943"/>
            <a:ext cx="6757988"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171700" marR="0" lvl="0" indent="-2171700" algn="l"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dirty="0">
                <a:ln>
                  <a:noFill/>
                </a:ln>
                <a:solidFill>
                  <a:schemeClr val="tx1"/>
                </a:solidFill>
                <a:effectLst/>
                <a:latin typeface="Cambria" panose="02040503050406030204" pitchFamily="18" charset="0"/>
                <a:ea typeface="Calibri" panose="020F0502020204030204" pitchFamily="34" charset="0"/>
                <a:cs typeface="Calibri" panose="020F0502020204030204" pitchFamily="34" charset="0"/>
              </a:rPr>
              <a:t>Source II-2:  </a:t>
            </a:r>
            <a:r>
              <a:rPr kumimoji="0" lang="en-US" altLang="en-US" sz="1100" i="0" u="none" strike="noStrike" cap="none" normalizeH="0" baseline="0" dirty="0">
                <a:ln>
                  <a:noFill/>
                </a:ln>
                <a:solidFill>
                  <a:schemeClr val="tx1"/>
                </a:solidFill>
                <a:effectLst/>
                <a:latin typeface="Cambria" panose="02040503050406030204" pitchFamily="18" charset="0"/>
                <a:ea typeface="Calibri" panose="020F0502020204030204" pitchFamily="34" charset="0"/>
                <a:cs typeface="Calibri" panose="020F0502020204030204" pitchFamily="34" charset="0"/>
              </a:rPr>
              <a:t>a) </a:t>
            </a:r>
            <a:r>
              <a:rPr kumimoji="0" lang="en-US" altLang="en-US" sz="1100" i="0" u="none" strike="noStrike" cap="none" normalizeH="0" baseline="0" dirty="0" err="1">
                <a:ln>
                  <a:noFill/>
                </a:ln>
                <a:solidFill>
                  <a:schemeClr val="tx1"/>
                </a:solidFill>
                <a:effectLst/>
                <a:latin typeface="Cambria" panose="02040503050406030204" pitchFamily="18" charset="0"/>
                <a:ea typeface="Calibri" panose="020F0502020204030204" pitchFamily="34" charset="0"/>
                <a:cs typeface="Calibri" panose="020F0502020204030204" pitchFamily="34" charset="0"/>
              </a:rPr>
              <a:t>Shemos</a:t>
            </a:r>
            <a:r>
              <a:rPr kumimoji="0" lang="en-US" altLang="en-US" sz="1100" i="0" u="none" strike="noStrike" cap="none" normalizeH="0" baseline="0" dirty="0">
                <a:ln>
                  <a:noFill/>
                </a:ln>
                <a:solidFill>
                  <a:schemeClr val="tx1"/>
                </a:solidFill>
                <a:effectLst/>
                <a:latin typeface="Cambria" panose="02040503050406030204" pitchFamily="18" charset="0"/>
                <a:ea typeface="Calibri" panose="020F0502020204030204" pitchFamily="34" charset="0"/>
                <a:cs typeface="Calibri" panose="020F0502020204030204" pitchFamily="34" charset="0"/>
              </a:rPr>
              <a:t>; b) </a:t>
            </a:r>
            <a:r>
              <a:rPr kumimoji="0" lang="en-US" altLang="en-US" sz="1100" i="0" u="none" strike="noStrike" cap="none" normalizeH="0" baseline="0" dirty="0" err="1">
                <a:ln>
                  <a:noFill/>
                </a:ln>
                <a:solidFill>
                  <a:schemeClr val="tx1"/>
                </a:solidFill>
                <a:effectLst/>
                <a:latin typeface="Cambria" panose="02040503050406030204" pitchFamily="18" charset="0"/>
                <a:ea typeface="Calibri" panose="020F0502020204030204" pitchFamily="34" charset="0"/>
                <a:cs typeface="Calibri" panose="020F0502020204030204" pitchFamily="34" charset="0"/>
              </a:rPr>
              <a:t>Rashi</a:t>
            </a:r>
            <a:r>
              <a:rPr kumimoji="0" lang="en-US" altLang="en-US" sz="1100" i="0" u="none" strike="noStrike" cap="none" normalizeH="0" baseline="0" dirty="0">
                <a:ln>
                  <a:noFill/>
                </a:ln>
                <a:solidFill>
                  <a:schemeClr val="tx1"/>
                </a:solidFill>
                <a:effectLst/>
                <a:latin typeface="Cambria" panose="02040503050406030204" pitchFamily="18" charset="0"/>
                <a:ea typeface="Calibri" panose="020F0502020204030204" pitchFamily="34" charset="0"/>
                <a:cs typeface="Calibri" panose="020F0502020204030204" pitchFamily="34" charset="0"/>
              </a:rPr>
              <a:t>:  The depth of Hashem’s attention to </a:t>
            </a:r>
            <a:r>
              <a:rPr kumimoji="0" lang="en-US" altLang="en-US" sz="1100" u="none" strike="noStrike" cap="none" normalizeH="0" baseline="0" dirty="0">
                <a:ln>
                  <a:noFill/>
                </a:ln>
                <a:solidFill>
                  <a:schemeClr val="tx1"/>
                </a:solidFill>
                <a:effectLst/>
                <a:latin typeface="Cambria" panose="02040503050406030204" pitchFamily="18" charset="0"/>
                <a:ea typeface="Calibri" panose="020F0502020204030204" pitchFamily="34" charset="0"/>
                <a:cs typeface="Calibri" panose="020F0502020204030204" pitchFamily="34" charset="0"/>
              </a:rPr>
              <a:t>the Jewish people’s </a:t>
            </a:r>
            <a:r>
              <a:rPr kumimoji="0" lang="en-US" altLang="en-US" sz="1100" i="0" u="none" strike="noStrike" cap="none" normalizeH="0" baseline="0" dirty="0">
                <a:ln>
                  <a:noFill/>
                </a:ln>
                <a:solidFill>
                  <a:schemeClr val="tx1"/>
                </a:solidFill>
                <a:effectLst/>
                <a:latin typeface="Cambria" panose="02040503050406030204" pitchFamily="18" charset="0"/>
                <a:ea typeface="Calibri" panose="020F0502020204030204" pitchFamily="34" charset="0"/>
                <a:cs typeface="Calibri" panose="020F0502020204030204" pitchFamily="34" charset="0"/>
              </a:rPr>
              <a:t>suffering in Egypt. </a:t>
            </a:r>
            <a:endParaRPr kumimoji="0" lang="en-US" altLang="en-US" sz="1100" i="0" u="none" strike="noStrike" cap="none" normalizeH="0" baseline="0" dirty="0">
              <a:ln>
                <a:noFill/>
              </a:ln>
              <a:solidFill>
                <a:schemeClr val="tx1"/>
              </a:solidFill>
              <a:effectLst/>
            </a:endParaRPr>
          </a:p>
        </p:txBody>
      </p:sp>
      <p:sp>
        <p:nvSpPr>
          <p:cNvPr id="10" name="TextBox 9">
            <a:extLst>
              <a:ext uri="{FF2B5EF4-FFF2-40B4-BE49-F238E27FC236}">
                <a16:creationId xmlns:a16="http://schemas.microsoft.com/office/drawing/2014/main" id="{7E0C81BD-4D45-4657-B086-05569153FDD1}"/>
              </a:ext>
            </a:extLst>
          </p:cNvPr>
          <p:cNvSpPr txBox="1"/>
          <p:nvPr/>
        </p:nvSpPr>
        <p:spPr>
          <a:xfrm>
            <a:off x="572929" y="9156700"/>
            <a:ext cx="3886200" cy="230832"/>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i="1"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Translation from:</a:t>
            </a:r>
            <a:r>
              <a:rPr kumimoji="0" lang="en-US" altLang="en-US" sz="90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kumimoji="0" lang="en-US" altLang="en-US" sz="90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Artscroll</a:t>
            </a:r>
            <a:r>
              <a:rPr kumimoji="0" lang="en-US" altLang="en-US" sz="90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Torah Series, </a:t>
            </a:r>
            <a:r>
              <a:rPr kumimoji="0" lang="en-US" altLang="en-US" sz="90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Sapirstein</a:t>
            </a:r>
            <a:r>
              <a:rPr kumimoji="0" lang="en-US" altLang="en-US" sz="90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edition, </a:t>
            </a:r>
            <a:r>
              <a:rPr kumimoji="0" lang="en-US" altLang="en-US" sz="90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Mesorah</a:t>
            </a:r>
            <a:r>
              <a:rPr kumimoji="0" lang="en-US" altLang="en-US" sz="90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Publishers.</a:t>
            </a:r>
            <a:endParaRPr kumimoji="0" lang="en-US" altLang="en-US" sz="900" i="0" u="none" strike="noStrike" cap="none" normalizeH="0" baseline="0" dirty="0">
              <a:ln>
                <a:noFill/>
              </a:ln>
              <a:solidFill>
                <a:schemeClr val="tx1"/>
              </a:solidFill>
              <a:effectLst/>
              <a:latin typeface="Arial" panose="020B0604020202020204" pitchFamily="34" charset="0"/>
            </a:endParaRPr>
          </a:p>
        </p:txBody>
      </p:sp>
      <p:sp>
        <p:nvSpPr>
          <p:cNvPr id="12" name="TextBox 11">
            <a:extLst>
              <a:ext uri="{FF2B5EF4-FFF2-40B4-BE49-F238E27FC236}">
                <a16:creationId xmlns:a16="http://schemas.microsoft.com/office/drawing/2014/main" id="{ABB0A37C-00B0-4011-8453-186F44719727}"/>
              </a:ext>
            </a:extLst>
          </p:cNvPr>
          <p:cNvSpPr txBox="1"/>
          <p:nvPr/>
        </p:nvSpPr>
        <p:spPr>
          <a:xfrm>
            <a:off x="1549528" y="392947"/>
            <a:ext cx="4605748" cy="307777"/>
          </a:xfrm>
          <a:prstGeom prst="rect">
            <a:avLst/>
          </a:prstGeom>
          <a:noFill/>
        </p:spPr>
        <p:txBody>
          <a:bodyPr wrap="none" rtlCol="0">
            <a:spAutoFit/>
          </a:bodyPr>
          <a:lstStyle/>
          <a:p>
            <a:r>
              <a:rPr lang="en-US" sz="1400" kern="0" dirty="0">
                <a:latin typeface="Cambria" panose="02040503050406030204" pitchFamily="18" charset="0"/>
                <a:ea typeface="Times New Roman" panose="02020603050405020304" pitchFamily="18" charset="0"/>
              </a:rPr>
              <a:t>II.   M</a:t>
            </a:r>
            <a:r>
              <a:rPr lang="en-US" sz="1400" kern="0" dirty="0">
                <a:effectLst/>
                <a:latin typeface="Cambria" panose="02040503050406030204" pitchFamily="18" charset="0"/>
                <a:ea typeface="Times New Roman" panose="02020603050405020304" pitchFamily="18" charset="0"/>
              </a:rPr>
              <a:t>odels of </a:t>
            </a:r>
            <a:r>
              <a:rPr lang="en-US" sz="1400" i="1" kern="0" dirty="0" err="1">
                <a:effectLst/>
                <a:latin typeface="Cambria" panose="02040503050406030204" pitchFamily="18" charset="0"/>
                <a:ea typeface="Times New Roman" panose="02020603050405020304" pitchFamily="18" charset="0"/>
              </a:rPr>
              <a:t>Nosei</a:t>
            </a:r>
            <a:r>
              <a:rPr lang="en-US" sz="1400" i="1" kern="0" dirty="0">
                <a:effectLst/>
                <a:latin typeface="Cambria" panose="02040503050406030204" pitchFamily="18" charset="0"/>
                <a:ea typeface="Times New Roman" panose="02020603050405020304" pitchFamily="18" charset="0"/>
              </a:rPr>
              <a:t> </a:t>
            </a:r>
            <a:r>
              <a:rPr lang="en-US" sz="1400" i="1" kern="0" dirty="0" err="1">
                <a:effectLst/>
                <a:latin typeface="Cambria" panose="02040503050406030204" pitchFamily="18" charset="0"/>
                <a:ea typeface="Times New Roman" panose="02020603050405020304" pitchFamily="18" charset="0"/>
              </a:rPr>
              <a:t>B’ol</a:t>
            </a:r>
            <a:r>
              <a:rPr lang="en-US" sz="1400" i="1" kern="0" dirty="0">
                <a:effectLst/>
                <a:latin typeface="Cambria" panose="02040503050406030204" pitchFamily="18" charset="0"/>
                <a:ea typeface="Times New Roman" panose="02020603050405020304" pitchFamily="18" charset="0"/>
              </a:rPr>
              <a:t> </a:t>
            </a:r>
            <a:r>
              <a:rPr lang="en-US" sz="1400" i="1" kern="0" dirty="0" err="1">
                <a:effectLst/>
                <a:latin typeface="Cambria" panose="02040503050406030204" pitchFamily="18" charset="0"/>
                <a:ea typeface="Times New Roman" panose="02020603050405020304" pitchFamily="18" charset="0"/>
              </a:rPr>
              <a:t>Im</a:t>
            </a:r>
            <a:r>
              <a:rPr lang="en-US" sz="1400" i="1" kern="0" dirty="0">
                <a:effectLst/>
                <a:latin typeface="Cambria" panose="02040503050406030204" pitchFamily="18" charset="0"/>
                <a:ea typeface="Times New Roman" panose="02020603050405020304" pitchFamily="18" charset="0"/>
              </a:rPr>
              <a:t> </a:t>
            </a:r>
            <a:r>
              <a:rPr lang="en-US" sz="1400" i="1" kern="0" dirty="0" err="1">
                <a:effectLst/>
                <a:latin typeface="Cambria" panose="02040503050406030204" pitchFamily="18" charset="0"/>
                <a:ea typeface="Times New Roman" panose="02020603050405020304" pitchFamily="18" charset="0"/>
              </a:rPr>
              <a:t>Chaveiro</a:t>
            </a:r>
            <a:r>
              <a:rPr lang="en-US" sz="1400" i="1" kern="0" dirty="0">
                <a:effectLst/>
                <a:latin typeface="Cambria" panose="02040503050406030204" pitchFamily="18" charset="0"/>
                <a:ea typeface="Times New Roman" panose="02020603050405020304" pitchFamily="18" charset="0"/>
              </a:rPr>
              <a:t>: </a:t>
            </a:r>
            <a:r>
              <a:rPr lang="en-US" sz="1400" kern="0" dirty="0" err="1">
                <a:effectLst/>
                <a:latin typeface="Cambria" panose="02040503050406030204" pitchFamily="18" charset="0"/>
                <a:ea typeface="Times New Roman" panose="02020603050405020304" pitchFamily="18" charset="0"/>
              </a:rPr>
              <a:t>HaKadosh</a:t>
            </a:r>
            <a:r>
              <a:rPr lang="en-US" sz="1400" kern="0" dirty="0">
                <a:effectLst/>
                <a:latin typeface="Cambria" panose="02040503050406030204" pitchFamily="18" charset="0"/>
                <a:ea typeface="Times New Roman" panose="02020603050405020304" pitchFamily="18" charset="0"/>
              </a:rPr>
              <a:t> </a:t>
            </a:r>
            <a:r>
              <a:rPr lang="en-US" sz="1400" kern="0" dirty="0" err="1">
                <a:effectLst/>
                <a:latin typeface="Cambria" panose="02040503050406030204" pitchFamily="18" charset="0"/>
                <a:ea typeface="Times New Roman" panose="02020603050405020304" pitchFamily="18" charset="0"/>
              </a:rPr>
              <a:t>Boruch</a:t>
            </a:r>
            <a:r>
              <a:rPr lang="en-US" sz="1400" kern="0" dirty="0">
                <a:effectLst/>
                <a:latin typeface="Cambria" panose="02040503050406030204" pitchFamily="18" charset="0"/>
                <a:ea typeface="Times New Roman" panose="02020603050405020304" pitchFamily="18" charset="0"/>
              </a:rPr>
              <a:t> Hu</a:t>
            </a:r>
            <a:endParaRPr lang="en-US" sz="1400" dirty="0"/>
          </a:p>
        </p:txBody>
      </p:sp>
    </p:spTree>
    <p:extLst>
      <p:ext uri="{BB962C8B-B14F-4D97-AF65-F5344CB8AC3E}">
        <p14:creationId xmlns:p14="http://schemas.microsoft.com/office/powerpoint/2010/main" val="24430036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0CB1C09-E17D-4CB6-8FF5-80D04CD46050}"/>
              </a:ext>
            </a:extLst>
          </p:cNvPr>
          <p:cNvSpPr>
            <a:spLocks noGrp="1"/>
          </p:cNvSpPr>
          <p:nvPr>
            <p:ph type="sldNum" sz="quarter" idx="12"/>
          </p:nvPr>
        </p:nvSpPr>
        <p:spPr>
          <a:xfrm>
            <a:off x="5586888" y="9266796"/>
            <a:ext cx="1748790" cy="535517"/>
          </a:xfrm>
        </p:spPr>
        <p:txBody>
          <a:bodyPr/>
          <a:lstStyle/>
          <a:p>
            <a:fld id="{0C214F17-86AB-4F1C-BC88-4CB7EE2FB93D}" type="slidenum">
              <a:rPr lang="en-US" sz="1050" b="1" smtClean="0">
                <a:solidFill>
                  <a:schemeClr val="tx1"/>
                </a:solidFill>
              </a:rPr>
              <a:t>12</a:t>
            </a:fld>
            <a:endParaRPr lang="en-US" sz="1050" b="1" dirty="0">
              <a:solidFill>
                <a:schemeClr val="tx1"/>
              </a:solidFill>
            </a:endParaRPr>
          </a:p>
        </p:txBody>
      </p:sp>
      <p:graphicFrame>
        <p:nvGraphicFramePr>
          <p:cNvPr id="3" name="Table 2">
            <a:extLst>
              <a:ext uri="{FF2B5EF4-FFF2-40B4-BE49-F238E27FC236}">
                <a16:creationId xmlns:a16="http://schemas.microsoft.com/office/drawing/2014/main" id="{DB3B30D4-4B6F-4B47-A4AE-D0ECDFD38099}"/>
              </a:ext>
            </a:extLst>
          </p:cNvPr>
          <p:cNvGraphicFramePr>
            <a:graphicFrameLocks noGrp="1"/>
          </p:cNvGraphicFramePr>
          <p:nvPr>
            <p:extLst>
              <p:ext uri="{D42A27DB-BD31-4B8C-83A1-F6EECF244321}">
                <p14:modId xmlns:p14="http://schemas.microsoft.com/office/powerpoint/2010/main" val="1009132574"/>
              </p:ext>
            </p:extLst>
          </p:nvPr>
        </p:nvGraphicFramePr>
        <p:xfrm>
          <a:off x="600075" y="1385242"/>
          <a:ext cx="6572250" cy="2220962"/>
        </p:xfrm>
        <a:graphic>
          <a:graphicData uri="http://schemas.openxmlformats.org/drawingml/2006/table">
            <a:tbl>
              <a:tblPr firstRow="1" firstCol="1" bandRow="1">
                <a:tableStyleId>{5C22544A-7EE6-4342-B048-85BDC9FD1C3A}</a:tableStyleId>
              </a:tblPr>
              <a:tblGrid>
                <a:gridCol w="3543300">
                  <a:extLst>
                    <a:ext uri="{9D8B030D-6E8A-4147-A177-3AD203B41FA5}">
                      <a16:colId xmlns:a16="http://schemas.microsoft.com/office/drawing/2014/main" val="2108760105"/>
                    </a:ext>
                  </a:extLst>
                </a:gridCol>
                <a:gridCol w="3028950">
                  <a:extLst>
                    <a:ext uri="{9D8B030D-6E8A-4147-A177-3AD203B41FA5}">
                      <a16:colId xmlns:a16="http://schemas.microsoft.com/office/drawing/2014/main" val="3199652180"/>
                    </a:ext>
                  </a:extLst>
                </a:gridCol>
              </a:tblGrid>
              <a:tr h="1165348">
                <a:tc>
                  <a:txBody>
                    <a:bodyPr/>
                    <a:lstStyle/>
                    <a:p>
                      <a:pPr marL="0" marR="0">
                        <a:lnSpc>
                          <a:spcPct val="140000"/>
                        </a:lnSpc>
                        <a:spcBef>
                          <a:spcPts val="0"/>
                        </a:spcBef>
                        <a:spcAft>
                          <a:spcPts val="0"/>
                        </a:spcAft>
                      </a:pPr>
                      <a:r>
                        <a:rPr lang="en-US" sz="1150" b="0" dirty="0">
                          <a:solidFill>
                            <a:schemeClr val="tx1"/>
                          </a:solidFill>
                          <a:effectLst/>
                        </a:rPr>
                        <a:t>And Hashem said, “I have indeed seen the affliction of My people in Egypt and I have heard its outcry because of its taskmasters; for I know its pains.”</a:t>
                      </a:r>
                      <a:endParaRPr lang="en-US" sz="1150" b="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r" rtl="1">
                        <a:lnSpc>
                          <a:spcPct val="140000"/>
                        </a:lnSpc>
                        <a:spcBef>
                          <a:spcPts val="0"/>
                        </a:spcBef>
                        <a:spcAft>
                          <a:spcPts val="0"/>
                        </a:spcAft>
                      </a:pPr>
                      <a:r>
                        <a:rPr lang="he-IL" sz="1300" b="0" u="sng" dirty="0">
                          <a:solidFill>
                            <a:schemeClr val="tx1"/>
                          </a:solidFill>
                          <a:effectLst/>
                          <a:cs typeface="+mj-cs"/>
                        </a:rPr>
                        <a:t>שמות ג׳</a:t>
                      </a:r>
                      <a:r>
                        <a:rPr lang="en-US" sz="1300" b="0" u="sng" dirty="0">
                          <a:solidFill>
                            <a:schemeClr val="tx1"/>
                          </a:solidFill>
                          <a:effectLst/>
                          <a:cs typeface="+mj-cs"/>
                        </a:rPr>
                        <a:t>,</a:t>
                      </a:r>
                      <a:r>
                        <a:rPr lang="he-IL" sz="1300" b="0" u="sng" dirty="0">
                          <a:solidFill>
                            <a:schemeClr val="tx1"/>
                          </a:solidFill>
                          <a:effectLst/>
                          <a:cs typeface="+mj-cs"/>
                        </a:rPr>
                        <a:t> ז</a:t>
                      </a:r>
                      <a:r>
                        <a:rPr lang="he-IL" sz="1300" b="0" dirty="0">
                          <a:solidFill>
                            <a:schemeClr val="tx1"/>
                          </a:solidFill>
                          <a:effectLst/>
                          <a:cs typeface="+mj-cs"/>
                        </a:rPr>
                        <a:t>׳׃</a:t>
                      </a:r>
                      <a:endParaRPr lang="en-US" sz="1300" b="0" dirty="0">
                        <a:solidFill>
                          <a:schemeClr val="tx1"/>
                        </a:solidFill>
                        <a:effectLst/>
                        <a:cs typeface="+mj-cs"/>
                      </a:endParaRPr>
                    </a:p>
                    <a:p>
                      <a:pPr marL="0" marR="0" algn="r" rtl="1">
                        <a:lnSpc>
                          <a:spcPct val="140000"/>
                        </a:lnSpc>
                        <a:spcBef>
                          <a:spcPts val="300"/>
                        </a:spcBef>
                        <a:spcAft>
                          <a:spcPts val="300"/>
                        </a:spcAft>
                      </a:pPr>
                      <a:r>
                        <a:rPr lang="he-IL" sz="1300" b="0" dirty="0">
                          <a:solidFill>
                            <a:schemeClr val="tx1"/>
                          </a:solidFill>
                          <a:effectLst/>
                          <a:cs typeface="+mj-cs"/>
                        </a:rPr>
                        <a:t>וַיֹּאמֶר ה׳ רָאֹה רָאִיתִי אֶת עָנִי עַמִּי אֲשֶׁר בְּמִצְרָיִם וְאֶת צַעַקָתָם שָׁמַעְתִּי מִפְּנֵי נֹגְשָׂיו כִּי יָדַעְתִּי אֶת מַכְאֹבָיו.</a:t>
                      </a:r>
                      <a:endParaRPr lang="en-US" sz="1300" b="0" dirty="0">
                        <a:solidFill>
                          <a:schemeClr val="tx1"/>
                        </a:solidFill>
                        <a:effectLst/>
                        <a:latin typeface="Calibri" panose="020F0502020204030204" pitchFamily="34" charset="0"/>
                        <a:ea typeface="Calibri" panose="020F0502020204030204" pitchFamily="34" charset="0"/>
                        <a:cs typeface="+mj-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21529319"/>
                  </a:ext>
                </a:extLst>
              </a:tr>
              <a:tr h="1055614">
                <a:tc>
                  <a:txBody>
                    <a:bodyPr/>
                    <a:lstStyle/>
                    <a:p>
                      <a:pPr marL="0" marR="0" indent="0">
                        <a:lnSpc>
                          <a:spcPct val="135000"/>
                        </a:lnSpc>
                        <a:spcBef>
                          <a:spcPts val="0"/>
                        </a:spcBef>
                        <a:spcAft>
                          <a:spcPts val="0"/>
                        </a:spcAft>
                      </a:pPr>
                      <a:r>
                        <a:rPr lang="en-US" sz="1150" b="1" dirty="0" err="1">
                          <a:solidFill>
                            <a:schemeClr val="tx1"/>
                          </a:solidFill>
                          <a:effectLst/>
                        </a:rPr>
                        <a:t>Rashi</a:t>
                      </a:r>
                      <a:r>
                        <a:rPr lang="en-US" sz="1150" b="1" dirty="0">
                          <a:solidFill>
                            <a:schemeClr val="tx1"/>
                          </a:solidFill>
                          <a:effectLst/>
                        </a:rPr>
                        <a:t> </a:t>
                      </a:r>
                      <a:r>
                        <a:rPr lang="en-US" sz="1150" b="0" dirty="0">
                          <a:solidFill>
                            <a:schemeClr val="tx1"/>
                          </a:solidFill>
                          <a:effectLst/>
                        </a:rPr>
                        <a:t>– </a:t>
                      </a:r>
                      <a:r>
                        <a:rPr lang="en-US" sz="1150" b="0" i="1" dirty="0">
                          <a:solidFill>
                            <a:schemeClr val="tx1"/>
                          </a:solidFill>
                          <a:effectLst/>
                        </a:rPr>
                        <a:t>For I know its pains</a:t>
                      </a:r>
                      <a:r>
                        <a:rPr lang="en-US" sz="1150" b="0" dirty="0">
                          <a:solidFill>
                            <a:schemeClr val="tx1"/>
                          </a:solidFill>
                          <a:effectLst/>
                        </a:rPr>
                        <a:t>:  </a:t>
                      </a:r>
                      <a:br>
                        <a:rPr lang="en-US" sz="1150" b="0" dirty="0">
                          <a:solidFill>
                            <a:schemeClr val="tx1"/>
                          </a:solidFill>
                          <a:effectLst/>
                        </a:rPr>
                      </a:br>
                      <a:r>
                        <a:rPr lang="en-US" sz="1100" b="0" dirty="0">
                          <a:solidFill>
                            <a:schemeClr val="tx1"/>
                          </a:solidFill>
                          <a:effectLst/>
                        </a:rPr>
                        <a:t>That is to say – I have focused My heart to understand and know his pains, and I did not hide My eyes, and I shall not block My ears to their cry.</a:t>
                      </a:r>
                      <a:endParaRPr lang="en-US" sz="1100" b="0" dirty="0">
                        <a:solidFill>
                          <a:schemeClr val="tx1"/>
                        </a:solidFill>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r" rtl="1">
                        <a:lnSpc>
                          <a:spcPct val="140000"/>
                        </a:lnSpc>
                        <a:spcBef>
                          <a:spcPts val="300"/>
                        </a:spcBef>
                        <a:spcAft>
                          <a:spcPts val="0"/>
                        </a:spcAft>
                      </a:pPr>
                      <a:r>
                        <a:rPr lang="he-IL" sz="1300" u="sng" dirty="0">
                          <a:effectLst/>
                          <a:cs typeface="+mj-cs"/>
                        </a:rPr>
                        <a:t>רש״י ד״ה כי ידעתי את מכאביו</a:t>
                      </a:r>
                      <a:r>
                        <a:rPr lang="he-IL" sz="1300" dirty="0">
                          <a:effectLst/>
                          <a:cs typeface="+mj-cs"/>
                        </a:rPr>
                        <a:t> </a:t>
                      </a:r>
                      <a:r>
                        <a:rPr lang="en-US" sz="1300" dirty="0">
                          <a:effectLst/>
                          <a:cs typeface="+mj-cs"/>
                        </a:rPr>
                        <a:t>:</a:t>
                      </a:r>
                    </a:p>
                    <a:p>
                      <a:pPr marL="0" marR="0" algn="r" rtl="1">
                        <a:lnSpc>
                          <a:spcPct val="140000"/>
                        </a:lnSpc>
                        <a:spcBef>
                          <a:spcPts val="300"/>
                        </a:spcBef>
                        <a:spcAft>
                          <a:spcPts val="300"/>
                        </a:spcAft>
                      </a:pPr>
                      <a:r>
                        <a:rPr lang="he-IL" sz="1300" dirty="0">
                          <a:effectLst/>
                          <a:cs typeface="+mj-cs"/>
                        </a:rPr>
                        <a:t>כְּלוֹמַר כִּי שַׂמְתִּי לֵב לְהִתְבּוֹנֵן וְלָדַעַת אֶת מַכְאוֹבָיו וְלֹא הֶעֱלַמְתִּי עֵינַי וְלֹא אֶאֶטוֹם אָזְנַי מִצַּעֲקָתָם</a:t>
                      </a:r>
                      <a:r>
                        <a:rPr lang="en-US" sz="1300" dirty="0">
                          <a:effectLst/>
                          <a:cs typeface="+mj-cs"/>
                        </a:rPr>
                        <a:t>:</a:t>
                      </a:r>
                      <a:endParaRPr lang="en-US" sz="1300" dirty="0">
                        <a:effectLst/>
                        <a:latin typeface="Calibri" panose="020F0502020204030204" pitchFamily="34" charset="0"/>
                        <a:ea typeface="Calibri" panose="020F0502020204030204" pitchFamily="34" charset="0"/>
                        <a:cs typeface="+mj-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98762715"/>
                  </a:ext>
                </a:extLst>
              </a:tr>
            </a:tbl>
          </a:graphicData>
        </a:graphic>
      </p:graphicFrame>
      <p:sp>
        <p:nvSpPr>
          <p:cNvPr id="4" name="Rectangle 1">
            <a:extLst>
              <a:ext uri="{FF2B5EF4-FFF2-40B4-BE49-F238E27FC236}">
                <a16:creationId xmlns:a16="http://schemas.microsoft.com/office/drawing/2014/main" id="{4C7037B2-A147-41A5-B2A7-0C05B407EFF8}"/>
              </a:ext>
            </a:extLst>
          </p:cNvPr>
          <p:cNvSpPr>
            <a:spLocks noChangeArrowheads="1"/>
          </p:cNvSpPr>
          <p:nvPr/>
        </p:nvSpPr>
        <p:spPr bwMode="auto">
          <a:xfrm>
            <a:off x="600075" y="890762"/>
            <a:ext cx="6572250" cy="3876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800100" marR="0" lvl="0" indent="-800100" algn="l" defTabSz="914400" rtl="0" eaLnBrk="0" fontAlgn="base" latinLnBrk="0" hangingPunct="0">
              <a:lnSpc>
                <a:spcPct val="120000"/>
              </a:lnSpc>
              <a:spcBef>
                <a:spcPct val="0"/>
              </a:spcBef>
              <a:spcAft>
                <a:spcPct val="0"/>
              </a:spcAft>
              <a:buClrTx/>
              <a:buSzTx/>
              <a:buFontTx/>
              <a:buNone/>
              <a:tabLst/>
            </a:pPr>
            <a:r>
              <a:rPr kumimoji="0" lang="en-US" altLang="en-US" sz="1100" b="1" i="0" u="none" strike="noStrike" cap="none" normalizeH="0" baseline="0" dirty="0">
                <a:ln>
                  <a:noFill/>
                </a:ln>
                <a:solidFill>
                  <a:schemeClr val="tx1"/>
                </a:solidFill>
                <a:effectLst/>
                <a:latin typeface="Cambria" panose="02040503050406030204" pitchFamily="18" charset="0"/>
                <a:ea typeface="Calibri" panose="020F0502020204030204" pitchFamily="34" charset="0"/>
                <a:cs typeface="Calibri" panose="020F0502020204030204" pitchFamily="34" charset="0"/>
              </a:rPr>
              <a:t>Source II-3:  a) </a:t>
            </a:r>
            <a:r>
              <a:rPr kumimoji="0" lang="en-US" altLang="en-US" sz="1100" b="1" i="0" u="none" strike="noStrike" cap="none" normalizeH="0" baseline="0" dirty="0" err="1">
                <a:ln>
                  <a:noFill/>
                </a:ln>
                <a:solidFill>
                  <a:schemeClr val="tx1"/>
                </a:solidFill>
                <a:effectLst/>
                <a:latin typeface="Cambria" panose="02040503050406030204" pitchFamily="18" charset="0"/>
                <a:ea typeface="Calibri" panose="020F0502020204030204" pitchFamily="34" charset="0"/>
                <a:cs typeface="Calibri" panose="020F0502020204030204" pitchFamily="34" charset="0"/>
              </a:rPr>
              <a:t>Shemos</a:t>
            </a:r>
            <a:r>
              <a:rPr kumimoji="0" lang="en-US" altLang="en-US" sz="1100" b="1" i="0" u="none" strike="noStrike" cap="none" normalizeH="0" baseline="0" dirty="0">
                <a:ln>
                  <a:noFill/>
                </a:ln>
                <a:solidFill>
                  <a:schemeClr val="tx1"/>
                </a:solidFill>
                <a:effectLst/>
                <a:latin typeface="Cambria" panose="02040503050406030204" pitchFamily="18" charset="0"/>
                <a:ea typeface="Calibri" panose="020F0502020204030204" pitchFamily="34" charset="0"/>
                <a:cs typeface="Calibri" panose="020F0502020204030204" pitchFamily="34" charset="0"/>
              </a:rPr>
              <a:t> 3: 7; b) </a:t>
            </a:r>
            <a:r>
              <a:rPr kumimoji="0" lang="en-US" altLang="en-US" sz="1100" b="1" i="0" u="none" strike="noStrike" cap="none" normalizeH="0" baseline="0" dirty="0" err="1">
                <a:ln>
                  <a:noFill/>
                </a:ln>
                <a:solidFill>
                  <a:schemeClr val="tx1"/>
                </a:solidFill>
                <a:effectLst/>
                <a:latin typeface="Cambria" panose="02040503050406030204" pitchFamily="18" charset="0"/>
                <a:ea typeface="Calibri" panose="020F0502020204030204" pitchFamily="34" charset="0"/>
                <a:cs typeface="Calibri" panose="020F0502020204030204" pitchFamily="34" charset="0"/>
              </a:rPr>
              <a:t>Rashi</a:t>
            </a:r>
            <a:r>
              <a:rPr kumimoji="0" lang="en-US" altLang="en-US" sz="1100" b="1" i="0" u="none" strike="noStrike" cap="none" normalizeH="0" baseline="0" dirty="0">
                <a:ln>
                  <a:noFill/>
                </a:ln>
                <a:solidFill>
                  <a:schemeClr val="tx1"/>
                </a:solidFill>
                <a:effectLst/>
                <a:latin typeface="Cambria" panose="02040503050406030204" pitchFamily="18" charset="0"/>
                <a:ea typeface="Calibri" panose="020F0502020204030204" pitchFamily="34" charset="0"/>
                <a:cs typeface="Calibri" panose="020F0502020204030204" pitchFamily="34" charset="0"/>
              </a:rPr>
              <a:t>:  </a:t>
            </a:r>
            <a:r>
              <a:rPr kumimoji="0" lang="en-US" altLang="en-US" sz="1100" i="0" u="none" strike="noStrike" cap="none" normalizeH="0" baseline="0" dirty="0">
                <a:ln>
                  <a:noFill/>
                </a:ln>
                <a:solidFill>
                  <a:schemeClr val="tx1"/>
                </a:solidFill>
                <a:effectLst/>
                <a:latin typeface="Cambria" panose="02040503050406030204" pitchFamily="18" charset="0"/>
                <a:ea typeface="Calibri" panose="020F0502020204030204" pitchFamily="34" charset="0"/>
                <a:cs typeface="Calibri" panose="020F0502020204030204" pitchFamily="34" charset="0"/>
              </a:rPr>
              <a:t>Hashem’s revelation to Moshe </a:t>
            </a:r>
            <a:r>
              <a:rPr kumimoji="0" lang="en-US" altLang="en-US" sz="1100" i="0" u="none" strike="noStrike" cap="none" normalizeH="0" baseline="0" dirty="0" err="1">
                <a:ln>
                  <a:noFill/>
                </a:ln>
                <a:solidFill>
                  <a:schemeClr val="tx1"/>
                </a:solidFill>
                <a:effectLst/>
                <a:latin typeface="Cambria" panose="02040503050406030204" pitchFamily="18" charset="0"/>
                <a:ea typeface="Calibri" panose="020F0502020204030204" pitchFamily="34" charset="0"/>
                <a:cs typeface="Calibri" panose="020F0502020204030204" pitchFamily="34" charset="0"/>
              </a:rPr>
              <a:t>Rabbeinu</a:t>
            </a:r>
            <a:r>
              <a:rPr kumimoji="0" lang="en-US" altLang="en-US" sz="1100" i="0" u="none" strike="noStrike" cap="none" normalizeH="0" baseline="0" dirty="0">
                <a:ln>
                  <a:noFill/>
                </a:ln>
                <a:solidFill>
                  <a:schemeClr val="tx1"/>
                </a:solidFill>
                <a:effectLst/>
                <a:latin typeface="Cambria" panose="02040503050406030204" pitchFamily="18" charset="0"/>
                <a:ea typeface="Calibri" panose="020F0502020204030204" pitchFamily="34" charset="0"/>
                <a:cs typeface="Calibri" panose="020F0502020204030204" pitchFamily="34" charset="0"/>
              </a:rPr>
              <a:t> at the (burning) thorn bush: </a:t>
            </a:r>
            <a:br>
              <a:rPr kumimoji="0" lang="en-US" altLang="en-US" sz="1100" i="0" u="none" strike="noStrike" cap="none" normalizeH="0" baseline="0" dirty="0">
                <a:ln>
                  <a:noFill/>
                </a:ln>
                <a:solidFill>
                  <a:schemeClr val="tx1"/>
                </a:solidFill>
                <a:effectLst/>
                <a:latin typeface="Cambria" panose="02040503050406030204" pitchFamily="18" charset="0"/>
                <a:ea typeface="Calibri" panose="020F0502020204030204" pitchFamily="34" charset="0"/>
                <a:cs typeface="Calibri" panose="020F0502020204030204" pitchFamily="34" charset="0"/>
              </a:rPr>
            </a:br>
            <a:r>
              <a:rPr kumimoji="0" lang="en-US" altLang="en-US" sz="1100" i="0" u="none" strike="noStrike" cap="none" normalizeH="0" baseline="0" dirty="0">
                <a:ln>
                  <a:noFill/>
                </a:ln>
                <a:solidFill>
                  <a:schemeClr val="tx1"/>
                </a:solidFill>
                <a:effectLst/>
                <a:latin typeface="Cambria" panose="02040503050406030204" pitchFamily="18" charset="0"/>
                <a:ea typeface="Calibri" panose="020F0502020204030204" pitchFamily="34" charset="0"/>
                <a:cs typeface="Calibri" panose="020F0502020204030204" pitchFamily="34" charset="0"/>
              </a:rPr>
              <a:t>The intensity of Hashem’s sharing in </a:t>
            </a:r>
            <a:r>
              <a:rPr kumimoji="0" lang="en-US" altLang="en-US" sz="1100" u="none" strike="noStrike" cap="none" normalizeH="0" baseline="0" dirty="0">
                <a:ln>
                  <a:noFill/>
                </a:ln>
                <a:solidFill>
                  <a:schemeClr val="tx1"/>
                </a:solidFill>
                <a:effectLst/>
                <a:latin typeface="Cambria" panose="02040503050406030204" pitchFamily="18" charset="0"/>
                <a:ea typeface="Calibri" panose="020F0502020204030204" pitchFamily="34" charset="0"/>
                <a:cs typeface="Calibri" panose="020F0502020204030204" pitchFamily="34" charset="0"/>
              </a:rPr>
              <a:t>the Jewish people’s </a:t>
            </a:r>
            <a:r>
              <a:rPr kumimoji="0" lang="en-US" altLang="en-US" sz="1100" i="0" u="none" strike="noStrike" cap="none" normalizeH="0" baseline="0" dirty="0">
                <a:ln>
                  <a:noFill/>
                </a:ln>
                <a:solidFill>
                  <a:schemeClr val="tx1"/>
                </a:solidFill>
                <a:effectLst/>
                <a:latin typeface="Cambria" panose="02040503050406030204" pitchFamily="18" charset="0"/>
                <a:ea typeface="Calibri" panose="020F0502020204030204" pitchFamily="34" charset="0"/>
                <a:cs typeface="Calibri" panose="020F0502020204030204" pitchFamily="34" charset="0"/>
              </a:rPr>
              <a:t>suffering in Egypt.</a:t>
            </a:r>
            <a:endParaRPr kumimoji="0" lang="en-US" altLang="en-US" sz="1100" i="0" u="none" strike="noStrike" cap="none" normalizeH="0" baseline="0" dirty="0">
              <a:ln>
                <a:noFill/>
              </a:ln>
              <a:solidFill>
                <a:schemeClr val="tx1"/>
              </a:solidFill>
              <a:effectLst/>
              <a:latin typeface="Arial" panose="020B0604020202020204" pitchFamily="34" charset="0"/>
            </a:endParaRPr>
          </a:p>
        </p:txBody>
      </p:sp>
      <p:sp>
        <p:nvSpPr>
          <p:cNvPr id="6" name="TextBox 5">
            <a:extLst>
              <a:ext uri="{FF2B5EF4-FFF2-40B4-BE49-F238E27FC236}">
                <a16:creationId xmlns:a16="http://schemas.microsoft.com/office/drawing/2014/main" id="{B58DE196-87F9-4756-AED1-B40A94638A85}"/>
              </a:ext>
            </a:extLst>
          </p:cNvPr>
          <p:cNvSpPr txBox="1"/>
          <p:nvPr/>
        </p:nvSpPr>
        <p:spPr>
          <a:xfrm>
            <a:off x="545814" y="3606205"/>
            <a:ext cx="4610100" cy="257827"/>
          </a:xfrm>
          <a:prstGeom prst="rect">
            <a:avLst/>
          </a:prstGeom>
          <a:noFill/>
        </p:spPr>
        <p:txBody>
          <a:bodyPr wrap="square">
            <a:spAutoFit/>
          </a:bodyPr>
          <a:lstStyle/>
          <a:p>
            <a:pPr marL="0" marR="0">
              <a:lnSpc>
                <a:spcPct val="130000"/>
              </a:lnSpc>
              <a:spcBef>
                <a:spcPts val="300"/>
              </a:spcBef>
              <a:spcAft>
                <a:spcPts val="600"/>
              </a:spcAft>
            </a:pPr>
            <a:r>
              <a:rPr lang="en-US" sz="900" i="1" dirty="0">
                <a:effectLst/>
                <a:latin typeface="Calibri" panose="020F0502020204030204" pitchFamily="34" charset="0"/>
                <a:ea typeface="Calibri" panose="020F0502020204030204" pitchFamily="34" charset="0"/>
                <a:cs typeface="Calibri" panose="020F0502020204030204" pitchFamily="34" charset="0"/>
              </a:rPr>
              <a:t>Translation from:</a:t>
            </a:r>
            <a:r>
              <a:rPr lang="en-US" sz="900" dirty="0">
                <a:effectLst/>
                <a:latin typeface="Calibri" panose="020F0502020204030204" pitchFamily="34" charset="0"/>
                <a:ea typeface="Calibri" panose="020F0502020204030204" pitchFamily="34" charset="0"/>
                <a:cs typeface="Calibri" panose="020F0502020204030204" pitchFamily="34" charset="0"/>
              </a:rPr>
              <a:t> </a:t>
            </a:r>
            <a:r>
              <a:rPr lang="en-US" sz="900" dirty="0" err="1">
                <a:effectLst/>
                <a:latin typeface="Calibri" panose="020F0502020204030204" pitchFamily="34" charset="0"/>
                <a:ea typeface="Calibri" panose="020F0502020204030204" pitchFamily="34" charset="0"/>
                <a:cs typeface="Calibri" panose="020F0502020204030204" pitchFamily="34" charset="0"/>
              </a:rPr>
              <a:t>Artscroll</a:t>
            </a:r>
            <a:r>
              <a:rPr lang="en-US" sz="900" dirty="0">
                <a:effectLst/>
                <a:latin typeface="Calibri" panose="020F0502020204030204" pitchFamily="34" charset="0"/>
                <a:ea typeface="Calibri" panose="020F0502020204030204" pitchFamily="34" charset="0"/>
                <a:cs typeface="Calibri" panose="020F0502020204030204" pitchFamily="34" charset="0"/>
              </a:rPr>
              <a:t> Torah Series, </a:t>
            </a:r>
            <a:r>
              <a:rPr lang="en-US" sz="900" dirty="0" err="1">
                <a:effectLst/>
                <a:latin typeface="Calibri" panose="020F0502020204030204" pitchFamily="34" charset="0"/>
                <a:ea typeface="Calibri" panose="020F0502020204030204" pitchFamily="34" charset="0"/>
                <a:cs typeface="Calibri" panose="020F0502020204030204" pitchFamily="34" charset="0"/>
              </a:rPr>
              <a:t>Sapirstein</a:t>
            </a:r>
            <a:r>
              <a:rPr lang="en-US" sz="900" dirty="0">
                <a:effectLst/>
                <a:latin typeface="Calibri" panose="020F0502020204030204" pitchFamily="34" charset="0"/>
                <a:ea typeface="Calibri" panose="020F0502020204030204" pitchFamily="34" charset="0"/>
                <a:cs typeface="Calibri" panose="020F0502020204030204" pitchFamily="34" charset="0"/>
              </a:rPr>
              <a:t> edition, </a:t>
            </a:r>
            <a:r>
              <a:rPr lang="en-US" sz="900" dirty="0" err="1">
                <a:effectLst/>
                <a:latin typeface="Calibri" panose="020F0502020204030204" pitchFamily="34" charset="0"/>
                <a:ea typeface="Calibri" panose="020F0502020204030204" pitchFamily="34" charset="0"/>
                <a:cs typeface="Calibri" panose="020F0502020204030204" pitchFamily="34" charset="0"/>
              </a:rPr>
              <a:t>Mesorah</a:t>
            </a:r>
            <a:r>
              <a:rPr lang="en-US" sz="900" dirty="0">
                <a:effectLst/>
                <a:latin typeface="Calibri" panose="020F0502020204030204" pitchFamily="34" charset="0"/>
                <a:ea typeface="Calibri" panose="020F0502020204030204" pitchFamily="34" charset="0"/>
                <a:cs typeface="Calibri" panose="020F0502020204030204" pitchFamily="34" charset="0"/>
              </a:rPr>
              <a:t> Publishers.</a:t>
            </a:r>
            <a:endParaRPr lang="en-US" sz="9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9" name="TextBox 8">
            <a:extLst>
              <a:ext uri="{FF2B5EF4-FFF2-40B4-BE49-F238E27FC236}">
                <a16:creationId xmlns:a16="http://schemas.microsoft.com/office/drawing/2014/main" id="{6BE4881D-B9D3-4EFD-92B3-4D9FF936DB5F}"/>
              </a:ext>
            </a:extLst>
          </p:cNvPr>
          <p:cNvSpPr txBox="1"/>
          <p:nvPr/>
        </p:nvSpPr>
        <p:spPr>
          <a:xfrm>
            <a:off x="567213" y="4061035"/>
            <a:ext cx="6637973" cy="498406"/>
          </a:xfrm>
          <a:prstGeom prst="rect">
            <a:avLst/>
          </a:prstGeom>
          <a:noFill/>
        </p:spPr>
        <p:txBody>
          <a:bodyPr wrap="square">
            <a:spAutoFit/>
          </a:bodyPr>
          <a:lstStyle/>
          <a:p>
            <a:pPr marL="800100" marR="0" indent="-800100">
              <a:lnSpc>
                <a:spcPct val="110000"/>
              </a:lnSpc>
              <a:spcBef>
                <a:spcPts val="1200"/>
              </a:spcBef>
              <a:spcAft>
                <a:spcPts val="300"/>
              </a:spcAft>
            </a:pPr>
            <a:r>
              <a:rPr lang="en-US" sz="1100" b="1" dirty="0">
                <a:effectLst/>
                <a:latin typeface="Cambria" panose="02040503050406030204" pitchFamily="18" charset="0"/>
                <a:ea typeface="Calibri" panose="020F0502020204030204" pitchFamily="34" charset="0"/>
                <a:cs typeface="+mj-cs"/>
              </a:rPr>
              <a:t>Source II-4:  a) Midrash </a:t>
            </a:r>
            <a:r>
              <a:rPr lang="en-US" sz="1100" b="1" dirty="0" err="1">
                <a:effectLst/>
                <a:latin typeface="Cambria" panose="02040503050406030204" pitchFamily="18" charset="0"/>
                <a:ea typeface="Calibri" panose="020F0502020204030204" pitchFamily="34" charset="0"/>
                <a:cs typeface="+mj-cs"/>
              </a:rPr>
              <a:t>Tanchuma</a:t>
            </a:r>
            <a:r>
              <a:rPr lang="en-US" sz="1100" b="1" dirty="0">
                <a:effectLst/>
                <a:latin typeface="Cambria" panose="02040503050406030204" pitchFamily="18" charset="0"/>
                <a:ea typeface="Calibri" panose="020F0502020204030204" pitchFamily="34" charset="0"/>
                <a:cs typeface="+mj-cs"/>
              </a:rPr>
              <a:t>; b) Midrash Rabbah: </a:t>
            </a:r>
            <a:r>
              <a:rPr lang="en-US" sz="1100" dirty="0">
                <a:effectLst/>
                <a:latin typeface="Cambria" panose="02040503050406030204" pitchFamily="18" charset="0"/>
                <a:ea typeface="Calibri" panose="020F0502020204030204" pitchFamily="34" charset="0"/>
                <a:cs typeface="+mj-cs"/>
              </a:rPr>
              <a:t> Hashem’s revelation to Moshe from the thorn bush: An expression of</a:t>
            </a:r>
            <a:r>
              <a:rPr lang="en-US" sz="1100" b="1" dirty="0">
                <a:effectLst/>
                <a:latin typeface="Cambria" panose="02040503050406030204" pitchFamily="18" charset="0"/>
                <a:ea typeface="Calibri" panose="020F0502020204030204" pitchFamily="34" charset="0"/>
                <a:cs typeface="+mj-cs"/>
              </a:rPr>
              <a:t> </a:t>
            </a:r>
            <a:r>
              <a:rPr lang="en-US" sz="1100" dirty="0">
                <a:effectLst/>
                <a:latin typeface="Palatino Linotype" panose="02040502050505030304" pitchFamily="18" charset="0"/>
                <a:ea typeface="Calibri" panose="020F0502020204030204" pitchFamily="34" charset="0"/>
                <a:cs typeface="+mj-cs"/>
              </a:rPr>
              <a:t>“</a:t>
            </a:r>
            <a:r>
              <a:rPr lang="he-IL" sz="1400" dirty="0">
                <a:effectLst/>
                <a:ea typeface="Calibri" panose="020F0502020204030204" pitchFamily="34" charset="0"/>
                <a:cs typeface="+mj-cs"/>
              </a:rPr>
              <a:t>עִמּוֹ אָנֹכִי בְצָרָה</a:t>
            </a:r>
            <a:r>
              <a:rPr lang="en-US" sz="1100" dirty="0">
                <a:effectLst/>
                <a:latin typeface="Palatino Linotype" panose="02040502050505030304" pitchFamily="18" charset="0"/>
                <a:ea typeface="Calibri" panose="020F0502020204030204" pitchFamily="34" charset="0"/>
                <a:cs typeface="+mj-cs"/>
              </a:rPr>
              <a:t>”</a:t>
            </a:r>
            <a:r>
              <a:rPr lang="en-US" sz="1100" b="1" dirty="0">
                <a:effectLst/>
                <a:latin typeface="Cambria" panose="02040503050406030204" pitchFamily="18" charset="0"/>
                <a:ea typeface="Calibri" panose="020F0502020204030204" pitchFamily="34" charset="0"/>
                <a:cs typeface="+mj-cs"/>
              </a:rPr>
              <a:t> </a:t>
            </a:r>
            <a:r>
              <a:rPr lang="en-US" sz="1100" dirty="0">
                <a:effectLst/>
                <a:latin typeface="Cambria" panose="02040503050406030204" pitchFamily="18" charset="0"/>
                <a:ea typeface="Calibri" panose="020F0502020204030204" pitchFamily="34" charset="0"/>
                <a:cs typeface="+mj-cs"/>
              </a:rPr>
              <a:t>– Hashem’s sharing in the pain of the Jewish people.</a:t>
            </a:r>
            <a:endParaRPr lang="en-US" sz="1100" dirty="0">
              <a:effectLst/>
              <a:latin typeface="Palatino Linotype" panose="02040502050505030304" pitchFamily="18" charset="0"/>
              <a:ea typeface="Calibri" panose="020F0502020204030204" pitchFamily="34" charset="0"/>
              <a:cs typeface="+mj-cs"/>
            </a:endParaRPr>
          </a:p>
        </p:txBody>
      </p:sp>
      <p:sp>
        <p:nvSpPr>
          <p:cNvPr id="10" name="TextBox 9">
            <a:extLst>
              <a:ext uri="{FF2B5EF4-FFF2-40B4-BE49-F238E27FC236}">
                <a16:creationId xmlns:a16="http://schemas.microsoft.com/office/drawing/2014/main" id="{A6B70127-471C-461C-A38E-ACFBC2FC89BC}"/>
              </a:ext>
            </a:extLst>
          </p:cNvPr>
          <p:cNvSpPr txBox="1"/>
          <p:nvPr/>
        </p:nvSpPr>
        <p:spPr>
          <a:xfrm>
            <a:off x="1583325" y="302856"/>
            <a:ext cx="4605748" cy="307777"/>
          </a:xfrm>
          <a:prstGeom prst="rect">
            <a:avLst/>
          </a:prstGeom>
          <a:noFill/>
        </p:spPr>
        <p:txBody>
          <a:bodyPr wrap="none" rtlCol="0">
            <a:spAutoFit/>
          </a:bodyPr>
          <a:lstStyle/>
          <a:p>
            <a:r>
              <a:rPr lang="en-US" sz="1400" kern="0" dirty="0">
                <a:latin typeface="Cambria" panose="02040503050406030204" pitchFamily="18" charset="0"/>
                <a:ea typeface="Times New Roman" panose="02020603050405020304" pitchFamily="18" charset="0"/>
              </a:rPr>
              <a:t>II.   M</a:t>
            </a:r>
            <a:r>
              <a:rPr lang="en-US" sz="1400" kern="0" dirty="0">
                <a:effectLst/>
                <a:latin typeface="Cambria" panose="02040503050406030204" pitchFamily="18" charset="0"/>
                <a:ea typeface="Times New Roman" panose="02020603050405020304" pitchFamily="18" charset="0"/>
              </a:rPr>
              <a:t>odels of </a:t>
            </a:r>
            <a:r>
              <a:rPr lang="en-US" sz="1400" i="1" kern="0" dirty="0" err="1">
                <a:effectLst/>
                <a:latin typeface="Cambria" panose="02040503050406030204" pitchFamily="18" charset="0"/>
                <a:ea typeface="Times New Roman" panose="02020603050405020304" pitchFamily="18" charset="0"/>
              </a:rPr>
              <a:t>Nosei</a:t>
            </a:r>
            <a:r>
              <a:rPr lang="en-US" sz="1400" i="1" kern="0" dirty="0">
                <a:effectLst/>
                <a:latin typeface="Cambria" panose="02040503050406030204" pitchFamily="18" charset="0"/>
                <a:ea typeface="Times New Roman" panose="02020603050405020304" pitchFamily="18" charset="0"/>
              </a:rPr>
              <a:t> </a:t>
            </a:r>
            <a:r>
              <a:rPr lang="en-US" sz="1400" i="1" kern="0" dirty="0" err="1">
                <a:effectLst/>
                <a:latin typeface="Cambria" panose="02040503050406030204" pitchFamily="18" charset="0"/>
                <a:ea typeface="Times New Roman" panose="02020603050405020304" pitchFamily="18" charset="0"/>
              </a:rPr>
              <a:t>B’ol</a:t>
            </a:r>
            <a:r>
              <a:rPr lang="en-US" sz="1400" i="1" kern="0" dirty="0">
                <a:effectLst/>
                <a:latin typeface="Cambria" panose="02040503050406030204" pitchFamily="18" charset="0"/>
                <a:ea typeface="Times New Roman" panose="02020603050405020304" pitchFamily="18" charset="0"/>
              </a:rPr>
              <a:t> </a:t>
            </a:r>
            <a:r>
              <a:rPr lang="en-US" sz="1400" i="1" kern="0" dirty="0" err="1">
                <a:effectLst/>
                <a:latin typeface="Cambria" panose="02040503050406030204" pitchFamily="18" charset="0"/>
                <a:ea typeface="Times New Roman" panose="02020603050405020304" pitchFamily="18" charset="0"/>
              </a:rPr>
              <a:t>Im</a:t>
            </a:r>
            <a:r>
              <a:rPr lang="en-US" sz="1400" i="1" kern="0" dirty="0">
                <a:effectLst/>
                <a:latin typeface="Cambria" panose="02040503050406030204" pitchFamily="18" charset="0"/>
                <a:ea typeface="Times New Roman" panose="02020603050405020304" pitchFamily="18" charset="0"/>
              </a:rPr>
              <a:t> </a:t>
            </a:r>
            <a:r>
              <a:rPr lang="en-US" sz="1400" i="1" kern="0" dirty="0" err="1">
                <a:effectLst/>
                <a:latin typeface="Cambria" panose="02040503050406030204" pitchFamily="18" charset="0"/>
                <a:ea typeface="Times New Roman" panose="02020603050405020304" pitchFamily="18" charset="0"/>
              </a:rPr>
              <a:t>Chaveiro</a:t>
            </a:r>
            <a:r>
              <a:rPr lang="en-US" sz="1400" i="1" kern="0" dirty="0">
                <a:effectLst/>
                <a:latin typeface="Cambria" panose="02040503050406030204" pitchFamily="18" charset="0"/>
                <a:ea typeface="Times New Roman" panose="02020603050405020304" pitchFamily="18" charset="0"/>
              </a:rPr>
              <a:t>: </a:t>
            </a:r>
            <a:r>
              <a:rPr lang="en-US" sz="1400" kern="0" dirty="0" err="1">
                <a:effectLst/>
                <a:latin typeface="Cambria" panose="02040503050406030204" pitchFamily="18" charset="0"/>
                <a:ea typeface="Times New Roman" panose="02020603050405020304" pitchFamily="18" charset="0"/>
              </a:rPr>
              <a:t>HaKadosh</a:t>
            </a:r>
            <a:r>
              <a:rPr lang="en-US" sz="1400" kern="0" dirty="0">
                <a:effectLst/>
                <a:latin typeface="Cambria" panose="02040503050406030204" pitchFamily="18" charset="0"/>
                <a:ea typeface="Times New Roman" panose="02020603050405020304" pitchFamily="18" charset="0"/>
              </a:rPr>
              <a:t> </a:t>
            </a:r>
            <a:r>
              <a:rPr lang="en-US" sz="1400" kern="0" dirty="0" err="1">
                <a:effectLst/>
                <a:latin typeface="Cambria" panose="02040503050406030204" pitchFamily="18" charset="0"/>
                <a:ea typeface="Times New Roman" panose="02020603050405020304" pitchFamily="18" charset="0"/>
              </a:rPr>
              <a:t>Boruch</a:t>
            </a:r>
            <a:r>
              <a:rPr lang="en-US" sz="1400" kern="0" dirty="0">
                <a:effectLst/>
                <a:latin typeface="Cambria" panose="02040503050406030204" pitchFamily="18" charset="0"/>
                <a:ea typeface="Times New Roman" panose="02020603050405020304" pitchFamily="18" charset="0"/>
              </a:rPr>
              <a:t> Hu</a:t>
            </a:r>
            <a:endParaRPr lang="en-US" sz="1400" dirty="0"/>
          </a:p>
        </p:txBody>
      </p:sp>
      <p:sp>
        <p:nvSpPr>
          <p:cNvPr id="12" name="TextBox 11">
            <a:extLst>
              <a:ext uri="{FF2B5EF4-FFF2-40B4-BE49-F238E27FC236}">
                <a16:creationId xmlns:a16="http://schemas.microsoft.com/office/drawing/2014/main" id="{CC7326F2-762C-4EC6-B978-10B0A31F4B17}"/>
              </a:ext>
            </a:extLst>
          </p:cNvPr>
          <p:cNvSpPr txBox="1"/>
          <p:nvPr/>
        </p:nvSpPr>
        <p:spPr>
          <a:xfrm>
            <a:off x="567213" y="9315592"/>
            <a:ext cx="5019675" cy="257827"/>
          </a:xfrm>
          <a:prstGeom prst="rect">
            <a:avLst/>
          </a:prstGeom>
          <a:noFill/>
        </p:spPr>
        <p:txBody>
          <a:bodyPr wrap="square">
            <a:spAutoFit/>
          </a:bodyPr>
          <a:lstStyle/>
          <a:p>
            <a:pPr marL="0" marR="0">
              <a:lnSpc>
                <a:spcPct val="130000"/>
              </a:lnSpc>
              <a:spcBef>
                <a:spcPts val="200"/>
              </a:spcBef>
              <a:spcAft>
                <a:spcPts val="600"/>
              </a:spcAft>
            </a:pPr>
            <a:r>
              <a:rPr lang="en-US" sz="900" b="0" baseline="0" dirty="0">
                <a:solidFill>
                  <a:schemeClr val="tx1"/>
                </a:solidFill>
                <a:effectLst/>
              </a:rPr>
              <a:t>**</a:t>
            </a:r>
            <a:r>
              <a:rPr lang="en-US" sz="900" i="1" dirty="0">
                <a:effectLst/>
                <a:latin typeface="Calibri" panose="020F0502020204030204" pitchFamily="34" charset="0"/>
                <a:ea typeface="Calibri" panose="020F0502020204030204" pitchFamily="34" charset="0"/>
                <a:cs typeface="Calibri" panose="020F0502020204030204" pitchFamily="34" charset="0"/>
              </a:rPr>
              <a:t>Translation from:</a:t>
            </a:r>
            <a:r>
              <a:rPr lang="en-US" sz="900" dirty="0">
                <a:effectLst/>
                <a:latin typeface="Calibri" panose="020F0502020204030204" pitchFamily="34" charset="0"/>
                <a:ea typeface="Calibri" panose="020F0502020204030204" pitchFamily="34" charset="0"/>
                <a:cs typeface="Calibri" panose="020F0502020204030204" pitchFamily="34" charset="0"/>
              </a:rPr>
              <a:t> </a:t>
            </a:r>
            <a:r>
              <a:rPr lang="en-US" sz="900" dirty="0" err="1">
                <a:effectLst/>
                <a:latin typeface="Calibri" panose="020F0502020204030204" pitchFamily="34" charset="0"/>
                <a:ea typeface="Calibri" panose="020F0502020204030204" pitchFamily="34" charset="0"/>
                <a:cs typeface="Calibri" panose="020F0502020204030204" pitchFamily="34" charset="0"/>
              </a:rPr>
              <a:t>Artscroll</a:t>
            </a:r>
            <a:r>
              <a:rPr lang="en-US" sz="900" dirty="0">
                <a:effectLst/>
                <a:latin typeface="Calibri" panose="020F0502020204030204" pitchFamily="34" charset="0"/>
                <a:ea typeface="Calibri" panose="020F0502020204030204" pitchFamily="34" charset="0"/>
                <a:cs typeface="Calibri" panose="020F0502020204030204" pitchFamily="34" charset="0"/>
              </a:rPr>
              <a:t> Midrash Rabbah, Kleinman edition, </a:t>
            </a:r>
            <a:r>
              <a:rPr lang="en-US" sz="900" dirty="0" err="1">
                <a:effectLst/>
                <a:latin typeface="Calibri" panose="020F0502020204030204" pitchFamily="34" charset="0"/>
                <a:ea typeface="Calibri" panose="020F0502020204030204" pitchFamily="34" charset="0"/>
                <a:cs typeface="Calibri" panose="020F0502020204030204" pitchFamily="34" charset="0"/>
              </a:rPr>
              <a:t>Mesorah</a:t>
            </a:r>
            <a:r>
              <a:rPr lang="en-US" sz="900" dirty="0">
                <a:effectLst/>
                <a:latin typeface="Calibri" panose="020F0502020204030204" pitchFamily="34" charset="0"/>
                <a:ea typeface="Calibri" panose="020F0502020204030204" pitchFamily="34" charset="0"/>
                <a:cs typeface="Calibri" panose="020F0502020204030204" pitchFamily="34" charset="0"/>
              </a:rPr>
              <a:t> Publishers.</a:t>
            </a:r>
            <a:endParaRPr lang="en-US" sz="900" dirty="0">
              <a:effectLst/>
              <a:latin typeface="Calibri" panose="020F0502020204030204" pitchFamily="34" charset="0"/>
              <a:ea typeface="Calibri" panose="020F0502020204030204" pitchFamily="34" charset="0"/>
              <a:cs typeface="Arial" panose="020B0604020202020204" pitchFamily="34" charset="0"/>
            </a:endParaRPr>
          </a:p>
        </p:txBody>
      </p:sp>
      <p:graphicFrame>
        <p:nvGraphicFramePr>
          <p:cNvPr id="5" name="Table 4">
            <a:extLst>
              <a:ext uri="{FF2B5EF4-FFF2-40B4-BE49-F238E27FC236}">
                <a16:creationId xmlns:a16="http://schemas.microsoft.com/office/drawing/2014/main" id="{17E39029-33AE-4AD1-AAB9-C3B8AB0D5E30}"/>
              </a:ext>
            </a:extLst>
          </p:cNvPr>
          <p:cNvGraphicFramePr>
            <a:graphicFrameLocks noGrp="1"/>
          </p:cNvGraphicFramePr>
          <p:nvPr>
            <p:extLst>
              <p:ext uri="{D42A27DB-BD31-4B8C-83A1-F6EECF244321}">
                <p14:modId xmlns:p14="http://schemas.microsoft.com/office/powerpoint/2010/main" val="3738862445"/>
              </p:ext>
            </p:extLst>
          </p:nvPr>
        </p:nvGraphicFramePr>
        <p:xfrm>
          <a:off x="600076" y="6487887"/>
          <a:ext cx="6572249" cy="2827706"/>
        </p:xfrm>
        <a:graphic>
          <a:graphicData uri="http://schemas.openxmlformats.org/drawingml/2006/table">
            <a:tbl>
              <a:tblPr firstRow="1" firstCol="1" bandRow="1">
                <a:tableStyleId>{5C22544A-7EE6-4342-B048-85BDC9FD1C3A}</a:tableStyleId>
              </a:tblPr>
              <a:tblGrid>
                <a:gridCol w="3343977">
                  <a:extLst>
                    <a:ext uri="{9D8B030D-6E8A-4147-A177-3AD203B41FA5}">
                      <a16:colId xmlns:a16="http://schemas.microsoft.com/office/drawing/2014/main" val="2189954224"/>
                    </a:ext>
                  </a:extLst>
                </a:gridCol>
                <a:gridCol w="3228272">
                  <a:extLst>
                    <a:ext uri="{9D8B030D-6E8A-4147-A177-3AD203B41FA5}">
                      <a16:colId xmlns:a16="http://schemas.microsoft.com/office/drawing/2014/main" val="3470914892"/>
                    </a:ext>
                  </a:extLst>
                </a:gridCol>
              </a:tblGrid>
              <a:tr h="2827706">
                <a:tc>
                  <a:txBody>
                    <a:bodyPr/>
                    <a:lstStyle/>
                    <a:p>
                      <a:pPr marL="0" marR="0">
                        <a:lnSpc>
                          <a:spcPct val="135000"/>
                        </a:lnSpc>
                        <a:spcBef>
                          <a:spcPts val="0"/>
                        </a:spcBef>
                        <a:spcAft>
                          <a:spcPts val="0"/>
                        </a:spcAft>
                      </a:pPr>
                      <a:r>
                        <a:rPr lang="en-US" sz="1150" b="0" baseline="0" dirty="0">
                          <a:solidFill>
                            <a:schemeClr val="tx1"/>
                          </a:solidFill>
                          <a:effectLst/>
                        </a:rPr>
                        <a:t>**</a:t>
                      </a:r>
                      <a:r>
                        <a:rPr lang="en-US" sz="1150" b="0" i="1" dirty="0">
                          <a:solidFill>
                            <a:schemeClr val="tx1"/>
                          </a:solidFill>
                          <a:effectLst/>
                        </a:rPr>
                        <a:t>”An angel of Hashem appeared to him</a:t>
                      </a:r>
                      <a:r>
                        <a:rPr lang="en-US" sz="1150" b="0" dirty="0">
                          <a:solidFill>
                            <a:schemeClr val="tx1"/>
                          </a:solidFill>
                          <a:effectLst/>
                        </a:rPr>
                        <a:t>.”  It is written: </a:t>
                      </a:r>
                      <a:r>
                        <a:rPr lang="en-US" sz="1150" b="0" i="1" dirty="0">
                          <a:solidFill>
                            <a:schemeClr val="tx1"/>
                          </a:solidFill>
                          <a:effectLst/>
                        </a:rPr>
                        <a:t>“My perfect one </a:t>
                      </a:r>
                      <a:r>
                        <a:rPr lang="en-US" sz="1150" b="0" dirty="0">
                          <a:solidFill>
                            <a:schemeClr val="tx1"/>
                          </a:solidFill>
                          <a:effectLst/>
                        </a:rPr>
                        <a:t>[</a:t>
                      </a:r>
                      <a:r>
                        <a:rPr lang="he-IL" sz="1250" b="0" dirty="0">
                          <a:solidFill>
                            <a:schemeClr val="tx1"/>
                          </a:solidFill>
                          <a:effectLst/>
                          <a:cs typeface="+mj-cs"/>
                        </a:rPr>
                        <a:t>תַּמָּתִי</a:t>
                      </a:r>
                      <a:r>
                        <a:rPr lang="en-US" sz="1150" b="0" dirty="0">
                          <a:solidFill>
                            <a:schemeClr val="tx1"/>
                          </a:solidFill>
                          <a:effectLst/>
                        </a:rPr>
                        <a:t>]” ... R’ Yonah explained: Just as with twins [</a:t>
                      </a:r>
                      <a:r>
                        <a:rPr lang="he-IL" sz="1250" b="0" dirty="0">
                          <a:solidFill>
                            <a:schemeClr val="tx1"/>
                          </a:solidFill>
                          <a:effectLst/>
                          <a:cs typeface="+mj-cs"/>
                        </a:rPr>
                        <a:t>תְּאוֹמִים</a:t>
                      </a:r>
                      <a:r>
                        <a:rPr lang="en-US" sz="1150" b="0" dirty="0">
                          <a:solidFill>
                            <a:schemeClr val="tx1"/>
                          </a:solidFill>
                          <a:effectLst/>
                        </a:rPr>
                        <a:t>], if one has a headache, the other one also feels it, so too, says HKB”H, “So to speak, </a:t>
                      </a:r>
                      <a:r>
                        <a:rPr lang="en-US" sz="1150" b="0" i="1" dirty="0">
                          <a:solidFill>
                            <a:schemeClr val="tx1"/>
                          </a:solidFill>
                          <a:effectLst/>
                        </a:rPr>
                        <a:t>‘I am with him in [his] distress</a:t>
                      </a:r>
                      <a:r>
                        <a:rPr lang="en-US" sz="1150" b="0" dirty="0">
                          <a:solidFill>
                            <a:schemeClr val="tx1"/>
                          </a:solidFill>
                          <a:effectLst/>
                        </a:rPr>
                        <a:t>.’”  And it says: </a:t>
                      </a:r>
                      <a:r>
                        <a:rPr lang="en-US" sz="1150" b="0" i="1" dirty="0">
                          <a:solidFill>
                            <a:schemeClr val="tx1"/>
                          </a:solidFill>
                          <a:effectLst/>
                        </a:rPr>
                        <a:t>“In all their distress, He was distressed.</a:t>
                      </a:r>
                      <a:r>
                        <a:rPr lang="en-US" sz="1150" b="0" dirty="0">
                          <a:solidFill>
                            <a:schemeClr val="tx1"/>
                          </a:solidFill>
                          <a:effectLst/>
                        </a:rPr>
                        <a:t>”  HKB”H said to Moshe, “Do you not realize that I am in a state of distress just as the people of Israel are in a state of distress?!  Know, based on the place from which I speak to you – from within the thorns – that I am, so to speak, a partner in their distress.”</a:t>
                      </a:r>
                      <a:endParaRPr lang="en-US" sz="1150" b="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r" rtl="1">
                        <a:lnSpc>
                          <a:spcPct val="140000"/>
                        </a:lnSpc>
                        <a:spcBef>
                          <a:spcPts val="0"/>
                        </a:spcBef>
                        <a:spcAft>
                          <a:spcPts val="0"/>
                        </a:spcAft>
                      </a:pPr>
                      <a:r>
                        <a:rPr lang="he-IL" sz="1300" b="0" u="sng" dirty="0">
                          <a:solidFill>
                            <a:schemeClr val="tx1"/>
                          </a:solidFill>
                          <a:effectLst/>
                          <a:cs typeface="+mj-cs"/>
                        </a:rPr>
                        <a:t>מדרש שמות רבה ב׳׃ ה</a:t>
                      </a:r>
                      <a:r>
                        <a:rPr lang="he-IL" sz="1300" b="0" dirty="0">
                          <a:solidFill>
                            <a:schemeClr val="tx1"/>
                          </a:solidFill>
                          <a:effectLst/>
                          <a:cs typeface="+mj-cs"/>
                        </a:rPr>
                        <a:t>׳׃ </a:t>
                      </a:r>
                      <a:endParaRPr lang="en-US" sz="1300" b="0" dirty="0">
                        <a:solidFill>
                          <a:schemeClr val="tx1"/>
                        </a:solidFill>
                        <a:effectLst/>
                        <a:cs typeface="+mj-cs"/>
                      </a:endParaRPr>
                    </a:p>
                    <a:p>
                      <a:pPr marL="0" marR="0" algn="r" rtl="1">
                        <a:lnSpc>
                          <a:spcPct val="140000"/>
                        </a:lnSpc>
                        <a:spcBef>
                          <a:spcPts val="200"/>
                        </a:spcBef>
                        <a:spcAft>
                          <a:spcPts val="0"/>
                        </a:spcAft>
                      </a:pPr>
                      <a:r>
                        <a:rPr lang="he-IL" sz="1300" b="0" kern="1200" dirty="0">
                          <a:solidFill>
                            <a:schemeClr val="tx1"/>
                          </a:solidFill>
                          <a:effectLst/>
                          <a:latin typeface="+mn-lt"/>
                          <a:ea typeface="+mn-ea"/>
                          <a:cs typeface="+mn-cs"/>
                        </a:rPr>
                        <a:t>״</a:t>
                      </a:r>
                      <a:r>
                        <a:rPr lang="he-IL" sz="1300" b="0" dirty="0">
                          <a:solidFill>
                            <a:schemeClr val="tx1"/>
                          </a:solidFill>
                          <a:effectLst/>
                          <a:cs typeface="+mj-cs"/>
                        </a:rPr>
                        <a:t>וַיֵּרָא מַלְאַךְ ה׳ אֵלָיו</a:t>
                      </a:r>
                      <a:r>
                        <a:rPr lang="he-IL" sz="1300" b="0" kern="1200" dirty="0">
                          <a:solidFill>
                            <a:schemeClr val="tx1"/>
                          </a:solidFill>
                          <a:effectLst/>
                          <a:latin typeface="+mn-lt"/>
                          <a:ea typeface="+mn-ea"/>
                          <a:cs typeface="+mn-cs"/>
                        </a:rPr>
                        <a:t>״</a:t>
                      </a:r>
                      <a:r>
                        <a:rPr lang="en-US" sz="1300" b="0" dirty="0">
                          <a:solidFill>
                            <a:schemeClr val="tx1"/>
                          </a:solidFill>
                          <a:effectLst/>
                          <a:cs typeface="+mj-cs"/>
                        </a:rPr>
                        <a:t>:</a:t>
                      </a:r>
                      <a:r>
                        <a:rPr lang="he-IL" sz="1300" b="0" dirty="0">
                          <a:solidFill>
                            <a:schemeClr val="tx1"/>
                          </a:solidFill>
                          <a:effectLst/>
                          <a:cs typeface="+mj-cs"/>
                        </a:rPr>
                        <a:t> </a:t>
                      </a:r>
                      <a:r>
                        <a:rPr lang="en-US" sz="1300" b="0" dirty="0">
                          <a:solidFill>
                            <a:schemeClr val="tx1"/>
                          </a:solidFill>
                          <a:effectLst/>
                          <a:cs typeface="+mj-cs"/>
                        </a:rPr>
                        <a:t> </a:t>
                      </a:r>
                      <a:r>
                        <a:rPr lang="he-IL" sz="1300" b="0" dirty="0">
                          <a:solidFill>
                            <a:schemeClr val="tx1"/>
                          </a:solidFill>
                          <a:effectLst/>
                          <a:cs typeface="+mj-cs"/>
                        </a:rPr>
                        <a:t>הֲדָא הוּא דִכְתִיב </a:t>
                      </a:r>
                      <a:r>
                        <a:rPr lang="en-US" sz="1300" b="0" dirty="0">
                          <a:solidFill>
                            <a:schemeClr val="tx1"/>
                          </a:solidFill>
                          <a:effectLst/>
                          <a:cs typeface="+mj-cs"/>
                        </a:rPr>
                        <a:t>)</a:t>
                      </a:r>
                      <a:r>
                        <a:rPr lang="he-IL" sz="1300" b="0" dirty="0">
                          <a:solidFill>
                            <a:schemeClr val="tx1"/>
                          </a:solidFill>
                          <a:effectLst/>
                          <a:cs typeface="+mj-cs"/>
                        </a:rPr>
                        <a:t>שיר השירים ה׳</a:t>
                      </a:r>
                      <a:r>
                        <a:rPr lang="en-US" sz="1300" b="0" dirty="0">
                          <a:solidFill>
                            <a:schemeClr val="tx1"/>
                          </a:solidFill>
                          <a:effectLst/>
                          <a:cs typeface="+mj-cs"/>
                        </a:rPr>
                        <a:t>:</a:t>
                      </a:r>
                      <a:r>
                        <a:rPr lang="he-IL" sz="1300" b="0" dirty="0">
                          <a:solidFill>
                            <a:schemeClr val="tx1"/>
                          </a:solidFill>
                          <a:effectLst/>
                          <a:cs typeface="+mj-cs"/>
                        </a:rPr>
                        <a:t> ב׳)</a:t>
                      </a:r>
                      <a:r>
                        <a:rPr lang="en-US" sz="1300" b="0" dirty="0">
                          <a:solidFill>
                            <a:schemeClr val="tx1"/>
                          </a:solidFill>
                          <a:effectLst/>
                          <a:cs typeface="+mj-cs"/>
                        </a:rPr>
                        <a:t> </a:t>
                      </a:r>
                      <a:r>
                        <a:rPr lang="he-IL" sz="1300" b="0" kern="1200" dirty="0">
                          <a:solidFill>
                            <a:schemeClr val="tx1"/>
                          </a:solidFill>
                          <a:effectLst/>
                          <a:latin typeface="+mn-lt"/>
                          <a:ea typeface="+mn-ea"/>
                          <a:cs typeface="+mn-cs"/>
                        </a:rPr>
                        <a:t>״</a:t>
                      </a:r>
                      <a:r>
                        <a:rPr lang="he-IL" sz="1300" b="0" dirty="0">
                          <a:solidFill>
                            <a:schemeClr val="tx1"/>
                          </a:solidFill>
                          <a:effectLst/>
                          <a:cs typeface="+mj-cs"/>
                        </a:rPr>
                        <a:t>תַּמָּתִי</a:t>
                      </a:r>
                      <a:r>
                        <a:rPr lang="he-IL" sz="1300" b="0" kern="1200" dirty="0">
                          <a:solidFill>
                            <a:schemeClr val="tx1"/>
                          </a:solidFill>
                          <a:effectLst/>
                          <a:latin typeface="+mn-lt"/>
                          <a:ea typeface="+mn-ea"/>
                          <a:cs typeface="+mn-cs"/>
                        </a:rPr>
                        <a:t>״</a:t>
                      </a:r>
                      <a:r>
                        <a:rPr lang="he-IL" sz="1300" b="0" dirty="0">
                          <a:solidFill>
                            <a:schemeClr val="tx1"/>
                          </a:solidFill>
                          <a:effectLst/>
                          <a:cs typeface="+mj-cs"/>
                        </a:rPr>
                        <a:t> בְּסִינַי ...</a:t>
                      </a:r>
                      <a:r>
                        <a:rPr lang="en-US" sz="1300" b="0" dirty="0">
                          <a:solidFill>
                            <a:schemeClr val="tx1"/>
                          </a:solidFill>
                          <a:effectLst/>
                          <a:cs typeface="+mj-cs"/>
                        </a:rPr>
                        <a:t> </a:t>
                      </a:r>
                      <a:r>
                        <a:rPr lang="he-IL" sz="1300" b="0" dirty="0">
                          <a:solidFill>
                            <a:schemeClr val="tx1"/>
                          </a:solidFill>
                          <a:effectLst/>
                          <a:cs typeface="+mj-cs"/>
                        </a:rPr>
                        <a:t> אָמַר רַבִּי יוֹנָה, מַה הַתְּאוֹמִים הַלָּלוּ, אִם חָשַׁשׁ אֶחָד בְּרֹאשׁוֹ חֲבֵרוֹ מַרְגִּישׁ, כֵּן אָמַר הַקָּדוֹשׁ בָּרוּךְ הוּא כִּבְיָכוֹל ״עִמּוֹ אָנֹכִי בְצָרָה״ (תהלים צ״א</a:t>
                      </a:r>
                      <a:r>
                        <a:rPr lang="en-US" sz="1300" b="0" dirty="0">
                          <a:solidFill>
                            <a:schemeClr val="tx1"/>
                          </a:solidFill>
                          <a:effectLst/>
                          <a:cs typeface="+mj-cs"/>
                        </a:rPr>
                        <a:t>:</a:t>
                      </a:r>
                      <a:r>
                        <a:rPr lang="he-IL" sz="1300" b="0" dirty="0">
                          <a:solidFill>
                            <a:schemeClr val="tx1"/>
                          </a:solidFill>
                          <a:effectLst/>
                          <a:cs typeface="+mj-cs"/>
                        </a:rPr>
                        <a:t> ט״ו).  וְאוֹמֵר (ישעיה ס״ג: ט׳)׃</a:t>
                      </a:r>
                      <a:r>
                        <a:rPr lang="en-US" sz="1300" b="0" dirty="0">
                          <a:solidFill>
                            <a:schemeClr val="tx1"/>
                          </a:solidFill>
                          <a:effectLst/>
                          <a:cs typeface="+mj-cs"/>
                        </a:rPr>
                        <a:t> </a:t>
                      </a:r>
                      <a:r>
                        <a:rPr lang="he-IL" sz="1300" b="0" dirty="0">
                          <a:solidFill>
                            <a:schemeClr val="tx1"/>
                          </a:solidFill>
                          <a:effectLst/>
                          <a:cs typeface="+mj-cs"/>
                        </a:rPr>
                        <a:t>״בְּכָל צָרָתָם לוֹ צָר״</a:t>
                      </a:r>
                      <a:r>
                        <a:rPr lang="en-US" sz="1300" b="0" dirty="0">
                          <a:solidFill>
                            <a:schemeClr val="tx1"/>
                          </a:solidFill>
                          <a:effectLst/>
                          <a:cs typeface="+mj-cs"/>
                        </a:rPr>
                        <a:t>  .</a:t>
                      </a:r>
                      <a:r>
                        <a:rPr lang="he-IL" sz="1300" b="0" dirty="0">
                          <a:solidFill>
                            <a:schemeClr val="tx1"/>
                          </a:solidFill>
                          <a:effectLst/>
                          <a:cs typeface="+mj-cs"/>
                        </a:rPr>
                        <a:t>אָמַר לוֹ הקב״ה</a:t>
                      </a:r>
                      <a:r>
                        <a:rPr lang="en-US" sz="1300" b="0" dirty="0">
                          <a:solidFill>
                            <a:schemeClr val="tx1"/>
                          </a:solidFill>
                          <a:effectLst/>
                          <a:cs typeface="+mj-cs"/>
                        </a:rPr>
                        <a:t>:</a:t>
                      </a:r>
                      <a:r>
                        <a:rPr lang="he-IL" sz="1300" b="0" dirty="0">
                          <a:solidFill>
                            <a:schemeClr val="tx1"/>
                          </a:solidFill>
                          <a:effectLst/>
                          <a:cs typeface="+mj-cs"/>
                        </a:rPr>
                        <a:t> ״אִי אַתָּה מַרְגִּישׁ שֶׁאֲנִי שָׁרוּי בְּצַעַר כְּשֵׁם שֶׁיִּשְׂרָאֵל שְׁרוּיִם בְּצַעַר, הֱוֵי יוֹדֵעַ מִמָּקוֹם שֶׁאֲנִי מְדַבֵּר עִמְּךָ מִתּוֹךְ הַקּוֹצִים כִּבְיָכוֹל אֲנִי שֻׁתָּף בְּצַעֲרָן״.</a:t>
                      </a:r>
                      <a:endParaRPr lang="en-US" sz="1300" b="0" dirty="0"/>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23917562"/>
                  </a:ext>
                </a:extLst>
              </a:tr>
            </a:tbl>
          </a:graphicData>
        </a:graphic>
      </p:graphicFrame>
      <p:graphicFrame>
        <p:nvGraphicFramePr>
          <p:cNvPr id="8" name="Table 7">
            <a:extLst>
              <a:ext uri="{FF2B5EF4-FFF2-40B4-BE49-F238E27FC236}">
                <a16:creationId xmlns:a16="http://schemas.microsoft.com/office/drawing/2014/main" id="{2C056445-A38D-418D-94CE-CA48F08525E2}"/>
              </a:ext>
            </a:extLst>
          </p:cNvPr>
          <p:cNvGraphicFramePr>
            <a:graphicFrameLocks noGrp="1"/>
          </p:cNvGraphicFramePr>
          <p:nvPr>
            <p:extLst>
              <p:ext uri="{D42A27DB-BD31-4B8C-83A1-F6EECF244321}">
                <p14:modId xmlns:p14="http://schemas.microsoft.com/office/powerpoint/2010/main" val="1305396112"/>
              </p:ext>
            </p:extLst>
          </p:nvPr>
        </p:nvGraphicFramePr>
        <p:xfrm>
          <a:off x="600076" y="4617877"/>
          <a:ext cx="6572249" cy="1870009"/>
        </p:xfrm>
        <a:graphic>
          <a:graphicData uri="http://schemas.openxmlformats.org/drawingml/2006/table">
            <a:tbl>
              <a:tblPr firstRow="1" firstCol="1" bandRow="1">
                <a:tableStyleId>{5C22544A-7EE6-4342-B048-85BDC9FD1C3A}</a:tableStyleId>
              </a:tblPr>
              <a:tblGrid>
                <a:gridCol w="3551010">
                  <a:extLst>
                    <a:ext uri="{9D8B030D-6E8A-4147-A177-3AD203B41FA5}">
                      <a16:colId xmlns:a16="http://schemas.microsoft.com/office/drawing/2014/main" val="2744382914"/>
                    </a:ext>
                  </a:extLst>
                </a:gridCol>
                <a:gridCol w="3021239">
                  <a:extLst>
                    <a:ext uri="{9D8B030D-6E8A-4147-A177-3AD203B41FA5}">
                      <a16:colId xmlns:a16="http://schemas.microsoft.com/office/drawing/2014/main" val="4135864258"/>
                    </a:ext>
                  </a:extLst>
                </a:gridCol>
              </a:tblGrid>
              <a:tr h="1870009">
                <a:tc>
                  <a:txBody>
                    <a:bodyPr/>
                    <a:lstStyle/>
                    <a:p>
                      <a:pPr marL="0" marR="0">
                        <a:lnSpc>
                          <a:spcPct val="140000"/>
                        </a:lnSpc>
                        <a:spcBef>
                          <a:spcPts val="0"/>
                        </a:spcBef>
                        <a:spcAft>
                          <a:spcPts val="0"/>
                        </a:spcAft>
                      </a:pPr>
                      <a:r>
                        <a:rPr lang="en-US" sz="1150" b="0" dirty="0">
                          <a:solidFill>
                            <a:schemeClr val="tx1"/>
                          </a:solidFill>
                          <a:effectLst/>
                        </a:rPr>
                        <a:t>And why [did Hashem appear] out of the midst of a thorn bush and not out of a taller tree such as the palm tree? </a:t>
                      </a:r>
                      <a:r>
                        <a:rPr lang="en-US" sz="1150" b="0" baseline="0" dirty="0">
                          <a:solidFill>
                            <a:schemeClr val="tx1"/>
                          </a:solidFill>
                          <a:effectLst/>
                        </a:rPr>
                        <a:t>*</a:t>
                      </a:r>
                      <a:r>
                        <a:rPr lang="en-US" sz="1150" b="0" dirty="0">
                          <a:solidFill>
                            <a:schemeClr val="tx1"/>
                          </a:solidFill>
                          <a:effectLst/>
                        </a:rPr>
                        <a:t>HKB”H said, “I have written in the Torah: </a:t>
                      </a:r>
                      <a:br>
                        <a:rPr lang="en-US" sz="1150" b="0" dirty="0">
                          <a:solidFill>
                            <a:schemeClr val="tx1"/>
                          </a:solidFill>
                          <a:effectLst/>
                        </a:rPr>
                      </a:br>
                      <a:r>
                        <a:rPr lang="en-US" sz="1150" b="0" i="1" dirty="0">
                          <a:solidFill>
                            <a:schemeClr val="tx1"/>
                          </a:solidFill>
                          <a:effectLst/>
                        </a:rPr>
                        <a:t>‘I am with him in [his] distress</a:t>
                      </a:r>
                      <a:r>
                        <a:rPr lang="en-US" sz="1150" b="0" dirty="0">
                          <a:solidFill>
                            <a:schemeClr val="tx1"/>
                          </a:solidFill>
                          <a:effectLst/>
                        </a:rPr>
                        <a:t>.’  Just as they are suffering in oppression, so too, I am [dwelling] in the narrow straits of the bush that is entirely thorns.”</a:t>
                      </a:r>
                    </a:p>
                    <a:p>
                      <a:pPr marL="0" marR="0" rtl="0">
                        <a:lnSpc>
                          <a:spcPct val="140000"/>
                        </a:lnSpc>
                        <a:spcBef>
                          <a:spcPts val="600"/>
                        </a:spcBef>
                        <a:spcAft>
                          <a:spcPts val="0"/>
                        </a:spcAft>
                      </a:pPr>
                      <a:r>
                        <a:rPr lang="en-US" sz="1150" b="0" baseline="0" dirty="0">
                          <a:solidFill>
                            <a:schemeClr val="tx1"/>
                          </a:solidFill>
                          <a:effectLst/>
                        </a:rPr>
                        <a:t>*</a:t>
                      </a:r>
                      <a:r>
                        <a:rPr lang="en-US" sz="1050" b="0" dirty="0">
                          <a:solidFill>
                            <a:schemeClr val="tx1"/>
                          </a:solidFill>
                          <a:effectLst/>
                          <a:latin typeface="Calibri" panose="020F0502020204030204" pitchFamily="34" charset="0"/>
                          <a:ea typeface="Calibri" panose="020F0502020204030204" pitchFamily="34" charset="0"/>
                          <a:cs typeface="Arial" panose="020B0604020202020204" pitchFamily="34" charset="0"/>
                        </a:rPr>
                        <a:t>HKB”H: The Holy One, blessed is He - (</a:t>
                      </a:r>
                      <a:r>
                        <a:rPr lang="he-IL" sz="1150" b="0" kern="1200" dirty="0">
                          <a:solidFill>
                            <a:schemeClr val="tx1"/>
                          </a:solidFill>
                          <a:effectLst/>
                          <a:latin typeface="+mn-lt"/>
                          <a:ea typeface="+mn-ea"/>
                          <a:cs typeface="+mj-cs"/>
                        </a:rPr>
                        <a:t>הקב״ה</a:t>
                      </a:r>
                      <a:r>
                        <a:rPr lang="en-US" sz="1050" b="0" dirty="0">
                          <a:solidFill>
                            <a:schemeClr val="tx1"/>
                          </a:solidFill>
                          <a:effectLst/>
                          <a:latin typeface="Calibri" panose="020F0502020204030204" pitchFamily="34" charset="0"/>
                          <a:ea typeface="Calibri" panose="020F0502020204030204" pitchFamily="34" charset="0"/>
                          <a:cs typeface="Arial" panose="020B0604020202020204" pitchFamily="34" charset="0"/>
                        </a:rPr>
                        <a:t>)  </a:t>
                      </a:r>
                      <a:r>
                        <a:rPr lang="he-IL" sz="1150" b="0" dirty="0">
                          <a:solidFill>
                            <a:schemeClr val="tx1"/>
                          </a:solidFill>
                          <a:effectLst/>
                          <a:latin typeface="Calibri" panose="020F0502020204030204" pitchFamily="34" charset="0"/>
                          <a:ea typeface="Calibri" panose="020F0502020204030204" pitchFamily="34" charset="0"/>
                          <a:cs typeface="+mj-cs"/>
                        </a:rPr>
                        <a:t>הקדוש ברוך הוא</a:t>
                      </a:r>
                      <a:r>
                        <a:rPr lang="en-US" sz="1150" b="0" dirty="0">
                          <a:solidFill>
                            <a:schemeClr val="tx1"/>
                          </a:solidFill>
                          <a:effectLst/>
                          <a:latin typeface="Calibri" panose="020F0502020204030204" pitchFamily="34" charset="0"/>
                          <a:ea typeface="Calibri" panose="020F0502020204030204" pitchFamily="34" charset="0"/>
                          <a:cs typeface="+mj-cs"/>
                        </a:rPr>
                        <a:t>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r" rtl="1">
                        <a:lnSpc>
                          <a:spcPct val="140000"/>
                        </a:lnSpc>
                        <a:spcBef>
                          <a:spcPts val="0"/>
                        </a:spcBef>
                        <a:spcAft>
                          <a:spcPts val="0"/>
                        </a:spcAft>
                      </a:pPr>
                      <a:r>
                        <a:rPr lang="he-IL" sz="1300" b="0" u="sng" dirty="0">
                          <a:solidFill>
                            <a:schemeClr val="tx1"/>
                          </a:solidFill>
                          <a:effectLst/>
                          <a:cs typeface="+mj-cs"/>
                        </a:rPr>
                        <a:t>מדרש תנחומא שמות סימן יד</a:t>
                      </a:r>
                      <a:r>
                        <a:rPr lang="he-IL" sz="1300" b="0" dirty="0">
                          <a:solidFill>
                            <a:schemeClr val="tx1"/>
                          </a:solidFill>
                          <a:effectLst/>
                          <a:cs typeface="+mj-cs"/>
                        </a:rPr>
                        <a:t>׳׃</a:t>
                      </a:r>
                      <a:endParaRPr lang="en-US" sz="1300" b="0" dirty="0">
                        <a:solidFill>
                          <a:schemeClr val="tx1"/>
                        </a:solidFill>
                        <a:effectLst/>
                        <a:cs typeface="+mj-cs"/>
                      </a:endParaRPr>
                    </a:p>
                    <a:p>
                      <a:pPr marL="0" marR="0" algn="r" rtl="1">
                        <a:lnSpc>
                          <a:spcPct val="140000"/>
                        </a:lnSpc>
                        <a:spcBef>
                          <a:spcPts val="300"/>
                        </a:spcBef>
                        <a:spcAft>
                          <a:spcPts val="0"/>
                        </a:spcAft>
                      </a:pPr>
                      <a:r>
                        <a:rPr lang="he-IL" sz="1300" b="0" dirty="0">
                          <a:solidFill>
                            <a:schemeClr val="tx1"/>
                          </a:solidFill>
                          <a:effectLst/>
                          <a:cs typeface="+mj-cs"/>
                        </a:rPr>
                        <a:t>וְלָמָּה מִתּוֹךְ הַסְּנֶה, וְלֹא מִתּוֹךְ אִילָן גָּדוֹל, וְלֹא מִתּוֹךְ</a:t>
                      </a:r>
                      <a:br>
                        <a:rPr lang="en-US" sz="1300" b="0" dirty="0">
                          <a:solidFill>
                            <a:schemeClr val="tx1"/>
                          </a:solidFill>
                          <a:effectLst/>
                          <a:cs typeface="+mj-cs"/>
                        </a:rPr>
                      </a:br>
                      <a:r>
                        <a:rPr lang="he-IL" sz="1300" b="0" dirty="0">
                          <a:solidFill>
                            <a:schemeClr val="tx1"/>
                          </a:solidFill>
                          <a:effectLst/>
                          <a:cs typeface="+mj-cs"/>
                        </a:rPr>
                        <a:t>תְּמָרָה</a:t>
                      </a:r>
                      <a:r>
                        <a:rPr lang="he-IL" sz="1100" b="0" dirty="0">
                          <a:solidFill>
                            <a:schemeClr val="tx1"/>
                          </a:solidFill>
                          <a:effectLst/>
                          <a:cs typeface="+mj-cs"/>
                        </a:rPr>
                        <a:t>?</a:t>
                      </a:r>
                      <a:r>
                        <a:rPr lang="he-IL" sz="1300" b="0" dirty="0">
                          <a:solidFill>
                            <a:schemeClr val="tx1"/>
                          </a:solidFill>
                          <a:effectLst/>
                          <a:cs typeface="+mj-cs"/>
                        </a:rPr>
                        <a:t>  אָמַר הַקָּדוֹשׁ בָּרוּךְ הוּא: </a:t>
                      </a:r>
                      <a:r>
                        <a:rPr lang="he-IL" sz="1300" b="0" kern="1200" dirty="0">
                          <a:solidFill>
                            <a:schemeClr val="tx1"/>
                          </a:solidFill>
                          <a:effectLst/>
                          <a:latin typeface="+mn-lt"/>
                          <a:ea typeface="+mn-ea"/>
                          <a:cs typeface="+mn-cs"/>
                        </a:rPr>
                        <a:t>״</a:t>
                      </a:r>
                      <a:r>
                        <a:rPr lang="he-IL" sz="1300" b="0" dirty="0">
                          <a:solidFill>
                            <a:schemeClr val="tx1"/>
                          </a:solidFill>
                          <a:effectLst/>
                          <a:cs typeface="+mj-cs"/>
                        </a:rPr>
                        <a:t>כָּתַבְתִּי בַּתּוֹרָה, </a:t>
                      </a:r>
                      <a:r>
                        <a:rPr lang="he-IL" sz="1300" b="0" kern="1200" dirty="0">
                          <a:solidFill>
                            <a:schemeClr val="tx1"/>
                          </a:solidFill>
                          <a:effectLst/>
                          <a:latin typeface="+mn-lt"/>
                          <a:ea typeface="+mn-ea"/>
                          <a:cs typeface="+mn-cs"/>
                        </a:rPr>
                        <a:t>׳</a:t>
                      </a:r>
                      <a:r>
                        <a:rPr lang="he-IL" sz="1300" b="0" dirty="0">
                          <a:solidFill>
                            <a:schemeClr val="tx1"/>
                          </a:solidFill>
                          <a:effectLst/>
                          <a:cs typeface="+mj-cs"/>
                        </a:rPr>
                        <a:t>עִמּוֹ אָנֹכִי בְצָרָה</a:t>
                      </a:r>
                      <a:r>
                        <a:rPr lang="he-IL" sz="1300" b="0" kern="1200" dirty="0">
                          <a:solidFill>
                            <a:schemeClr val="tx1"/>
                          </a:solidFill>
                          <a:effectLst/>
                          <a:latin typeface="+mn-lt"/>
                          <a:ea typeface="+mn-ea"/>
                          <a:cs typeface="+mn-cs"/>
                        </a:rPr>
                        <a:t>׳</a:t>
                      </a:r>
                      <a:r>
                        <a:rPr lang="he-IL" sz="1300" b="0" dirty="0">
                          <a:solidFill>
                            <a:schemeClr val="tx1"/>
                          </a:solidFill>
                          <a:effectLst/>
                          <a:cs typeface="+mj-cs"/>
                        </a:rPr>
                        <a:t> (תהלים צ״א</a:t>
                      </a:r>
                      <a:r>
                        <a:rPr lang="en-US" sz="1300" b="0" dirty="0">
                          <a:solidFill>
                            <a:schemeClr val="tx1"/>
                          </a:solidFill>
                          <a:effectLst/>
                          <a:cs typeface="+mj-cs"/>
                        </a:rPr>
                        <a:t>:</a:t>
                      </a:r>
                      <a:r>
                        <a:rPr lang="he-IL" sz="1300" b="0" dirty="0">
                          <a:solidFill>
                            <a:schemeClr val="tx1"/>
                          </a:solidFill>
                          <a:effectLst/>
                          <a:cs typeface="+mj-cs"/>
                        </a:rPr>
                        <a:t> ט״ו).  הֵם נְתוּנִים בְּשִׁעְבּוּד, וְאַף אֲנִי בַּסְּנֶה מִמָּקוֹם צָר״. </a:t>
                      </a:r>
                      <a:r>
                        <a:rPr lang="en-US" sz="1300" b="0" dirty="0">
                          <a:solidFill>
                            <a:schemeClr val="tx1"/>
                          </a:solidFill>
                          <a:effectLst/>
                          <a:cs typeface="+mj-cs"/>
                        </a:rPr>
                        <a:t> </a:t>
                      </a:r>
                      <a:r>
                        <a:rPr lang="he-IL" sz="1300" b="0" dirty="0">
                          <a:solidFill>
                            <a:schemeClr val="tx1"/>
                          </a:solidFill>
                          <a:effectLst/>
                          <a:cs typeface="+mj-cs"/>
                        </a:rPr>
                        <a:t>לְפִיכָךְ מִתּוֹךְ הַסְּנֶה שֶׁכֻּלּוֹ קוֹצִים.</a:t>
                      </a:r>
                      <a:endParaRPr lang="en-US" sz="1300" b="0" dirty="0">
                        <a:solidFill>
                          <a:schemeClr val="tx1"/>
                        </a:solidFill>
                        <a:effectLst/>
                        <a:cs typeface="+mj-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22615987"/>
                  </a:ext>
                </a:extLst>
              </a:tr>
            </a:tbl>
          </a:graphicData>
        </a:graphic>
      </p:graphicFrame>
    </p:spTree>
    <p:extLst>
      <p:ext uri="{BB962C8B-B14F-4D97-AF65-F5344CB8AC3E}">
        <p14:creationId xmlns:p14="http://schemas.microsoft.com/office/powerpoint/2010/main" val="33006718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193EBDF-877C-4AB4-A8E6-BD00D03C3015}"/>
              </a:ext>
            </a:extLst>
          </p:cNvPr>
          <p:cNvSpPr>
            <a:spLocks noGrp="1"/>
          </p:cNvSpPr>
          <p:nvPr>
            <p:ph type="sldNum" sz="quarter" idx="12"/>
          </p:nvPr>
        </p:nvSpPr>
        <p:spPr>
          <a:xfrm>
            <a:off x="5509128" y="9456627"/>
            <a:ext cx="1748790" cy="535517"/>
          </a:xfrm>
        </p:spPr>
        <p:txBody>
          <a:bodyPr/>
          <a:lstStyle/>
          <a:p>
            <a:fld id="{0C214F17-86AB-4F1C-BC88-4CB7EE2FB93D}" type="slidenum">
              <a:rPr lang="en-US" sz="1050" b="1" smtClean="0">
                <a:solidFill>
                  <a:schemeClr val="tx1"/>
                </a:solidFill>
              </a:rPr>
              <a:t>13</a:t>
            </a:fld>
            <a:endParaRPr lang="en-US" sz="1050" b="1" dirty="0">
              <a:solidFill>
                <a:schemeClr val="tx1"/>
              </a:solidFill>
            </a:endParaRPr>
          </a:p>
        </p:txBody>
      </p:sp>
      <p:sp>
        <p:nvSpPr>
          <p:cNvPr id="10" name="Text Box 2">
            <a:extLst>
              <a:ext uri="{FF2B5EF4-FFF2-40B4-BE49-F238E27FC236}">
                <a16:creationId xmlns:a16="http://schemas.microsoft.com/office/drawing/2014/main" id="{CE360405-A3A2-4DFE-AF35-817497731AA0}"/>
              </a:ext>
            </a:extLst>
          </p:cNvPr>
          <p:cNvSpPr txBox="1">
            <a:spLocks noChangeArrowheads="1"/>
          </p:cNvSpPr>
          <p:nvPr/>
        </p:nvSpPr>
        <p:spPr bwMode="auto">
          <a:xfrm>
            <a:off x="596613" y="823955"/>
            <a:ext cx="6776644" cy="1968319"/>
          </a:xfrm>
          <a:prstGeom prst="rect">
            <a:avLst/>
          </a:prstGeom>
          <a:solidFill>
            <a:schemeClr val="bg1">
              <a:lumMod val="95000"/>
            </a:schemeClr>
          </a:solidFill>
          <a:ln w="6350">
            <a:solidFill>
              <a:srgbClr val="000000"/>
            </a:solidFill>
            <a:prstDash val="sysDot"/>
            <a:miter lim="800000"/>
            <a:headEnd/>
            <a:tailEnd/>
          </a:ln>
        </p:spPr>
        <p:txBody>
          <a:bodyPr rot="0" vert="horz" wrap="square" lIns="91440" tIns="45720" rIns="91440" bIns="45720" anchor="t" anchorCtr="0">
            <a:noAutofit/>
          </a:bodyPr>
          <a:lstStyle/>
          <a:p>
            <a:pPr marL="457200" marR="0" indent="-228600" rtl="0">
              <a:lnSpc>
                <a:spcPct val="140000"/>
              </a:lnSpc>
              <a:spcBef>
                <a:spcPts val="4800"/>
              </a:spcBef>
              <a:spcAft>
                <a:spcPts val="300"/>
              </a:spcAft>
            </a:pPr>
            <a:endParaRPr lang="en-US" sz="1100" dirty="0">
              <a:effectLst/>
              <a:latin typeface="Tahoma" panose="020B0604030504040204" pitchFamily="34" charset="0"/>
              <a:ea typeface="Calibri" panose="020F0502020204030204" pitchFamily="34" charset="0"/>
              <a:cs typeface="Arial" panose="020B0604020202020204" pitchFamily="34" charset="0"/>
            </a:endParaRPr>
          </a:p>
          <a:p>
            <a:pPr marL="228600" marR="0" indent="-228600" rtl="0">
              <a:lnSpc>
                <a:spcPct val="140000"/>
              </a:lnSpc>
              <a:spcBef>
                <a:spcPts val="2300"/>
              </a:spcBef>
              <a:spcAft>
                <a:spcPts val="300"/>
              </a:spcAft>
              <a:buFont typeface="Wingdings" panose="05000000000000000000" pitchFamily="2" charset="2"/>
              <a:buChar char="v"/>
            </a:pPr>
            <a:r>
              <a:rPr lang="en-US" sz="1300" dirty="0">
                <a:effectLst/>
                <a:ea typeface="Calibri" panose="020F0502020204030204" pitchFamily="34" charset="0"/>
                <a:cs typeface="Arial" panose="020B0604020202020204" pitchFamily="34" charset="0"/>
              </a:rPr>
              <a:t>Moshe </a:t>
            </a:r>
            <a:r>
              <a:rPr lang="en-US" sz="1300" dirty="0" err="1">
                <a:effectLst/>
                <a:ea typeface="Calibri" panose="020F0502020204030204" pitchFamily="34" charset="0"/>
                <a:cs typeface="Arial" panose="020B0604020202020204" pitchFamily="34" charset="0"/>
              </a:rPr>
              <a:t>Rabbeinu</a:t>
            </a:r>
            <a:r>
              <a:rPr lang="en-US" sz="1300" dirty="0">
                <a:effectLst/>
                <a:ea typeface="Calibri" panose="020F0502020204030204" pitchFamily="34" charset="0"/>
                <a:cs typeface="Arial" panose="020B0604020202020204" pitchFamily="34" charset="0"/>
              </a:rPr>
              <a:t> was selected by Hashem to become the leader of the Jewish people because he emulated Hashem’s </a:t>
            </a:r>
            <a:r>
              <a:rPr lang="en-US" sz="1300" i="1" dirty="0" err="1">
                <a:effectLst/>
                <a:ea typeface="Calibri" panose="020F0502020204030204" pitchFamily="34" charset="0"/>
                <a:cs typeface="Arial" panose="020B0604020202020204" pitchFamily="34" charset="0"/>
              </a:rPr>
              <a:t>middah</a:t>
            </a:r>
            <a:r>
              <a:rPr lang="en-US" sz="1300" i="1" dirty="0">
                <a:effectLst/>
                <a:ea typeface="Calibri" panose="020F0502020204030204" pitchFamily="34" charset="0"/>
                <a:cs typeface="Arial" panose="020B0604020202020204" pitchFamily="34" charset="0"/>
              </a:rPr>
              <a:t> </a:t>
            </a:r>
            <a:r>
              <a:rPr lang="en-US" sz="1300" dirty="0">
                <a:effectLst/>
                <a:ea typeface="Calibri" panose="020F0502020204030204" pitchFamily="34" charset="0"/>
                <a:cs typeface="Arial" panose="020B0604020202020204" pitchFamily="34" charset="0"/>
              </a:rPr>
              <a:t>of “</a:t>
            </a:r>
            <a:r>
              <a:rPr lang="he-IL" sz="1400" dirty="0">
                <a:effectLst/>
                <a:ea typeface="Calibri" panose="020F0502020204030204" pitchFamily="34" charset="0"/>
                <a:cs typeface="Times New Roman" panose="02020603050405020304" pitchFamily="18" charset="0"/>
              </a:rPr>
              <a:t>לִשְׁאֵרִית נַחֲלָתוֹ</a:t>
            </a:r>
            <a:r>
              <a:rPr lang="en-US" sz="1300" dirty="0">
                <a:effectLst/>
                <a:ea typeface="Calibri" panose="020F0502020204030204" pitchFamily="34" charset="0"/>
                <a:cs typeface="Arial" panose="020B0604020202020204" pitchFamily="34" charset="0"/>
              </a:rPr>
              <a:t>”, sharing the distress of the enslaved Jews.</a:t>
            </a:r>
          </a:p>
          <a:p>
            <a:pPr marL="228600" marR="0" indent="-228600">
              <a:lnSpc>
                <a:spcPct val="140000"/>
              </a:lnSpc>
              <a:spcBef>
                <a:spcPts val="900"/>
              </a:spcBef>
              <a:spcAft>
                <a:spcPts val="300"/>
              </a:spcAft>
              <a:buFont typeface="Wingdings" panose="05000000000000000000" pitchFamily="2" charset="2"/>
              <a:buChar char="v"/>
            </a:pPr>
            <a:r>
              <a:rPr lang="en-US" sz="1300" dirty="0">
                <a:effectLst/>
                <a:ea typeface="Calibri" panose="020F0502020204030204" pitchFamily="34" charset="0"/>
                <a:cs typeface="Arial" panose="020B0604020202020204" pitchFamily="34" charset="0"/>
              </a:rPr>
              <a:t>Moshe </a:t>
            </a:r>
            <a:r>
              <a:rPr lang="en-US" sz="1300" dirty="0" err="1">
                <a:effectLst/>
                <a:ea typeface="Calibri" panose="020F0502020204030204" pitchFamily="34" charset="0"/>
                <a:cs typeface="Arial" panose="020B0604020202020204" pitchFamily="34" charset="0"/>
              </a:rPr>
              <a:t>Rabbeinu</a:t>
            </a:r>
            <a:r>
              <a:rPr lang="en-US" sz="1300" dirty="0">
                <a:effectLst/>
                <a:ea typeface="Calibri" panose="020F0502020204030204" pitchFamily="34" charset="0"/>
                <a:cs typeface="Arial" panose="020B0604020202020204" pitchFamily="34" charset="0"/>
              </a:rPr>
              <a:t> demonstrated how to be </a:t>
            </a:r>
            <a:r>
              <a:rPr lang="en-US" sz="1300" i="1" dirty="0" err="1">
                <a:effectLst/>
                <a:ea typeface="Calibri" panose="020F0502020204030204" pitchFamily="34" charset="0"/>
                <a:cs typeface="Arial" panose="020B0604020202020204" pitchFamily="34" charset="0"/>
              </a:rPr>
              <a:t>Nosei</a:t>
            </a:r>
            <a:r>
              <a:rPr lang="en-US" sz="1300" i="1" dirty="0">
                <a:effectLst/>
                <a:ea typeface="Calibri" panose="020F0502020204030204" pitchFamily="34" charset="0"/>
                <a:cs typeface="Arial" panose="020B0604020202020204" pitchFamily="34" charset="0"/>
              </a:rPr>
              <a:t> </a:t>
            </a:r>
            <a:r>
              <a:rPr lang="en-US" sz="1300" i="1" dirty="0" err="1">
                <a:effectLst/>
                <a:ea typeface="Calibri" panose="020F0502020204030204" pitchFamily="34" charset="0"/>
                <a:cs typeface="Arial" panose="020B0604020202020204" pitchFamily="34" charset="0"/>
              </a:rPr>
              <a:t>B’ol</a:t>
            </a:r>
            <a:r>
              <a:rPr lang="en-US" sz="1300" i="1" dirty="0">
                <a:effectLst/>
                <a:ea typeface="Calibri" panose="020F0502020204030204" pitchFamily="34" charset="0"/>
                <a:cs typeface="Arial" panose="020B0604020202020204" pitchFamily="34" charset="0"/>
              </a:rPr>
              <a:t> </a:t>
            </a:r>
            <a:r>
              <a:rPr lang="en-US" sz="1300" i="1" dirty="0" err="1">
                <a:effectLst/>
                <a:ea typeface="Calibri" panose="020F0502020204030204" pitchFamily="34" charset="0"/>
                <a:cs typeface="Arial" panose="020B0604020202020204" pitchFamily="34" charset="0"/>
              </a:rPr>
              <a:t>Im</a:t>
            </a:r>
            <a:r>
              <a:rPr lang="en-US" sz="1300" i="1" dirty="0">
                <a:effectLst/>
                <a:ea typeface="Calibri" panose="020F0502020204030204" pitchFamily="34" charset="0"/>
                <a:cs typeface="Arial" panose="020B0604020202020204" pitchFamily="34" charset="0"/>
              </a:rPr>
              <a:t> </a:t>
            </a:r>
            <a:r>
              <a:rPr lang="en-US" sz="1300" i="1" dirty="0" err="1">
                <a:effectLst/>
                <a:ea typeface="Calibri" panose="020F0502020204030204" pitchFamily="34" charset="0"/>
                <a:cs typeface="Arial" panose="020B0604020202020204" pitchFamily="34" charset="0"/>
              </a:rPr>
              <a:t>Chaveiro</a:t>
            </a:r>
            <a:r>
              <a:rPr lang="en-US" sz="1300" dirty="0">
                <a:effectLst/>
                <a:ea typeface="Calibri" panose="020F0502020204030204" pitchFamily="34" charset="0"/>
                <a:cs typeface="Arial" panose="020B0604020202020204" pitchFamily="34" charset="0"/>
              </a:rPr>
              <a:t>, by exiting Pharaoh’s palace to join his brethren, abandoning his privileged position to taste the bitterness of slavery.</a:t>
            </a:r>
          </a:p>
        </p:txBody>
      </p:sp>
      <p:sp>
        <p:nvSpPr>
          <p:cNvPr id="13" name="Text Box 4">
            <a:extLst>
              <a:ext uri="{FF2B5EF4-FFF2-40B4-BE49-F238E27FC236}">
                <a16:creationId xmlns:a16="http://schemas.microsoft.com/office/drawing/2014/main" id="{D340481F-7F3B-48E8-BEF5-B664E1D94044}"/>
              </a:ext>
            </a:extLst>
          </p:cNvPr>
          <p:cNvSpPr txBox="1"/>
          <p:nvPr/>
        </p:nvSpPr>
        <p:spPr>
          <a:xfrm>
            <a:off x="651352" y="845969"/>
            <a:ext cx="6674456" cy="401151"/>
          </a:xfrm>
          <a:prstGeom prst="rect">
            <a:avLst/>
          </a:prstGeom>
          <a:solidFill>
            <a:prstClr val="white"/>
          </a:solidFill>
          <a:ln>
            <a:noFill/>
          </a:ln>
        </p:spPr>
        <p:txBody>
          <a:bodyPr rot="0" spcFirstLastPara="0" vert="horz" wrap="square" lIns="0" tIns="0" rIns="0" bIns="0" numCol="1" spcCol="0" rtlCol="0" fromWordArt="0" anchor="ctr" anchorCtr="0" forceAA="0" compatLnSpc="1">
            <a:prstTxWarp prst="textNoShape">
              <a:avLst/>
            </a:prstTxWarp>
            <a:noAutofit/>
          </a:bodyPr>
          <a:lstStyle/>
          <a:p>
            <a:pPr marL="0" marR="0" algn="ctr">
              <a:spcBef>
                <a:spcPts val="300"/>
              </a:spcBef>
              <a:spcAft>
                <a:spcPts val="300"/>
              </a:spcAft>
            </a:pPr>
            <a:r>
              <a:rPr lang="en-US" sz="1200" cap="small" baseline="30000" dirty="0">
                <a:effectLst/>
                <a:ea typeface="Times New Roman" panose="02020603050405020304" pitchFamily="18" charset="0"/>
                <a:cs typeface="Arial" panose="020B0604020202020204" pitchFamily="34" charset="0"/>
              </a:rPr>
              <a:t>6</a:t>
            </a:r>
            <a:r>
              <a:rPr lang="en-US" sz="1200" b="1" cap="small" dirty="0">
                <a:effectLst/>
                <a:latin typeface="Verdana" panose="020B0604030504040204" pitchFamily="34" charset="0"/>
                <a:ea typeface="Times New Roman" panose="02020603050405020304" pitchFamily="18" charset="0"/>
                <a:cs typeface="Arial" panose="020B0604020202020204" pitchFamily="34" charset="0"/>
              </a:rPr>
              <a:t>Moshe </a:t>
            </a:r>
            <a:r>
              <a:rPr lang="en-US" sz="1200" b="1" cap="small" dirty="0" err="1">
                <a:effectLst/>
                <a:latin typeface="Verdana" panose="020B0604030504040204" pitchFamily="34" charset="0"/>
                <a:ea typeface="Times New Roman" panose="02020603050405020304" pitchFamily="18" charset="0"/>
                <a:cs typeface="Arial" panose="020B0604020202020204" pitchFamily="34" charset="0"/>
              </a:rPr>
              <a:t>Rabbeinu’s</a:t>
            </a:r>
            <a:r>
              <a:rPr lang="en-US" sz="1200" b="1" cap="small" dirty="0">
                <a:effectLst/>
                <a:latin typeface="Verdana" panose="020B0604030504040204" pitchFamily="34" charset="0"/>
                <a:ea typeface="Times New Roman" panose="02020603050405020304" pitchFamily="18" charset="0"/>
                <a:cs typeface="Arial" panose="020B0604020202020204" pitchFamily="34" charset="0"/>
              </a:rPr>
              <a:t> </a:t>
            </a:r>
            <a:r>
              <a:rPr lang="en-US" sz="1200" b="1" i="1" cap="small" dirty="0" err="1">
                <a:effectLst/>
                <a:latin typeface="Verdana" panose="020B0604030504040204" pitchFamily="34" charset="0"/>
                <a:ea typeface="Times New Roman" panose="02020603050405020304" pitchFamily="18" charset="0"/>
                <a:cs typeface="Arial" panose="020B0604020202020204" pitchFamily="34" charset="0"/>
              </a:rPr>
              <a:t>Nesiah</a:t>
            </a:r>
            <a:r>
              <a:rPr lang="en-US" sz="1200" b="1" i="1" cap="small" dirty="0">
                <a:effectLst/>
                <a:latin typeface="Verdana" panose="020B0604030504040204" pitchFamily="34" charset="0"/>
                <a:ea typeface="Times New Roman" panose="02020603050405020304" pitchFamily="18" charset="0"/>
                <a:cs typeface="Arial" panose="020B0604020202020204" pitchFamily="34" charset="0"/>
              </a:rPr>
              <a:t> </a:t>
            </a:r>
            <a:r>
              <a:rPr lang="en-US" sz="1200" b="1" i="1" cap="small" dirty="0" err="1">
                <a:effectLst/>
                <a:latin typeface="Verdana" panose="020B0604030504040204" pitchFamily="34" charset="0"/>
                <a:ea typeface="Times New Roman" panose="02020603050405020304" pitchFamily="18" charset="0"/>
                <a:cs typeface="Arial" panose="020B0604020202020204" pitchFamily="34" charset="0"/>
              </a:rPr>
              <a:t>B’ol</a:t>
            </a:r>
            <a:r>
              <a:rPr lang="en-US" sz="1200" b="1" cap="small" dirty="0">
                <a:effectLst/>
                <a:latin typeface="Verdana" panose="020B0604030504040204" pitchFamily="34" charset="0"/>
                <a:ea typeface="Times New Roman" panose="02020603050405020304" pitchFamily="18" charset="0"/>
                <a:cs typeface="Arial" panose="020B0604020202020204" pitchFamily="34" charset="0"/>
              </a:rPr>
              <a:t>  </a:t>
            </a:r>
            <a:r>
              <a:rPr lang="en-US" sz="1300" b="1" cap="small" dirty="0">
                <a:ea typeface="Times New Roman" panose="02020603050405020304" pitchFamily="18" charset="0"/>
                <a:cs typeface="Arial" panose="020B0604020202020204" pitchFamily="34" charset="0"/>
              </a:rPr>
              <a:t>(</a:t>
            </a:r>
            <a:r>
              <a:rPr lang="en-US" sz="1300" b="1" cap="small" dirty="0">
                <a:effectLst/>
                <a:ea typeface="Times New Roman" panose="02020603050405020304" pitchFamily="18" charset="0"/>
                <a:cs typeface="Arial" panose="020B0604020202020204" pitchFamily="34" charset="0"/>
              </a:rPr>
              <a:t>Introduction)</a:t>
            </a:r>
          </a:p>
        </p:txBody>
      </p:sp>
      <p:sp>
        <p:nvSpPr>
          <p:cNvPr id="3" name="TextBox 2">
            <a:extLst>
              <a:ext uri="{FF2B5EF4-FFF2-40B4-BE49-F238E27FC236}">
                <a16:creationId xmlns:a16="http://schemas.microsoft.com/office/drawing/2014/main" id="{80547572-F5E6-4996-BBBD-B89BD5B8EBD9}"/>
              </a:ext>
            </a:extLst>
          </p:cNvPr>
          <p:cNvSpPr txBox="1"/>
          <p:nvPr/>
        </p:nvSpPr>
        <p:spPr>
          <a:xfrm>
            <a:off x="759689" y="181779"/>
            <a:ext cx="5678129" cy="351315"/>
          </a:xfrm>
          <a:prstGeom prst="rect">
            <a:avLst/>
          </a:prstGeom>
          <a:noFill/>
        </p:spPr>
        <p:txBody>
          <a:bodyPr wrap="square">
            <a:spAutoFit/>
          </a:bodyPr>
          <a:lstStyle/>
          <a:p>
            <a:pPr marL="274320" marR="0" indent="0" algn="ctr">
              <a:lnSpc>
                <a:spcPct val="135000"/>
              </a:lnSpc>
              <a:spcBef>
                <a:spcPts val="0"/>
              </a:spcBef>
              <a:spcAft>
                <a:spcPts val="600"/>
              </a:spcAft>
            </a:pPr>
            <a:r>
              <a:rPr lang="en-US" sz="1400" kern="0" dirty="0">
                <a:latin typeface="Cambria" panose="02040503050406030204" pitchFamily="18" charset="0"/>
                <a:ea typeface="Times New Roman" panose="02020603050405020304" pitchFamily="18" charset="0"/>
              </a:rPr>
              <a:t>II.   Models of </a:t>
            </a:r>
            <a:r>
              <a:rPr lang="en-US" sz="1400" i="1" kern="0" dirty="0" err="1">
                <a:latin typeface="Cambria" panose="02040503050406030204" pitchFamily="18" charset="0"/>
                <a:ea typeface="Times New Roman" panose="02020603050405020304" pitchFamily="18" charset="0"/>
              </a:rPr>
              <a:t>Nosei</a:t>
            </a:r>
            <a:r>
              <a:rPr lang="en-US" sz="1400" i="1" kern="0" dirty="0">
                <a:latin typeface="Cambria" panose="02040503050406030204" pitchFamily="18" charset="0"/>
                <a:ea typeface="Times New Roman" panose="02020603050405020304" pitchFamily="18" charset="0"/>
              </a:rPr>
              <a:t> </a:t>
            </a:r>
            <a:r>
              <a:rPr lang="en-US" sz="1400" i="1" kern="0" dirty="0" err="1">
                <a:latin typeface="Cambria" panose="02040503050406030204" pitchFamily="18" charset="0"/>
                <a:ea typeface="Times New Roman" panose="02020603050405020304" pitchFamily="18" charset="0"/>
              </a:rPr>
              <a:t>B’ol</a:t>
            </a:r>
            <a:r>
              <a:rPr lang="en-US" sz="1400" i="1" kern="0" dirty="0">
                <a:latin typeface="Cambria" panose="02040503050406030204" pitchFamily="18" charset="0"/>
                <a:ea typeface="Times New Roman" panose="02020603050405020304" pitchFamily="18" charset="0"/>
              </a:rPr>
              <a:t> </a:t>
            </a:r>
            <a:r>
              <a:rPr lang="en-US" sz="1400" i="1" kern="0" dirty="0" err="1">
                <a:latin typeface="Cambria" panose="02040503050406030204" pitchFamily="18" charset="0"/>
                <a:ea typeface="Times New Roman" panose="02020603050405020304" pitchFamily="18" charset="0"/>
              </a:rPr>
              <a:t>Im</a:t>
            </a:r>
            <a:r>
              <a:rPr lang="en-US" sz="1400" i="1" kern="0" dirty="0">
                <a:latin typeface="Cambria" panose="02040503050406030204" pitchFamily="18" charset="0"/>
                <a:ea typeface="Times New Roman" panose="02020603050405020304" pitchFamily="18" charset="0"/>
              </a:rPr>
              <a:t> </a:t>
            </a:r>
            <a:r>
              <a:rPr lang="en-US" sz="1400" i="1" kern="0" dirty="0" err="1">
                <a:latin typeface="Cambria" panose="02040503050406030204" pitchFamily="18" charset="0"/>
                <a:ea typeface="Times New Roman" panose="02020603050405020304" pitchFamily="18" charset="0"/>
              </a:rPr>
              <a:t>Chaveiro</a:t>
            </a:r>
            <a:r>
              <a:rPr lang="en-US" sz="1400" kern="0" dirty="0">
                <a:latin typeface="Cambria" panose="02040503050406030204" pitchFamily="18" charset="0"/>
                <a:ea typeface="Times New Roman" panose="02020603050405020304" pitchFamily="18" charset="0"/>
              </a:rPr>
              <a:t>: Moshe </a:t>
            </a:r>
            <a:r>
              <a:rPr lang="en-US" sz="1400" kern="0" dirty="0" err="1">
                <a:latin typeface="Cambria" panose="02040503050406030204" pitchFamily="18" charset="0"/>
                <a:ea typeface="Times New Roman" panose="02020603050405020304" pitchFamily="18" charset="0"/>
              </a:rPr>
              <a:t>Rabbeinu</a:t>
            </a:r>
            <a:endParaRPr lang="en-US" sz="1400" kern="0" dirty="0">
              <a:latin typeface="Cambria" panose="02040503050406030204" pitchFamily="18" charset="0"/>
              <a:ea typeface="Times New Roman" panose="02020603050405020304" pitchFamily="18" charset="0"/>
            </a:endParaRPr>
          </a:p>
        </p:txBody>
      </p:sp>
      <p:sp>
        <p:nvSpPr>
          <p:cNvPr id="4" name="Text Box 2">
            <a:extLst>
              <a:ext uri="{FF2B5EF4-FFF2-40B4-BE49-F238E27FC236}">
                <a16:creationId xmlns:a16="http://schemas.microsoft.com/office/drawing/2014/main" id="{C718DEC4-E1C7-4866-A788-A11C8AA2AFB0}"/>
              </a:ext>
            </a:extLst>
          </p:cNvPr>
          <p:cNvSpPr txBox="1">
            <a:spLocks noChangeArrowheads="1"/>
          </p:cNvSpPr>
          <p:nvPr/>
        </p:nvSpPr>
        <p:spPr bwMode="auto">
          <a:xfrm>
            <a:off x="596613" y="3796055"/>
            <a:ext cx="6655087" cy="1807046"/>
          </a:xfrm>
          <a:prstGeom prst="rect">
            <a:avLst/>
          </a:prstGeom>
          <a:solidFill>
            <a:schemeClr val="bg1">
              <a:lumMod val="95000"/>
            </a:schemeClr>
          </a:solidFill>
          <a:ln w="6350">
            <a:solidFill>
              <a:srgbClr val="000000"/>
            </a:solidFill>
            <a:prstDash val="sysDot"/>
            <a:miter lim="800000"/>
            <a:headEnd/>
            <a:tailEnd/>
          </a:ln>
        </p:spPr>
        <p:txBody>
          <a:bodyPr rot="0" vert="horz" wrap="square" lIns="91440" tIns="45720" rIns="91440" bIns="45720" anchor="ctr" anchorCtr="0">
            <a:noAutofit/>
          </a:bodyPr>
          <a:lstStyle/>
          <a:p>
            <a:pPr marL="63500" marR="0">
              <a:lnSpc>
                <a:spcPct val="140000"/>
              </a:lnSpc>
              <a:spcAft>
                <a:spcPts val="0"/>
              </a:spcAft>
              <a:tabLst>
                <a:tab pos="742950" algn="l"/>
              </a:tabLst>
            </a:pPr>
            <a:r>
              <a:rPr lang="en-US" sz="1300" u="sng" dirty="0">
                <a:effectLst/>
                <a:latin typeface="Berlin Sans FB" panose="020E0602020502020306" pitchFamily="34" charset="0"/>
                <a:ea typeface="Calibri" panose="020F0502020204030204" pitchFamily="34" charset="0"/>
                <a:cs typeface="Arial" panose="020B0604020202020204" pitchFamily="34" charset="0"/>
              </a:rPr>
              <a:t>Event A</a:t>
            </a:r>
            <a:r>
              <a:rPr lang="en-US" sz="1300" dirty="0">
                <a:effectLst/>
                <a:latin typeface="Berlin Sans FB" panose="020E0602020502020306" pitchFamily="34" charset="0"/>
                <a:ea typeface="Calibri" panose="020F0502020204030204" pitchFamily="34" charset="0"/>
                <a:cs typeface="Arial" panose="020B0604020202020204" pitchFamily="34" charset="0"/>
              </a:rPr>
              <a:t>: 	Moshe leaves Pharaoh’s palace to share the brutal slavery of the Jewish people.</a:t>
            </a:r>
          </a:p>
          <a:p>
            <a:pPr marL="63500" marR="0">
              <a:lnSpc>
                <a:spcPct val="140000"/>
              </a:lnSpc>
              <a:spcBef>
                <a:spcPts val="300"/>
              </a:spcBef>
              <a:spcAft>
                <a:spcPts val="300"/>
              </a:spcAft>
              <a:tabLst>
                <a:tab pos="742950" algn="l"/>
              </a:tabLst>
            </a:pPr>
            <a:r>
              <a:rPr lang="en-US" sz="1300" u="sng" dirty="0">
                <a:effectLst/>
                <a:latin typeface="Berlin Sans FB" panose="020E0602020502020306" pitchFamily="34" charset="0"/>
                <a:ea typeface="Calibri" panose="020F0502020204030204" pitchFamily="34" charset="0"/>
                <a:cs typeface="Arial" panose="020B0604020202020204" pitchFamily="34" charset="0"/>
              </a:rPr>
              <a:t>Event B</a:t>
            </a:r>
            <a:r>
              <a:rPr lang="en-US" sz="1300" dirty="0">
                <a:effectLst/>
                <a:latin typeface="Berlin Sans FB" panose="020E0602020502020306" pitchFamily="34" charset="0"/>
                <a:ea typeface="Calibri" panose="020F0502020204030204" pitchFamily="34" charset="0"/>
                <a:cs typeface="Arial" panose="020B0604020202020204" pitchFamily="34" charset="0"/>
              </a:rPr>
              <a:t>: 	Moshe intervenes to defend the Jew who was attacked by the Egyptian taskmaster.</a:t>
            </a:r>
          </a:p>
          <a:p>
            <a:pPr marL="749300" marR="0" indent="-685800">
              <a:lnSpc>
                <a:spcPct val="140000"/>
              </a:lnSpc>
              <a:spcBef>
                <a:spcPts val="300"/>
              </a:spcBef>
              <a:spcAft>
                <a:spcPts val="300"/>
              </a:spcAft>
              <a:tabLst>
                <a:tab pos="742950" algn="l"/>
              </a:tabLst>
            </a:pPr>
            <a:r>
              <a:rPr lang="en-US" sz="1300" u="sng" dirty="0">
                <a:effectLst/>
                <a:latin typeface="Berlin Sans FB" panose="020E0602020502020306" pitchFamily="34" charset="0"/>
                <a:ea typeface="Calibri" panose="020F0502020204030204" pitchFamily="34" charset="0"/>
                <a:cs typeface="Arial" panose="020B0604020202020204" pitchFamily="34" charset="0"/>
              </a:rPr>
              <a:t>Event C</a:t>
            </a:r>
            <a:r>
              <a:rPr lang="en-US" sz="1300" dirty="0">
                <a:effectLst/>
                <a:latin typeface="Berlin Sans FB" panose="020E0602020502020306" pitchFamily="34" charset="0"/>
                <a:ea typeface="Calibri" panose="020F0502020204030204" pitchFamily="34" charset="0"/>
                <a:cs typeface="Arial" panose="020B0604020202020204" pitchFamily="34" charset="0"/>
              </a:rPr>
              <a:t>: 	</a:t>
            </a:r>
            <a:r>
              <a:rPr lang="en-US" sz="1200" baseline="30000" dirty="0">
                <a:effectLst/>
                <a:latin typeface="Calibri" panose="020F0502020204030204" pitchFamily="34" charset="0"/>
                <a:ea typeface="Calibri" panose="020F0502020204030204" pitchFamily="34" charset="0"/>
                <a:cs typeface="Calibri" panose="020F0502020204030204" pitchFamily="34" charset="0"/>
              </a:rPr>
              <a:t>8-9</a:t>
            </a:r>
            <a:r>
              <a:rPr lang="en-US" sz="1300" dirty="0">
                <a:effectLst/>
                <a:latin typeface="Berlin Sans FB" panose="020E0602020502020306" pitchFamily="34" charset="0"/>
                <a:ea typeface="Calibri" panose="020F0502020204030204" pitchFamily="34" charset="0"/>
                <a:cs typeface="Arial" panose="020B0604020202020204" pitchFamily="34" charset="0"/>
              </a:rPr>
              <a:t>Moshe intervenes to stop two Jewish men from fighting with each other. This event led to Moshe receiving a death sentence and his subsequent escape to </a:t>
            </a:r>
            <a:r>
              <a:rPr lang="en-US" sz="1300" dirty="0" err="1">
                <a:effectLst/>
                <a:latin typeface="Berlin Sans FB" panose="020E0602020502020306" pitchFamily="34" charset="0"/>
                <a:ea typeface="Calibri" panose="020F0502020204030204" pitchFamily="34" charset="0"/>
                <a:cs typeface="Arial" panose="020B0604020202020204" pitchFamily="34" charset="0"/>
              </a:rPr>
              <a:t>Midyan</a:t>
            </a:r>
            <a:r>
              <a:rPr lang="en-US" sz="1300" dirty="0">
                <a:effectLst/>
                <a:latin typeface="Berlin Sans FB" panose="020E0602020502020306" pitchFamily="34" charset="0"/>
                <a:ea typeface="Calibri" panose="020F0502020204030204" pitchFamily="34" charset="0"/>
                <a:cs typeface="Arial" panose="020B0604020202020204" pitchFamily="34" charset="0"/>
              </a:rPr>
              <a:t>.</a:t>
            </a:r>
          </a:p>
          <a:p>
            <a:pPr marL="749300" marR="0" indent="-685800">
              <a:lnSpc>
                <a:spcPct val="140000"/>
              </a:lnSpc>
              <a:spcBef>
                <a:spcPts val="300"/>
              </a:spcBef>
              <a:tabLst>
                <a:tab pos="742950" algn="l"/>
              </a:tabLst>
            </a:pPr>
            <a:r>
              <a:rPr lang="en-US" sz="1300" u="sng" dirty="0">
                <a:effectLst/>
                <a:latin typeface="Berlin Sans FB" panose="020E0602020502020306" pitchFamily="34" charset="0"/>
                <a:ea typeface="Calibri" panose="020F0502020204030204" pitchFamily="34" charset="0"/>
                <a:cs typeface="Arial" panose="020B0604020202020204" pitchFamily="34" charset="0"/>
              </a:rPr>
              <a:t>Event D</a:t>
            </a:r>
            <a:r>
              <a:rPr lang="en-US" sz="1300" dirty="0">
                <a:effectLst/>
                <a:latin typeface="Berlin Sans FB" panose="020E0602020502020306" pitchFamily="34" charset="0"/>
                <a:ea typeface="Calibri" panose="020F0502020204030204" pitchFamily="34" charset="0"/>
                <a:cs typeface="Arial" panose="020B0604020202020204" pitchFamily="34" charset="0"/>
              </a:rPr>
              <a:t>: 	</a:t>
            </a:r>
            <a:r>
              <a:rPr lang="en-US" sz="1200" baseline="30000" dirty="0">
                <a:effectLst/>
                <a:ea typeface="Yu Gothic UI" panose="020B0500000000000000" pitchFamily="34" charset="-128"/>
                <a:cs typeface="Leelawadee" panose="020B0502040204020203" pitchFamily="34" charset="-34"/>
              </a:rPr>
              <a:t>10</a:t>
            </a:r>
            <a:r>
              <a:rPr lang="en-US" sz="1300" dirty="0">
                <a:effectLst/>
                <a:latin typeface="Berlin Sans FB" panose="020E0602020502020306" pitchFamily="34" charset="0"/>
                <a:ea typeface="Calibri" panose="020F0502020204030204" pitchFamily="34" charset="0"/>
                <a:cs typeface="Arial" panose="020B0604020202020204" pitchFamily="34" charset="0"/>
              </a:rPr>
              <a:t>Moshe intervenes to defend </a:t>
            </a:r>
            <a:r>
              <a:rPr lang="en-US" sz="1300" dirty="0" err="1">
                <a:effectLst/>
                <a:latin typeface="Berlin Sans FB" panose="020E0602020502020306" pitchFamily="34" charset="0"/>
                <a:ea typeface="Calibri" panose="020F0502020204030204" pitchFamily="34" charset="0"/>
                <a:cs typeface="Arial" panose="020B0604020202020204" pitchFamily="34" charset="0"/>
              </a:rPr>
              <a:t>Yisro’s</a:t>
            </a:r>
            <a:r>
              <a:rPr lang="en-US" sz="1300" dirty="0">
                <a:effectLst/>
                <a:latin typeface="Berlin Sans FB" panose="020E0602020502020306" pitchFamily="34" charset="0"/>
                <a:ea typeface="Calibri" panose="020F0502020204030204" pitchFamily="34" charset="0"/>
                <a:cs typeface="Arial" panose="020B0604020202020204" pitchFamily="34" charset="0"/>
              </a:rPr>
              <a:t> daughters from rogue shepherds in </a:t>
            </a:r>
            <a:r>
              <a:rPr lang="en-US" sz="1300" dirty="0" err="1">
                <a:effectLst/>
                <a:latin typeface="Berlin Sans FB" panose="020E0602020502020306" pitchFamily="34" charset="0"/>
                <a:ea typeface="Calibri" panose="020F0502020204030204" pitchFamily="34" charset="0"/>
                <a:cs typeface="Arial" panose="020B0604020202020204" pitchFamily="34" charset="0"/>
              </a:rPr>
              <a:t>Midyan</a:t>
            </a:r>
            <a:r>
              <a:rPr lang="en-US" sz="1300" dirty="0">
                <a:effectLst/>
                <a:latin typeface="Abadi" panose="020B0604020104020204" pitchFamily="34" charset="0"/>
                <a:ea typeface="Calibri" panose="020F0502020204030204" pitchFamily="34" charset="0"/>
                <a:cs typeface="Arial" panose="020B0604020202020204" pitchFamily="34" charset="0"/>
              </a:rPr>
              <a:t>.</a:t>
            </a:r>
          </a:p>
        </p:txBody>
      </p:sp>
      <p:sp>
        <p:nvSpPr>
          <p:cNvPr id="6" name="TextBox 5">
            <a:extLst>
              <a:ext uri="{FF2B5EF4-FFF2-40B4-BE49-F238E27FC236}">
                <a16:creationId xmlns:a16="http://schemas.microsoft.com/office/drawing/2014/main" id="{23544B2D-167B-403B-A448-94A7E9DD98D7}"/>
              </a:ext>
            </a:extLst>
          </p:cNvPr>
          <p:cNvSpPr txBox="1"/>
          <p:nvPr/>
        </p:nvSpPr>
        <p:spPr>
          <a:xfrm>
            <a:off x="590395" y="6051128"/>
            <a:ext cx="6661305" cy="2834640"/>
          </a:xfrm>
          <a:prstGeom prst="rect">
            <a:avLst/>
          </a:prstGeom>
          <a:noFill/>
          <a:ln w="6350">
            <a:solidFill>
              <a:srgbClr val="000000"/>
            </a:solidFill>
            <a:prstDash val="solid"/>
          </a:ln>
        </p:spPr>
        <p:txBody>
          <a:bodyPr wrap="square" rtlCol="0" anchor="ctr" anchorCtr="0">
            <a:spAutoFit/>
          </a:bodyPr>
          <a:lstStyle/>
          <a:p>
            <a:pPr marL="63500">
              <a:lnSpc>
                <a:spcPct val="130000"/>
              </a:lnSpc>
            </a:pPr>
            <a:r>
              <a:rPr lang="en-US" sz="1200" b="1" dirty="0">
                <a:effectLst/>
                <a:latin typeface="Yu Gothic UI" panose="020B0500000000000000" pitchFamily="34" charset="-128"/>
                <a:ea typeface="Yu Gothic UI" panose="020B0500000000000000" pitchFamily="34" charset="-128"/>
                <a:cs typeface="Leelawadee" panose="020B0502040204020203" pitchFamily="34" charset="-34"/>
              </a:rPr>
              <a:t>Event A </a:t>
            </a:r>
            <a:r>
              <a:rPr lang="en-US" sz="1200" dirty="0">
                <a:effectLst/>
                <a:latin typeface="Yu Gothic UI" panose="020B0500000000000000" pitchFamily="34" charset="-128"/>
                <a:ea typeface="Yu Gothic UI" panose="020B0500000000000000" pitchFamily="34" charset="-128"/>
                <a:cs typeface="Leelawadee" panose="020B0502040204020203" pitchFamily="34" charset="-34"/>
              </a:rPr>
              <a:t>illustrates how the mass suffering of the Jewish people affected Moshe to the extent that he left his palatial office, exchanged his regal (princely) garments for a common laborer’s clothes, and helped his brethren bear their onerous burdens.</a:t>
            </a:r>
          </a:p>
          <a:p>
            <a:pPr marL="63500">
              <a:lnSpc>
                <a:spcPct val="130000"/>
              </a:lnSpc>
              <a:spcBef>
                <a:spcPts val="700"/>
              </a:spcBef>
            </a:pPr>
            <a:r>
              <a:rPr lang="en-US" sz="1200" b="1" dirty="0">
                <a:effectLst/>
                <a:latin typeface="Yu Gothic UI" panose="020B0500000000000000" pitchFamily="34" charset="-128"/>
                <a:ea typeface="Yu Gothic UI" panose="020B0500000000000000" pitchFamily="34" charset="-128"/>
                <a:cs typeface="Leelawadee" panose="020B0502040204020203" pitchFamily="34" charset="-34"/>
              </a:rPr>
              <a:t>Event B </a:t>
            </a:r>
            <a:r>
              <a:rPr lang="en-US" sz="1200" dirty="0">
                <a:effectLst/>
                <a:latin typeface="Yu Gothic UI" panose="020B0500000000000000" pitchFamily="34" charset="-128"/>
                <a:ea typeface="Yu Gothic UI" panose="020B0500000000000000" pitchFamily="34" charset="-128"/>
                <a:cs typeface="Leelawadee" panose="020B0502040204020203" pitchFamily="34" charset="-34"/>
              </a:rPr>
              <a:t>demonstrates that the oppression of even a single individual by his tormentor pained Moshe so much that he was willing to jeopardize his life to defend the victim.  </a:t>
            </a:r>
          </a:p>
          <a:p>
            <a:pPr marL="63500">
              <a:lnSpc>
                <a:spcPct val="130000"/>
              </a:lnSpc>
              <a:spcBef>
                <a:spcPts val="700"/>
              </a:spcBef>
            </a:pPr>
            <a:r>
              <a:rPr lang="en-US" sz="1200" dirty="0">
                <a:effectLst/>
                <a:latin typeface="Yu Gothic UI" panose="020B0500000000000000" pitchFamily="34" charset="-128"/>
                <a:ea typeface="Yu Gothic UI" panose="020B0500000000000000" pitchFamily="34" charset="-128"/>
                <a:cs typeface="Leelawadee" panose="020B0502040204020203" pitchFamily="34" charset="-34"/>
              </a:rPr>
              <a:t>In </a:t>
            </a:r>
            <a:r>
              <a:rPr lang="en-US" sz="1200" b="1" dirty="0">
                <a:effectLst/>
                <a:latin typeface="Yu Gothic UI" panose="020B0500000000000000" pitchFamily="34" charset="-128"/>
                <a:ea typeface="Yu Gothic UI" panose="020B0500000000000000" pitchFamily="34" charset="-128"/>
                <a:cs typeface="Leelawadee" panose="020B0502040204020203" pitchFamily="34" charset="-34"/>
              </a:rPr>
              <a:t>Event C</a:t>
            </a:r>
            <a:r>
              <a:rPr lang="en-US" sz="1200" dirty="0">
                <a:effectLst/>
                <a:latin typeface="Yu Gothic UI" panose="020B0500000000000000" pitchFamily="34" charset="-128"/>
                <a:ea typeface="Yu Gothic UI" panose="020B0500000000000000" pitchFamily="34" charset="-128"/>
                <a:cs typeface="Leelawadee" panose="020B0502040204020203" pitchFamily="34" charset="-34"/>
              </a:rPr>
              <a:t>, the distinction between oppressor and victim did not exist since both people were equally culpable for fighting. Nonetheless, Moshe intervened to stop the violence.</a:t>
            </a:r>
          </a:p>
          <a:p>
            <a:pPr marL="63500">
              <a:lnSpc>
                <a:spcPct val="130000"/>
              </a:lnSpc>
              <a:spcBef>
                <a:spcPts val="700"/>
              </a:spcBef>
              <a:spcAft>
                <a:spcPts val="600"/>
              </a:spcAft>
            </a:pPr>
            <a:r>
              <a:rPr lang="en-US" sz="1200" dirty="0">
                <a:effectLst/>
                <a:latin typeface="Yu Gothic UI" panose="020B0500000000000000" pitchFamily="34" charset="-128"/>
                <a:ea typeface="Yu Gothic UI" panose="020B0500000000000000" pitchFamily="34" charset="-128"/>
                <a:cs typeface="Leelawadee" panose="020B0502040204020203" pitchFamily="34" charset="-34"/>
              </a:rPr>
              <a:t>In </a:t>
            </a:r>
            <a:r>
              <a:rPr lang="en-US" sz="1200" b="1" dirty="0">
                <a:effectLst/>
                <a:latin typeface="Yu Gothic UI" panose="020B0500000000000000" pitchFamily="34" charset="-128"/>
                <a:ea typeface="Yu Gothic UI" panose="020B0500000000000000" pitchFamily="34" charset="-128"/>
                <a:cs typeface="Leelawadee" panose="020B0502040204020203" pitchFamily="34" charset="-34"/>
              </a:rPr>
              <a:t>Event D</a:t>
            </a:r>
            <a:r>
              <a:rPr lang="en-US" sz="1200" dirty="0">
                <a:effectLst/>
                <a:latin typeface="Yu Gothic UI" panose="020B0500000000000000" pitchFamily="34" charset="-128"/>
                <a:ea typeface="Yu Gothic UI" panose="020B0500000000000000" pitchFamily="34" charset="-128"/>
                <a:cs typeface="Leelawadee" panose="020B0502040204020203" pitchFamily="34" charset="-34"/>
              </a:rPr>
              <a:t>, Moshe was a fugitive on foreign soil among strange people, with no one to protect him in a clash between himself and the locals. Nonetheless, his identification with people’s suffering caused Moshe to risk his own safety to protect </a:t>
            </a:r>
            <a:r>
              <a:rPr lang="en-US" sz="1200" dirty="0" err="1">
                <a:effectLst/>
                <a:latin typeface="Yu Gothic UI" panose="020B0500000000000000" pitchFamily="34" charset="-128"/>
                <a:ea typeface="Yu Gothic UI" panose="020B0500000000000000" pitchFamily="34" charset="-128"/>
                <a:cs typeface="Leelawadee" panose="020B0502040204020203" pitchFamily="34" charset="-34"/>
              </a:rPr>
              <a:t>Yisro’s</a:t>
            </a:r>
            <a:r>
              <a:rPr lang="en-US" sz="1200" dirty="0">
                <a:effectLst/>
                <a:latin typeface="Yu Gothic UI" panose="020B0500000000000000" pitchFamily="34" charset="-128"/>
                <a:ea typeface="Yu Gothic UI" panose="020B0500000000000000" pitchFamily="34" charset="-128"/>
                <a:cs typeface="Leelawadee" panose="020B0502040204020203" pitchFamily="34" charset="-34"/>
              </a:rPr>
              <a:t> daughters from the ruffians. </a:t>
            </a:r>
          </a:p>
        </p:txBody>
      </p:sp>
      <p:sp>
        <p:nvSpPr>
          <p:cNvPr id="7" name="Text Box 4">
            <a:extLst>
              <a:ext uri="{FF2B5EF4-FFF2-40B4-BE49-F238E27FC236}">
                <a16:creationId xmlns:a16="http://schemas.microsoft.com/office/drawing/2014/main" id="{A7B9F52F-517E-4D50-B5E5-34BF1736BEAD}"/>
              </a:ext>
            </a:extLst>
          </p:cNvPr>
          <p:cNvSpPr txBox="1"/>
          <p:nvPr/>
        </p:nvSpPr>
        <p:spPr>
          <a:xfrm>
            <a:off x="596613" y="5603101"/>
            <a:ext cx="6655087" cy="453554"/>
          </a:xfrm>
          <a:prstGeom prst="rect">
            <a:avLst/>
          </a:prstGeom>
          <a:solidFill>
            <a:prstClr val="white"/>
          </a:solidFill>
          <a:ln w="19050">
            <a:solidFill>
              <a:srgbClr val="000000"/>
            </a:solidFill>
            <a:prstDash val="solid"/>
          </a:ln>
        </p:spPr>
        <p:txBody>
          <a:bodyPr rot="0" spcFirstLastPara="0" vert="horz" wrap="square" lIns="0" tIns="0" rIns="0" bIns="0" numCol="1" spcCol="0" rtlCol="0" fromWordArt="0" anchor="ctr" anchorCtr="0" forceAA="0" compatLnSpc="1">
            <a:prstTxWarp prst="textNoShape">
              <a:avLst/>
            </a:prstTxWarp>
            <a:noAutofit/>
          </a:bodyPr>
          <a:lstStyle/>
          <a:p>
            <a:pPr marL="0" marR="0" algn="ctr">
              <a:lnSpc>
                <a:spcPct val="130000"/>
              </a:lnSpc>
              <a:spcBef>
                <a:spcPts val="300"/>
              </a:spcBef>
              <a:spcAft>
                <a:spcPts val="300"/>
              </a:spcAft>
            </a:pPr>
            <a:r>
              <a:rPr lang="en-US" sz="1200" b="1" dirty="0">
                <a:effectLst/>
                <a:latin typeface="Leelawadee" panose="020B0502040204020203" pitchFamily="34" charset="-34"/>
                <a:ea typeface="Calibri" panose="020F0502020204030204" pitchFamily="34" charset="0"/>
                <a:cs typeface="Leelawadee" panose="020B0502040204020203" pitchFamily="34" charset="-34"/>
              </a:rPr>
              <a:t>The </a:t>
            </a:r>
            <a:r>
              <a:rPr lang="en-US" sz="1200" b="1" dirty="0" err="1">
                <a:effectLst/>
                <a:latin typeface="Leelawadee" panose="020B0502040204020203" pitchFamily="34" charset="-34"/>
                <a:ea typeface="Calibri" panose="020F0502020204030204" pitchFamily="34" charset="0"/>
                <a:cs typeface="Leelawadee" panose="020B0502040204020203" pitchFamily="34" charset="-34"/>
              </a:rPr>
              <a:t>Sabba’s</a:t>
            </a:r>
            <a:r>
              <a:rPr lang="en-US" sz="1200" b="1" dirty="0">
                <a:effectLst/>
                <a:latin typeface="Leelawadee" panose="020B0502040204020203" pitchFamily="34" charset="-34"/>
                <a:ea typeface="Calibri" panose="020F0502020204030204" pitchFamily="34" charset="0"/>
                <a:cs typeface="Leelawadee" panose="020B0502040204020203" pitchFamily="34" charset="-34"/>
              </a:rPr>
              <a:t> explanation:  Successively increased </a:t>
            </a:r>
            <a:r>
              <a:rPr lang="en-US" sz="1200" b="1" i="1" dirty="0" err="1">
                <a:effectLst/>
                <a:latin typeface="Leelawadee" panose="020B0502040204020203" pitchFamily="34" charset="-34"/>
                <a:ea typeface="Calibri" panose="020F0502020204030204" pitchFamily="34" charset="0"/>
                <a:cs typeface="Leelawadee" panose="020B0502040204020203" pitchFamily="34" charset="-34"/>
              </a:rPr>
              <a:t>Nesiah</a:t>
            </a:r>
            <a:r>
              <a:rPr lang="en-US" sz="1200" b="1" i="1" dirty="0">
                <a:effectLst/>
                <a:latin typeface="Leelawadee" panose="020B0502040204020203" pitchFamily="34" charset="-34"/>
                <a:ea typeface="Calibri" panose="020F0502020204030204" pitchFamily="34" charset="0"/>
                <a:cs typeface="Leelawadee" panose="020B0502040204020203" pitchFamily="34" charset="-34"/>
              </a:rPr>
              <a:t> </a:t>
            </a:r>
            <a:r>
              <a:rPr lang="en-US" sz="1200" b="1" i="1" dirty="0" err="1">
                <a:effectLst/>
                <a:latin typeface="Leelawadee" panose="020B0502040204020203" pitchFamily="34" charset="-34"/>
                <a:ea typeface="Calibri" panose="020F0502020204030204" pitchFamily="34" charset="0"/>
                <a:cs typeface="Leelawadee" panose="020B0502040204020203" pitchFamily="34" charset="-34"/>
              </a:rPr>
              <a:t>B’ol</a:t>
            </a:r>
            <a:r>
              <a:rPr lang="en-US" sz="1200" b="1" i="1" dirty="0">
                <a:effectLst/>
                <a:latin typeface="Leelawadee" panose="020B0502040204020203" pitchFamily="34" charset="-34"/>
                <a:ea typeface="Calibri" panose="020F0502020204030204" pitchFamily="34" charset="0"/>
                <a:cs typeface="Leelawadee" panose="020B0502040204020203" pitchFamily="34" charset="-34"/>
              </a:rPr>
              <a:t>  </a:t>
            </a:r>
            <a:r>
              <a:rPr lang="en-US" sz="1200" b="1" dirty="0">
                <a:effectLst/>
                <a:latin typeface="Leelawadee" panose="020B0502040204020203" pitchFamily="34" charset="-34"/>
                <a:ea typeface="Calibri" panose="020F0502020204030204" pitchFamily="34" charset="0"/>
                <a:cs typeface="Leelawadee" panose="020B0502040204020203" pitchFamily="34" charset="-34"/>
              </a:rPr>
              <a:t>in the above four events:</a:t>
            </a:r>
            <a:endParaRPr lang="en-US" sz="1200" b="1" cap="small" dirty="0">
              <a:effectLst/>
              <a:latin typeface="Leelawadee" panose="020B0502040204020203" pitchFamily="34" charset="-34"/>
              <a:ea typeface="Times New Roman" panose="02020603050405020304" pitchFamily="18" charset="0"/>
              <a:cs typeface="Leelawadee" panose="020B0502040204020203" pitchFamily="34" charset="-34"/>
            </a:endParaRPr>
          </a:p>
        </p:txBody>
      </p:sp>
      <p:sp>
        <p:nvSpPr>
          <p:cNvPr id="8" name="Text Box 4">
            <a:extLst>
              <a:ext uri="{FF2B5EF4-FFF2-40B4-BE49-F238E27FC236}">
                <a16:creationId xmlns:a16="http://schemas.microsoft.com/office/drawing/2014/main" id="{B95D6A0F-1461-4869-BC92-9169342DD657}"/>
              </a:ext>
            </a:extLst>
          </p:cNvPr>
          <p:cNvSpPr txBox="1"/>
          <p:nvPr/>
        </p:nvSpPr>
        <p:spPr>
          <a:xfrm>
            <a:off x="596899" y="8884463"/>
            <a:ext cx="6654801" cy="626632"/>
          </a:xfrm>
          <a:prstGeom prst="rect">
            <a:avLst/>
          </a:prstGeom>
          <a:solidFill>
            <a:schemeClr val="bg1">
              <a:lumMod val="95000"/>
            </a:schemeClr>
          </a:solidFill>
          <a:ln w="19050">
            <a:solidFill>
              <a:srgbClr val="000000"/>
            </a:solidFill>
            <a:prstDash val="solid"/>
          </a:ln>
        </p:spPr>
        <p:txBody>
          <a:bodyPr rot="0" spcFirstLastPara="0" vert="horz" wrap="square" lIns="0" tIns="0" rIns="0" bIns="0" numCol="1" spcCol="0" rtlCol="0" fromWordArt="0" anchor="ctr" anchorCtr="0" forceAA="0" compatLnSpc="1">
            <a:prstTxWarp prst="textNoShape">
              <a:avLst/>
            </a:prstTxWarp>
            <a:noAutofit/>
          </a:bodyPr>
          <a:lstStyle/>
          <a:p>
            <a:pPr algn="ctr">
              <a:lnSpc>
                <a:spcPct val="130000"/>
              </a:lnSpc>
            </a:pPr>
            <a:r>
              <a:rPr lang="en-US" sz="1200" b="1" dirty="0">
                <a:effectLst/>
                <a:latin typeface="Leelawadee" panose="020B0502040204020203" pitchFamily="34" charset="-34"/>
                <a:ea typeface="Times New Roman" panose="02020603050405020304" pitchFamily="18" charset="0"/>
                <a:cs typeface="Leelawadee" panose="020B0502040204020203" pitchFamily="34" charset="-34"/>
              </a:rPr>
              <a:t>By selecting these events to be recorded, the Torah illustrates that Moshe’s</a:t>
            </a:r>
            <a:r>
              <a:rPr lang="en-US" sz="1200" b="1" i="1" dirty="0">
                <a:effectLst/>
                <a:latin typeface="Leelawadee" panose="020B0502040204020203" pitchFamily="34" charset="-34"/>
                <a:ea typeface="Times New Roman" panose="02020603050405020304" pitchFamily="18" charset="0"/>
                <a:cs typeface="Leelawadee" panose="020B0502040204020203" pitchFamily="34" charset="-34"/>
              </a:rPr>
              <a:t> </a:t>
            </a:r>
            <a:r>
              <a:rPr lang="en-US" sz="1200" b="1" dirty="0">
                <a:effectLst/>
                <a:latin typeface="Leelawadee" panose="020B0502040204020203" pitchFamily="34" charset="-34"/>
                <a:ea typeface="Times New Roman" panose="02020603050405020304" pitchFamily="18" charset="0"/>
                <a:cs typeface="Leelawadee" panose="020B0502040204020203" pitchFamily="34" charset="-34"/>
              </a:rPr>
              <a:t>virtue</a:t>
            </a:r>
            <a:r>
              <a:rPr lang="en-US" sz="1200" b="1" i="1" dirty="0">
                <a:effectLst/>
                <a:latin typeface="Leelawadee" panose="020B0502040204020203" pitchFamily="34" charset="-34"/>
                <a:ea typeface="Times New Roman" panose="02020603050405020304" pitchFamily="18" charset="0"/>
                <a:cs typeface="Leelawadee" panose="020B0502040204020203" pitchFamily="34" charset="-34"/>
              </a:rPr>
              <a:t> </a:t>
            </a:r>
            <a:r>
              <a:rPr lang="en-US" sz="1200" b="1" dirty="0">
                <a:effectLst/>
                <a:latin typeface="Leelawadee" panose="020B0502040204020203" pitchFamily="34" charset="-34"/>
                <a:ea typeface="Times New Roman" panose="02020603050405020304" pitchFamily="18" charset="0"/>
                <a:cs typeface="Leelawadee" panose="020B0502040204020203" pitchFamily="34" charset="-34"/>
              </a:rPr>
              <a:t>of </a:t>
            </a:r>
            <a:br>
              <a:rPr lang="en-US" sz="1200" b="1" dirty="0">
                <a:effectLst/>
                <a:latin typeface="Leelawadee" panose="020B0502040204020203" pitchFamily="34" charset="-34"/>
                <a:ea typeface="Times New Roman" panose="02020603050405020304" pitchFamily="18" charset="0"/>
                <a:cs typeface="Leelawadee" panose="020B0502040204020203" pitchFamily="34" charset="-34"/>
              </a:rPr>
            </a:br>
            <a:r>
              <a:rPr lang="en-US" sz="1300" b="1" i="1" dirty="0" err="1">
                <a:effectLst/>
                <a:ea typeface="Times New Roman" panose="02020603050405020304" pitchFamily="18" charset="0"/>
                <a:cs typeface="Leelawadee" panose="020B0502040204020203" pitchFamily="34" charset="-34"/>
              </a:rPr>
              <a:t>Nosei</a:t>
            </a:r>
            <a:r>
              <a:rPr lang="en-US" sz="1300" b="1" i="1" dirty="0">
                <a:effectLst/>
                <a:ea typeface="Times New Roman" panose="02020603050405020304" pitchFamily="18" charset="0"/>
                <a:cs typeface="Leelawadee" panose="020B0502040204020203" pitchFamily="34" charset="-34"/>
              </a:rPr>
              <a:t> </a:t>
            </a:r>
            <a:r>
              <a:rPr lang="en-US" sz="1300" b="1" i="1" dirty="0" err="1">
                <a:effectLst/>
                <a:ea typeface="Times New Roman" panose="02020603050405020304" pitchFamily="18" charset="0"/>
                <a:cs typeface="Leelawadee" panose="020B0502040204020203" pitchFamily="34" charset="-34"/>
              </a:rPr>
              <a:t>B’ol</a:t>
            </a:r>
            <a:r>
              <a:rPr lang="en-US" sz="1300" b="1" i="1" dirty="0">
                <a:effectLst/>
                <a:ea typeface="Times New Roman" panose="02020603050405020304" pitchFamily="18" charset="0"/>
                <a:cs typeface="Leelawadee" panose="020B0502040204020203" pitchFamily="34" charset="-34"/>
              </a:rPr>
              <a:t> </a:t>
            </a:r>
            <a:r>
              <a:rPr lang="en-US" sz="1300" b="1" i="1" dirty="0" err="1">
                <a:effectLst/>
                <a:ea typeface="Times New Roman" panose="02020603050405020304" pitchFamily="18" charset="0"/>
                <a:cs typeface="Leelawadee" panose="020B0502040204020203" pitchFamily="34" charset="-34"/>
              </a:rPr>
              <a:t>Im</a:t>
            </a:r>
            <a:r>
              <a:rPr lang="en-US" sz="1300" b="1" i="1" dirty="0">
                <a:effectLst/>
                <a:ea typeface="Times New Roman" panose="02020603050405020304" pitchFamily="18" charset="0"/>
                <a:cs typeface="Leelawadee" panose="020B0502040204020203" pitchFamily="34" charset="-34"/>
              </a:rPr>
              <a:t> </a:t>
            </a:r>
            <a:r>
              <a:rPr lang="en-US" sz="1300" b="1" i="1" dirty="0" err="1">
                <a:effectLst/>
                <a:ea typeface="Times New Roman" panose="02020603050405020304" pitchFamily="18" charset="0"/>
                <a:cs typeface="Leelawadee" panose="020B0502040204020203" pitchFamily="34" charset="-34"/>
              </a:rPr>
              <a:t>Chaveiro</a:t>
            </a:r>
            <a:r>
              <a:rPr lang="en-US" sz="1300" b="1" i="1" dirty="0">
                <a:effectLst/>
                <a:ea typeface="Times New Roman" panose="02020603050405020304" pitchFamily="18" charset="0"/>
                <a:cs typeface="Leelawadee" panose="020B0502040204020203" pitchFamily="34" charset="-34"/>
              </a:rPr>
              <a:t> </a:t>
            </a:r>
            <a:r>
              <a:rPr lang="en-US" sz="1200" b="1" dirty="0">
                <a:effectLst/>
                <a:latin typeface="Leelawadee" panose="020B0502040204020203" pitchFamily="34" charset="-34"/>
                <a:ea typeface="Times New Roman" panose="02020603050405020304" pitchFamily="18" charset="0"/>
                <a:cs typeface="Leelawadee" panose="020B0502040204020203" pitchFamily="34" charset="-34"/>
              </a:rPr>
              <a:t>was the basis for Hashem choosing him to lead the Jewish people</a:t>
            </a:r>
            <a:r>
              <a:rPr lang="en-US" sz="1200" dirty="0">
                <a:effectLst/>
                <a:latin typeface="Leelawadee" panose="020B0502040204020203" pitchFamily="34" charset="-34"/>
                <a:ea typeface="Times New Roman" panose="02020603050405020304" pitchFamily="18" charset="0"/>
                <a:cs typeface="Leelawadee" panose="020B0502040204020203" pitchFamily="34" charset="-34"/>
              </a:rPr>
              <a:t>. </a:t>
            </a:r>
            <a:endParaRPr lang="en-US" sz="1200" dirty="0">
              <a:latin typeface="Leelawadee" panose="020B0502040204020203" pitchFamily="34" charset="-34"/>
              <a:cs typeface="Leelawadee" panose="020B0502040204020203" pitchFamily="34" charset="-34"/>
            </a:endParaRPr>
          </a:p>
        </p:txBody>
      </p:sp>
      <p:sp>
        <p:nvSpPr>
          <p:cNvPr id="9" name="Text Box 4">
            <a:extLst>
              <a:ext uri="{FF2B5EF4-FFF2-40B4-BE49-F238E27FC236}">
                <a16:creationId xmlns:a16="http://schemas.microsoft.com/office/drawing/2014/main" id="{FC1F004A-9B5D-4B62-90F1-111FF14A70B6}"/>
              </a:ext>
            </a:extLst>
          </p:cNvPr>
          <p:cNvSpPr txBox="1"/>
          <p:nvPr/>
        </p:nvSpPr>
        <p:spPr>
          <a:xfrm>
            <a:off x="596613" y="3209708"/>
            <a:ext cx="6661305" cy="585427"/>
          </a:xfrm>
          <a:prstGeom prst="rect">
            <a:avLst/>
          </a:prstGeom>
          <a:solidFill>
            <a:prstClr val="white"/>
          </a:solidFill>
          <a:ln w="19050">
            <a:solidFill>
              <a:srgbClr val="000000"/>
            </a:solidFill>
            <a:prstDash val="solid"/>
          </a:ln>
        </p:spPr>
        <p:txBody>
          <a:bodyPr rot="0" spcFirstLastPara="0" vert="horz" wrap="square" lIns="0" tIns="0" rIns="0" bIns="0" numCol="1" spcCol="0" rtlCol="0" fromWordArt="0" anchor="ctr" anchorCtr="0" forceAA="0" compatLnSpc="1">
            <a:prstTxWarp prst="textNoShape">
              <a:avLst/>
            </a:prstTxWarp>
            <a:noAutofit/>
          </a:bodyPr>
          <a:lstStyle/>
          <a:p>
            <a:pPr algn="ctr">
              <a:lnSpc>
                <a:spcPct val="130000"/>
              </a:lnSpc>
              <a:spcBef>
                <a:spcPts val="300"/>
              </a:spcBef>
              <a:spcAft>
                <a:spcPts val="300"/>
              </a:spcAft>
            </a:pPr>
            <a:r>
              <a:rPr lang="en-US" sz="1200" baseline="30000" dirty="0">
                <a:effectLst/>
                <a:ea typeface="Calibri" panose="020F0502020204030204" pitchFamily="34" charset="0"/>
                <a:cs typeface="Leelawadee" panose="020B0502040204020203" pitchFamily="34" charset="-34"/>
              </a:rPr>
              <a:t>7</a:t>
            </a:r>
            <a:r>
              <a:rPr lang="en-US" sz="1200" b="1" dirty="0">
                <a:effectLst/>
                <a:latin typeface="Leelawadee" panose="020B0502040204020203" pitchFamily="34" charset="-34"/>
                <a:ea typeface="Calibri" panose="020F0502020204030204" pitchFamily="34" charset="0"/>
                <a:cs typeface="Leelawadee" panose="020B0502040204020203" pitchFamily="34" charset="-34"/>
              </a:rPr>
              <a:t>Sabba of </a:t>
            </a:r>
            <a:r>
              <a:rPr lang="en-US" sz="1200" b="1" dirty="0" err="1">
                <a:effectLst/>
                <a:latin typeface="Leelawadee" panose="020B0502040204020203" pitchFamily="34" charset="-34"/>
                <a:ea typeface="Calibri" panose="020F0502020204030204" pitchFamily="34" charset="0"/>
                <a:cs typeface="Leelawadee" panose="020B0502040204020203" pitchFamily="34" charset="-34"/>
              </a:rPr>
              <a:t>Kelm</a:t>
            </a:r>
            <a:r>
              <a:rPr lang="en-US" sz="1200" b="1" dirty="0">
                <a:effectLst/>
                <a:latin typeface="Leelawadee" panose="020B0502040204020203" pitchFamily="34" charset="-34"/>
                <a:ea typeface="Calibri" panose="020F0502020204030204" pitchFamily="34" charset="0"/>
                <a:cs typeface="Leelawadee" panose="020B0502040204020203" pitchFamily="34" charset="-34"/>
              </a:rPr>
              <a:t>:  Four events in Moshe </a:t>
            </a:r>
            <a:r>
              <a:rPr lang="en-US" sz="1200" b="1" dirty="0" err="1">
                <a:effectLst/>
                <a:latin typeface="Leelawadee" panose="020B0502040204020203" pitchFamily="34" charset="-34"/>
                <a:ea typeface="Calibri" panose="020F0502020204030204" pitchFamily="34" charset="0"/>
                <a:cs typeface="Leelawadee" panose="020B0502040204020203" pitchFamily="34" charset="-34"/>
              </a:rPr>
              <a:t>Rabbeinu’s</a:t>
            </a:r>
            <a:r>
              <a:rPr lang="en-US" sz="1200" b="1" dirty="0">
                <a:effectLst/>
                <a:latin typeface="Leelawadee" panose="020B0502040204020203" pitchFamily="34" charset="-34"/>
                <a:ea typeface="Calibri" panose="020F0502020204030204" pitchFamily="34" charset="0"/>
                <a:cs typeface="Leelawadee" panose="020B0502040204020203" pitchFamily="34" charset="-34"/>
              </a:rPr>
              <a:t> life which demonstrate </a:t>
            </a:r>
            <a:br>
              <a:rPr lang="en-US" sz="1200" b="1" dirty="0">
                <a:effectLst/>
                <a:latin typeface="Leelawadee" panose="020B0502040204020203" pitchFamily="34" charset="-34"/>
                <a:ea typeface="Calibri" panose="020F0502020204030204" pitchFamily="34" charset="0"/>
                <a:cs typeface="Leelawadee" panose="020B0502040204020203" pitchFamily="34" charset="-34"/>
              </a:rPr>
            </a:br>
            <a:r>
              <a:rPr lang="en-US" sz="1200" b="1" dirty="0">
                <a:effectLst/>
                <a:latin typeface="Leelawadee" panose="020B0502040204020203" pitchFamily="34" charset="-34"/>
                <a:ea typeface="Calibri" panose="020F0502020204030204" pitchFamily="34" charset="0"/>
                <a:cs typeface="Leelawadee" panose="020B0502040204020203" pitchFamily="34" charset="-34"/>
              </a:rPr>
              <a:t>successively higher gradations in his level of </a:t>
            </a:r>
            <a:r>
              <a:rPr lang="en-US" sz="1200" b="1" i="1" dirty="0" err="1">
                <a:effectLst/>
                <a:latin typeface="Leelawadee" panose="020B0502040204020203" pitchFamily="34" charset="-34"/>
                <a:ea typeface="Calibri" panose="020F0502020204030204" pitchFamily="34" charset="0"/>
                <a:cs typeface="Leelawadee" panose="020B0502040204020203" pitchFamily="34" charset="-34"/>
              </a:rPr>
              <a:t>Nesiah</a:t>
            </a:r>
            <a:r>
              <a:rPr lang="en-US" sz="1200" b="1" i="1" dirty="0">
                <a:effectLst/>
                <a:latin typeface="Leelawadee" panose="020B0502040204020203" pitchFamily="34" charset="-34"/>
                <a:ea typeface="Calibri" panose="020F0502020204030204" pitchFamily="34" charset="0"/>
                <a:cs typeface="Leelawadee" panose="020B0502040204020203" pitchFamily="34" charset="-34"/>
              </a:rPr>
              <a:t> </a:t>
            </a:r>
            <a:r>
              <a:rPr lang="en-US" sz="1200" b="1" i="1" dirty="0" err="1">
                <a:effectLst/>
                <a:latin typeface="Leelawadee" panose="020B0502040204020203" pitchFamily="34" charset="-34"/>
                <a:ea typeface="Calibri" panose="020F0502020204030204" pitchFamily="34" charset="0"/>
                <a:cs typeface="Leelawadee" panose="020B0502040204020203" pitchFamily="34" charset="-34"/>
              </a:rPr>
              <a:t>B’ol</a:t>
            </a:r>
            <a:r>
              <a:rPr lang="en-US" sz="1200" b="1" i="1" dirty="0">
                <a:effectLst/>
                <a:latin typeface="Leelawadee" panose="020B0502040204020203" pitchFamily="34" charset="-34"/>
                <a:ea typeface="Calibri" panose="020F0502020204030204" pitchFamily="34" charset="0"/>
                <a:cs typeface="Leelawadee" panose="020B0502040204020203" pitchFamily="34" charset="-34"/>
              </a:rPr>
              <a:t>.</a:t>
            </a:r>
            <a:endParaRPr lang="en-US" sz="1200" b="1" cap="small" dirty="0">
              <a:effectLst/>
              <a:latin typeface="Leelawadee" panose="020B0502040204020203" pitchFamily="34" charset="-34"/>
              <a:ea typeface="Times New Roman" panose="02020603050405020304" pitchFamily="18" charset="0"/>
              <a:cs typeface="Leelawadee" panose="020B0502040204020203" pitchFamily="34" charset="-34"/>
            </a:endParaRPr>
          </a:p>
        </p:txBody>
      </p:sp>
    </p:spTree>
    <p:extLst>
      <p:ext uri="{BB962C8B-B14F-4D97-AF65-F5344CB8AC3E}">
        <p14:creationId xmlns:p14="http://schemas.microsoft.com/office/powerpoint/2010/main" val="39157555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C866929-34E7-425A-B838-109043EDB8D8}"/>
              </a:ext>
            </a:extLst>
          </p:cNvPr>
          <p:cNvSpPr>
            <a:spLocks noGrp="1"/>
          </p:cNvSpPr>
          <p:nvPr>
            <p:ph type="sldNum" sz="quarter" idx="12"/>
          </p:nvPr>
        </p:nvSpPr>
        <p:spPr>
          <a:xfrm>
            <a:off x="5489258" y="9240398"/>
            <a:ext cx="1748790" cy="535517"/>
          </a:xfrm>
        </p:spPr>
        <p:txBody>
          <a:bodyPr/>
          <a:lstStyle/>
          <a:p>
            <a:fld id="{0C214F17-86AB-4F1C-BC88-4CB7EE2FB93D}" type="slidenum">
              <a:rPr lang="en-US" sz="1050" b="1" smtClean="0">
                <a:solidFill>
                  <a:schemeClr val="tx1"/>
                </a:solidFill>
              </a:rPr>
              <a:t>14</a:t>
            </a:fld>
            <a:endParaRPr lang="en-US" sz="1050" b="1" dirty="0">
              <a:solidFill>
                <a:schemeClr val="tx1"/>
              </a:solidFill>
            </a:endParaRPr>
          </a:p>
        </p:txBody>
      </p:sp>
      <p:graphicFrame>
        <p:nvGraphicFramePr>
          <p:cNvPr id="3" name="Table 2">
            <a:extLst>
              <a:ext uri="{FF2B5EF4-FFF2-40B4-BE49-F238E27FC236}">
                <a16:creationId xmlns:a16="http://schemas.microsoft.com/office/drawing/2014/main" id="{F133860C-5853-45B3-9296-512BAB9DF3B9}"/>
              </a:ext>
            </a:extLst>
          </p:cNvPr>
          <p:cNvGraphicFramePr>
            <a:graphicFrameLocks noGrp="1"/>
          </p:cNvGraphicFramePr>
          <p:nvPr>
            <p:extLst>
              <p:ext uri="{D42A27DB-BD31-4B8C-83A1-F6EECF244321}">
                <p14:modId xmlns:p14="http://schemas.microsoft.com/office/powerpoint/2010/main" val="647056451"/>
              </p:ext>
            </p:extLst>
          </p:nvPr>
        </p:nvGraphicFramePr>
        <p:xfrm>
          <a:off x="557966" y="5680918"/>
          <a:ext cx="6686549" cy="3559478"/>
        </p:xfrm>
        <a:graphic>
          <a:graphicData uri="http://schemas.openxmlformats.org/drawingml/2006/table">
            <a:tbl>
              <a:tblPr firstRow="1" firstCol="1" bandRow="1">
                <a:tableStyleId>{5C22544A-7EE6-4342-B048-85BDC9FD1C3A}</a:tableStyleId>
              </a:tblPr>
              <a:tblGrid>
                <a:gridCol w="3714231">
                  <a:extLst>
                    <a:ext uri="{9D8B030D-6E8A-4147-A177-3AD203B41FA5}">
                      <a16:colId xmlns:a16="http://schemas.microsoft.com/office/drawing/2014/main" val="1435856801"/>
                    </a:ext>
                  </a:extLst>
                </a:gridCol>
                <a:gridCol w="2972318">
                  <a:extLst>
                    <a:ext uri="{9D8B030D-6E8A-4147-A177-3AD203B41FA5}">
                      <a16:colId xmlns:a16="http://schemas.microsoft.com/office/drawing/2014/main" val="3156268224"/>
                    </a:ext>
                  </a:extLst>
                </a:gridCol>
              </a:tblGrid>
              <a:tr h="3559478">
                <a:tc>
                  <a:txBody>
                    <a:bodyPr/>
                    <a:lstStyle/>
                    <a:p>
                      <a:pPr marL="0" marR="0" rtl="0">
                        <a:lnSpc>
                          <a:spcPct val="135000"/>
                        </a:lnSpc>
                        <a:spcBef>
                          <a:spcPts val="0"/>
                        </a:spcBef>
                        <a:spcAft>
                          <a:spcPts val="0"/>
                        </a:spcAft>
                      </a:pPr>
                      <a:r>
                        <a:rPr lang="en-US" sz="1100" b="0" dirty="0">
                          <a:solidFill>
                            <a:schemeClr val="tx1"/>
                          </a:solidFill>
                          <a:effectLst/>
                        </a:rPr>
                        <a:t>What is meant by the expression</a:t>
                      </a:r>
                      <a:r>
                        <a:rPr lang="en-US" sz="1100" b="0" i="1" dirty="0">
                          <a:solidFill>
                            <a:schemeClr val="tx1"/>
                          </a:solidFill>
                          <a:effectLst/>
                        </a:rPr>
                        <a:t>, “And he saw [their burdens]?”</a:t>
                      </a:r>
                      <a:r>
                        <a:rPr lang="en-US" sz="1100" b="0" dirty="0">
                          <a:solidFill>
                            <a:schemeClr val="tx1"/>
                          </a:solidFill>
                          <a:effectLst/>
                        </a:rPr>
                        <a:t>  It alludes to the fact that Moshe would see their burdens and [share their sorrow to the extent that he would] cry: “Woe is me on account of you!  If only I could die for your sake!  For there is no work as hard as working with clay.” And </a:t>
                      </a:r>
                      <a:r>
                        <a:rPr lang="en-US" sz="1200" b="0" baseline="30000" dirty="0">
                          <a:solidFill>
                            <a:schemeClr val="tx1"/>
                          </a:solidFill>
                          <a:effectLst/>
                        </a:rPr>
                        <a:t>12</a:t>
                      </a:r>
                      <a:r>
                        <a:rPr lang="en-US" sz="1100" b="0" dirty="0">
                          <a:solidFill>
                            <a:schemeClr val="tx1"/>
                          </a:solidFill>
                          <a:effectLst/>
                        </a:rPr>
                        <a:t>Moshe would lend a shoulder and assist every one of the Israelites …  </a:t>
                      </a:r>
                      <a:r>
                        <a:rPr lang="en-US" sz="1200" b="0" baseline="30000" dirty="0">
                          <a:solidFill>
                            <a:schemeClr val="tx1"/>
                          </a:solidFill>
                          <a:effectLst/>
                        </a:rPr>
                        <a:t>13</a:t>
                      </a:r>
                      <a:r>
                        <a:rPr lang="en-US" sz="1100" b="0" dirty="0">
                          <a:solidFill>
                            <a:schemeClr val="tx1"/>
                          </a:solidFill>
                          <a:effectLst/>
                        </a:rPr>
                        <a:t>[Moshe] </a:t>
                      </a:r>
                      <a:r>
                        <a:rPr lang="en-US" sz="1100" b="0" baseline="0" dirty="0">
                          <a:solidFill>
                            <a:schemeClr val="tx1"/>
                          </a:solidFill>
                          <a:effectLst/>
                        </a:rPr>
                        <a:t>*</a:t>
                      </a:r>
                      <a:r>
                        <a:rPr lang="en-US" sz="1100" b="0" dirty="0">
                          <a:solidFill>
                            <a:schemeClr val="tx1"/>
                          </a:solidFill>
                          <a:effectLst/>
                        </a:rPr>
                        <a:t>would remove his royal garments and go to rearrange the Israelites’ burdens …  </a:t>
                      </a:r>
                      <a:r>
                        <a:rPr lang="en-US" sz="1200" b="0" baseline="30000" dirty="0">
                          <a:solidFill>
                            <a:schemeClr val="tx1"/>
                          </a:solidFill>
                          <a:effectLst/>
                        </a:rPr>
                        <a:t>14</a:t>
                      </a:r>
                      <a:r>
                        <a:rPr lang="en-US" sz="1100" b="0" dirty="0">
                          <a:solidFill>
                            <a:schemeClr val="tx1"/>
                          </a:solidFill>
                          <a:effectLst/>
                        </a:rPr>
                        <a:t>HKB”H said to Moshe, “You left aside your usual affairs to go out and observe the suffering of Israel, treating them as brothers, so too, I will, as it were, leave aside the upper and the lower realms and speak to you.”  Thus, it is written, </a:t>
                      </a:r>
                      <a:r>
                        <a:rPr lang="en-US" sz="1100" b="0" i="1" dirty="0">
                          <a:solidFill>
                            <a:schemeClr val="tx1"/>
                          </a:solidFill>
                          <a:effectLst/>
                        </a:rPr>
                        <a:t>“And Hashem saw that he [Moshe] turned aside to see.</a:t>
                      </a:r>
                      <a:r>
                        <a:rPr lang="en-US" sz="1100" b="0" i="0" dirty="0">
                          <a:solidFill>
                            <a:schemeClr val="tx1"/>
                          </a:solidFill>
                          <a:effectLst/>
                        </a:rPr>
                        <a:t>”</a:t>
                      </a:r>
                      <a:r>
                        <a:rPr lang="en-US" sz="1100" b="0" i="1" dirty="0">
                          <a:solidFill>
                            <a:schemeClr val="tx1"/>
                          </a:solidFill>
                          <a:effectLst/>
                        </a:rPr>
                        <a:t> </a:t>
                      </a:r>
                      <a:r>
                        <a:rPr lang="en-US" sz="1100" b="0" dirty="0">
                          <a:solidFill>
                            <a:schemeClr val="tx1"/>
                          </a:solidFill>
                          <a:effectLst/>
                        </a:rPr>
                        <a:t> HKB”H saw that Moshe turned aside from his affairs to see the burdens of Israel.  Therefore, </a:t>
                      </a:r>
                      <a:r>
                        <a:rPr lang="en-US" sz="1100" b="0" i="1" dirty="0">
                          <a:solidFill>
                            <a:schemeClr val="tx1"/>
                          </a:solidFill>
                          <a:effectLst/>
                        </a:rPr>
                        <a:t>“G-d called out to him from amid the bush</a:t>
                      </a:r>
                      <a:r>
                        <a:rPr lang="en-US" sz="1100" b="0" dirty="0">
                          <a:solidFill>
                            <a:schemeClr val="tx1"/>
                          </a:solidFill>
                          <a:effectLst/>
                        </a:rPr>
                        <a:t>.”</a:t>
                      </a:r>
                      <a:endParaRPr lang="en-US" sz="1100" b="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r" rtl="1">
                        <a:lnSpc>
                          <a:spcPct val="135000"/>
                        </a:lnSpc>
                        <a:spcBef>
                          <a:spcPts val="0"/>
                        </a:spcBef>
                        <a:spcAft>
                          <a:spcPts val="0"/>
                        </a:spcAft>
                      </a:pPr>
                      <a:r>
                        <a:rPr lang="he-IL" sz="1300" b="0" u="sng" dirty="0">
                          <a:solidFill>
                            <a:schemeClr val="tx1"/>
                          </a:solidFill>
                          <a:effectLst/>
                          <a:cs typeface="+mj-cs"/>
                        </a:rPr>
                        <a:t>מדרש שמות רבה א׳</a:t>
                      </a:r>
                      <a:r>
                        <a:rPr lang="en-US" sz="1300" b="0" u="sng" dirty="0">
                          <a:solidFill>
                            <a:schemeClr val="tx1"/>
                          </a:solidFill>
                          <a:effectLst/>
                          <a:cs typeface="+mj-cs"/>
                        </a:rPr>
                        <a:t>,</a:t>
                      </a:r>
                      <a:r>
                        <a:rPr lang="he-IL" sz="1300" b="0" u="sng" dirty="0">
                          <a:solidFill>
                            <a:schemeClr val="tx1"/>
                          </a:solidFill>
                          <a:effectLst/>
                          <a:cs typeface="+mj-cs"/>
                        </a:rPr>
                        <a:t> כ״ז</a:t>
                      </a:r>
                      <a:r>
                        <a:rPr lang="he-IL" sz="1300" b="0" dirty="0">
                          <a:solidFill>
                            <a:schemeClr val="tx1"/>
                          </a:solidFill>
                          <a:effectLst/>
                          <a:cs typeface="+mj-cs"/>
                        </a:rPr>
                        <a:t>׃</a:t>
                      </a:r>
                      <a:r>
                        <a:rPr lang="en-US" sz="1300" b="0" dirty="0">
                          <a:solidFill>
                            <a:schemeClr val="tx1"/>
                          </a:solidFill>
                          <a:effectLst/>
                          <a:cs typeface="+mj-cs"/>
                        </a:rPr>
                        <a:t> </a:t>
                      </a:r>
                    </a:p>
                    <a:p>
                      <a:pPr marL="0" marR="0" algn="r" rtl="1">
                        <a:lnSpc>
                          <a:spcPct val="145000"/>
                        </a:lnSpc>
                        <a:spcBef>
                          <a:spcPts val="300"/>
                        </a:spcBef>
                        <a:spcAft>
                          <a:spcPts val="300"/>
                        </a:spcAft>
                      </a:pPr>
                      <a:r>
                        <a:rPr lang="en-US" sz="1300" b="0" dirty="0">
                          <a:solidFill>
                            <a:schemeClr val="tx1"/>
                          </a:solidFill>
                          <a:effectLst/>
                          <a:cs typeface="+mj-cs"/>
                        </a:rPr>
                        <a:t> </a:t>
                      </a:r>
                      <a:r>
                        <a:rPr lang="he-IL" sz="1300" b="0" dirty="0">
                          <a:solidFill>
                            <a:schemeClr val="tx1"/>
                          </a:solidFill>
                          <a:effectLst/>
                          <a:cs typeface="+mj-cs"/>
                        </a:rPr>
                        <a:t>מַהוּ ״וַיַּרְא״</a:t>
                      </a:r>
                      <a:r>
                        <a:rPr lang="en-US" sz="1300" b="0" dirty="0">
                          <a:solidFill>
                            <a:schemeClr val="tx1"/>
                          </a:solidFill>
                          <a:effectLst/>
                          <a:cs typeface="+mj-cs"/>
                        </a:rPr>
                        <a:t>  </a:t>
                      </a:r>
                      <a:r>
                        <a:rPr lang="en-US" sz="1100" b="0" dirty="0">
                          <a:solidFill>
                            <a:schemeClr val="tx1"/>
                          </a:solidFill>
                          <a:effectLst/>
                          <a:latin typeface="Times New Roman" panose="02020603050405020304" pitchFamily="18" charset="0"/>
                          <a:cs typeface="Times New Roman" panose="02020603050405020304" pitchFamily="18" charset="0"/>
                        </a:rPr>
                        <a:t>?</a:t>
                      </a:r>
                      <a:r>
                        <a:rPr lang="he-IL" sz="1300" b="0" dirty="0">
                          <a:solidFill>
                            <a:schemeClr val="tx1"/>
                          </a:solidFill>
                          <a:effectLst/>
                          <a:cs typeface="+mj-cs"/>
                        </a:rPr>
                        <a:t>שֶׁהָיָה רוֹאֶה בְּסִבְלוֹתָם וּבוֹכֶה וְאוֹמֵר׃ ״חֲבָל לִי עֲלֵיכֶם מִי יִתֵּן מוֹתִי עֲלֵיכֶם, שֶׁאֵין לְךָ מְלָאכָה קָשָׁה מִמְּלֶאכֶת הַטִּיט״, וְהָיָה נוֹתֵן כְּתֵפָיו וּמְסַיֵּעַ לְכָל אֶחָד וְאֶחָד מֵהֶן</a:t>
                      </a:r>
                      <a:r>
                        <a:rPr lang="en-US" sz="1300" b="0" dirty="0">
                          <a:solidFill>
                            <a:schemeClr val="tx1"/>
                          </a:solidFill>
                          <a:effectLst/>
                          <a:cs typeface="+mj-cs"/>
                        </a:rPr>
                        <a:t>. </a:t>
                      </a:r>
                      <a:r>
                        <a:rPr lang="he-IL" sz="1300" b="0" dirty="0">
                          <a:solidFill>
                            <a:schemeClr val="tx1"/>
                          </a:solidFill>
                          <a:effectLst/>
                          <a:cs typeface="+mj-cs"/>
                        </a:rPr>
                        <a:t>… וְהָיָה מַנִּיחַ דְּרָגוֹן שֶׁלּוֹ וְהוֹלֵךְ וּמְיַשֵּׁב לָהֶם סִבְלוֹתֵיהֶם … אָמַר הקב״ה׃ ״אַתָּה הִנַּחְתָּ עֲסָקֶיךָ וְהָלַכְתָּ לִרְאוֹת בְּצַעֲרָן שֶׁל יִשְׂרָאֵל, וְנָהַגְתָּ בָּהֶן מִנְהַג אַחִים, אֲנִי מַנִּיחַ אֶת הָעֶלְיוֹנִים וְאֶת הַתַּחְתּוֹנִים, וַאֲדַבֵּר עִמְּךָ״, הֲדָא הוּא דִכְתִיב: ״וַיַּרְא ה׳ כִּי סָר לִרְאוֹת״, רָאָה הקב״ה בְּמשֶׁה שֶׁסָּר מֵעֲסָקָיו לִרְאוֹת בְּסִבְלוֹתָם, לְפִיכָךְ: ״וַיִּקְרָא אֵלָיו אֱלֹקִים מִתּוֹךְ הַסְּנֶה״.</a:t>
                      </a:r>
                      <a:endParaRPr lang="en-US" sz="1300" b="0" dirty="0">
                        <a:solidFill>
                          <a:schemeClr val="tx1"/>
                        </a:solidFill>
                        <a:effectLst/>
                        <a:latin typeface="Calibri" panose="020F0502020204030204" pitchFamily="34" charset="0"/>
                        <a:ea typeface="Calibri" panose="020F0502020204030204" pitchFamily="34" charset="0"/>
                        <a:cs typeface="+mj-cs"/>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34925729"/>
                  </a:ext>
                </a:extLst>
              </a:tr>
            </a:tbl>
          </a:graphicData>
        </a:graphic>
      </p:graphicFrame>
      <p:sp>
        <p:nvSpPr>
          <p:cNvPr id="5" name="TextBox 4">
            <a:extLst>
              <a:ext uri="{FF2B5EF4-FFF2-40B4-BE49-F238E27FC236}">
                <a16:creationId xmlns:a16="http://schemas.microsoft.com/office/drawing/2014/main" id="{4FBB48A6-B4E1-404A-882A-7D93C041D37B}"/>
              </a:ext>
            </a:extLst>
          </p:cNvPr>
          <p:cNvSpPr txBox="1"/>
          <p:nvPr/>
        </p:nvSpPr>
        <p:spPr>
          <a:xfrm>
            <a:off x="557967" y="5402496"/>
            <a:ext cx="6680080" cy="261610"/>
          </a:xfrm>
          <a:prstGeom prst="rect">
            <a:avLst/>
          </a:prstGeom>
          <a:noFill/>
        </p:spPr>
        <p:txBody>
          <a:bodyPr wrap="square">
            <a:spAutoFit/>
          </a:bodyPr>
          <a:lstStyle/>
          <a:p>
            <a:r>
              <a:rPr lang="en-US" sz="1100" b="1" dirty="0">
                <a:effectLst/>
                <a:latin typeface="Cambria" panose="02040503050406030204" pitchFamily="18" charset="0"/>
                <a:ea typeface="Calibri" panose="020F0502020204030204" pitchFamily="34" charset="0"/>
                <a:cs typeface="Calibri" panose="020F0502020204030204" pitchFamily="34" charset="0"/>
              </a:rPr>
              <a:t>Source II-7:  Midrash Rabbah:  </a:t>
            </a:r>
            <a:r>
              <a:rPr lang="en-US" sz="1100" dirty="0">
                <a:effectLst/>
                <a:latin typeface="Cambria" panose="02040503050406030204" pitchFamily="18" charset="0"/>
                <a:ea typeface="Calibri" panose="020F0502020204030204" pitchFamily="34" charset="0"/>
                <a:cs typeface="Calibri" panose="020F0502020204030204" pitchFamily="34" charset="0"/>
              </a:rPr>
              <a:t>The depth of Moshe </a:t>
            </a:r>
            <a:r>
              <a:rPr lang="en-US" sz="1100" dirty="0" err="1">
                <a:effectLst/>
                <a:latin typeface="Cambria" panose="02040503050406030204" pitchFamily="18" charset="0"/>
                <a:ea typeface="Calibri" panose="020F0502020204030204" pitchFamily="34" charset="0"/>
                <a:cs typeface="Calibri" panose="020F0502020204030204" pitchFamily="34" charset="0"/>
              </a:rPr>
              <a:t>Rabbeinu’s</a:t>
            </a:r>
            <a:r>
              <a:rPr lang="en-US" sz="1100" dirty="0">
                <a:effectLst/>
                <a:latin typeface="Cambria" panose="02040503050406030204" pitchFamily="18" charset="0"/>
                <a:ea typeface="Calibri" panose="020F0502020204030204" pitchFamily="34" charset="0"/>
                <a:cs typeface="Calibri" panose="020F0502020204030204" pitchFamily="34" charset="0"/>
              </a:rPr>
              <a:t> sharing in </a:t>
            </a:r>
            <a:r>
              <a:rPr lang="en-US" sz="1100" dirty="0">
                <a:effectLst/>
                <a:latin typeface="Cambria" panose="02040503050406030204" pitchFamily="18" charset="0"/>
                <a:ea typeface="Calibri" panose="020F0502020204030204" pitchFamily="34" charset="0"/>
                <a:cs typeface="+mj-cs"/>
              </a:rPr>
              <a:t>the Jewish people’s </a:t>
            </a:r>
            <a:r>
              <a:rPr lang="en-US" sz="1100" dirty="0">
                <a:effectLst/>
                <a:latin typeface="Cambria" panose="02040503050406030204" pitchFamily="18" charset="0"/>
                <a:ea typeface="Calibri" panose="020F0502020204030204" pitchFamily="34" charset="0"/>
                <a:cs typeface="Calibri" panose="020F0502020204030204" pitchFamily="34" charset="0"/>
              </a:rPr>
              <a:t>suffering. </a:t>
            </a:r>
            <a:endParaRPr lang="en-US" sz="1100" dirty="0"/>
          </a:p>
        </p:txBody>
      </p:sp>
      <p:sp>
        <p:nvSpPr>
          <p:cNvPr id="7" name="TextBox 6">
            <a:extLst>
              <a:ext uri="{FF2B5EF4-FFF2-40B4-BE49-F238E27FC236}">
                <a16:creationId xmlns:a16="http://schemas.microsoft.com/office/drawing/2014/main" id="{283A4335-D810-427C-A1F9-77D0E9889333}"/>
              </a:ext>
            </a:extLst>
          </p:cNvPr>
          <p:cNvSpPr txBox="1"/>
          <p:nvPr/>
        </p:nvSpPr>
        <p:spPr>
          <a:xfrm>
            <a:off x="513994" y="9257208"/>
            <a:ext cx="6503351" cy="276229"/>
          </a:xfrm>
          <a:prstGeom prst="rect">
            <a:avLst/>
          </a:prstGeom>
          <a:noFill/>
        </p:spPr>
        <p:txBody>
          <a:bodyPr wrap="square">
            <a:spAutoFit/>
          </a:bodyPr>
          <a:lstStyle/>
          <a:p>
            <a:pPr marL="0" marR="0">
              <a:lnSpc>
                <a:spcPct val="130000"/>
              </a:lnSpc>
              <a:spcBef>
                <a:spcPts val="0"/>
              </a:spcBef>
              <a:spcAft>
                <a:spcPts val="600"/>
              </a:spcAft>
            </a:pPr>
            <a:r>
              <a:rPr lang="en-US" sz="900" i="1" dirty="0">
                <a:effectLst/>
                <a:latin typeface="Calibri" panose="020F0502020204030204" pitchFamily="34" charset="0"/>
                <a:ea typeface="Calibri" panose="020F0502020204030204" pitchFamily="34" charset="0"/>
                <a:cs typeface="Calibri" panose="020F0502020204030204" pitchFamily="34" charset="0"/>
              </a:rPr>
              <a:t>Translation adapted from:</a:t>
            </a:r>
            <a:r>
              <a:rPr lang="en-US" sz="900" dirty="0">
                <a:effectLst/>
                <a:latin typeface="Calibri" panose="020F0502020204030204" pitchFamily="34" charset="0"/>
                <a:ea typeface="Calibri" panose="020F0502020204030204" pitchFamily="34" charset="0"/>
                <a:cs typeface="Calibri" panose="020F0502020204030204" pitchFamily="34" charset="0"/>
              </a:rPr>
              <a:t> </a:t>
            </a:r>
            <a:r>
              <a:rPr lang="en-US" sz="900" dirty="0" err="1">
                <a:effectLst/>
                <a:latin typeface="Calibri" panose="020F0502020204030204" pitchFamily="34" charset="0"/>
                <a:ea typeface="Calibri" panose="020F0502020204030204" pitchFamily="34" charset="0"/>
                <a:cs typeface="Calibri" panose="020F0502020204030204" pitchFamily="34" charset="0"/>
              </a:rPr>
              <a:t>Artscroll</a:t>
            </a:r>
            <a:r>
              <a:rPr lang="en-US" sz="900" dirty="0">
                <a:effectLst/>
                <a:latin typeface="Calibri" panose="020F0502020204030204" pitchFamily="34" charset="0"/>
                <a:ea typeface="Calibri" panose="020F0502020204030204" pitchFamily="34" charset="0"/>
                <a:cs typeface="Calibri" panose="020F0502020204030204" pitchFamily="34" charset="0"/>
              </a:rPr>
              <a:t> Kleinman Midrash Rabbah;  	  </a:t>
            </a:r>
            <a:r>
              <a:rPr lang="en-US" sz="900" dirty="0">
                <a:latin typeface="Calibri" panose="020F0502020204030204" pitchFamily="34" charset="0"/>
                <a:ea typeface="Calibri" panose="020F0502020204030204" pitchFamily="34" charset="0"/>
                <a:cs typeface="Calibri" panose="020F0502020204030204" pitchFamily="34" charset="0"/>
              </a:rPr>
              <a:t>      </a:t>
            </a:r>
            <a:r>
              <a:rPr lang="en-US" sz="900" dirty="0">
                <a:effectLst/>
                <a:latin typeface="Calibri" panose="020F0502020204030204" pitchFamily="34" charset="0"/>
                <a:ea typeface="Calibri" panose="020F0502020204030204" pitchFamily="34" charset="0"/>
                <a:cs typeface="Calibri" panose="020F0502020204030204" pitchFamily="34" charset="0"/>
              </a:rPr>
              <a:t>  </a:t>
            </a:r>
            <a:r>
              <a:rPr lang="en-US" sz="1000" dirty="0">
                <a:effectLst/>
                <a:latin typeface="Calibri" panose="020F0502020204030204" pitchFamily="34" charset="0"/>
                <a:ea typeface="Calibri" panose="020F0502020204030204" pitchFamily="34" charset="0"/>
                <a:cs typeface="Calibri" panose="020F0502020204030204" pitchFamily="34" charset="0"/>
              </a:rPr>
              <a:t>*</a:t>
            </a:r>
            <a:r>
              <a:rPr lang="en-US" sz="900" u="sng" dirty="0" err="1">
                <a:effectLst/>
                <a:latin typeface="Calibri" panose="020F0502020204030204" pitchFamily="34" charset="0"/>
                <a:ea typeface="Calibri" panose="020F0502020204030204" pitchFamily="34" charset="0"/>
                <a:cs typeface="Calibri" panose="020F0502020204030204" pitchFamily="34" charset="0"/>
              </a:rPr>
              <a:t>Artscroll</a:t>
            </a:r>
            <a:r>
              <a:rPr lang="en-US" sz="900" u="sng" dirty="0">
                <a:effectLst/>
                <a:latin typeface="Calibri" panose="020F0502020204030204" pitchFamily="34" charset="0"/>
                <a:ea typeface="Calibri" panose="020F0502020204030204" pitchFamily="34" charset="0"/>
                <a:cs typeface="Calibri" panose="020F0502020204030204" pitchFamily="34" charset="0"/>
              </a:rPr>
              <a:t> translation</a:t>
            </a:r>
            <a:r>
              <a:rPr lang="en-US" sz="900" dirty="0">
                <a:effectLst/>
                <a:latin typeface="Calibri" panose="020F0502020204030204" pitchFamily="34" charset="0"/>
                <a:ea typeface="Calibri" panose="020F0502020204030204" pitchFamily="34" charset="0"/>
                <a:cs typeface="Calibri" panose="020F0502020204030204" pitchFamily="34" charset="0"/>
              </a:rPr>
              <a:t>: “would set aside his noble status”;</a:t>
            </a:r>
            <a:endParaRPr lang="en-US" sz="9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TextBox 3">
            <a:extLst>
              <a:ext uri="{FF2B5EF4-FFF2-40B4-BE49-F238E27FC236}">
                <a16:creationId xmlns:a16="http://schemas.microsoft.com/office/drawing/2014/main" id="{45C8D876-8A7E-4D62-B7D7-87E04754C78D}"/>
              </a:ext>
            </a:extLst>
          </p:cNvPr>
          <p:cNvSpPr txBox="1"/>
          <p:nvPr/>
        </p:nvSpPr>
        <p:spPr>
          <a:xfrm>
            <a:off x="862784" y="282485"/>
            <a:ext cx="5678129" cy="351315"/>
          </a:xfrm>
          <a:prstGeom prst="rect">
            <a:avLst/>
          </a:prstGeom>
          <a:noFill/>
        </p:spPr>
        <p:txBody>
          <a:bodyPr wrap="square">
            <a:spAutoFit/>
          </a:bodyPr>
          <a:lstStyle/>
          <a:p>
            <a:pPr marL="274320" marR="0" indent="0" algn="ctr">
              <a:lnSpc>
                <a:spcPct val="135000"/>
              </a:lnSpc>
              <a:spcBef>
                <a:spcPts val="0"/>
              </a:spcBef>
              <a:spcAft>
                <a:spcPts val="600"/>
              </a:spcAft>
            </a:pPr>
            <a:r>
              <a:rPr lang="en-US" sz="1400" kern="0" dirty="0">
                <a:latin typeface="Cambria" panose="02040503050406030204" pitchFamily="18" charset="0"/>
                <a:ea typeface="Times New Roman" panose="02020603050405020304" pitchFamily="18" charset="0"/>
              </a:rPr>
              <a:t>II.   Models of </a:t>
            </a:r>
            <a:r>
              <a:rPr lang="en-US" sz="1400" i="1" kern="0" dirty="0" err="1">
                <a:latin typeface="Cambria" panose="02040503050406030204" pitchFamily="18" charset="0"/>
                <a:ea typeface="Times New Roman" panose="02020603050405020304" pitchFamily="18" charset="0"/>
              </a:rPr>
              <a:t>Nosei</a:t>
            </a:r>
            <a:r>
              <a:rPr lang="en-US" sz="1400" i="1" kern="0" dirty="0">
                <a:latin typeface="Cambria" panose="02040503050406030204" pitchFamily="18" charset="0"/>
                <a:ea typeface="Times New Roman" panose="02020603050405020304" pitchFamily="18" charset="0"/>
              </a:rPr>
              <a:t> </a:t>
            </a:r>
            <a:r>
              <a:rPr lang="en-US" sz="1400" i="1" kern="0" dirty="0" err="1">
                <a:latin typeface="Cambria" panose="02040503050406030204" pitchFamily="18" charset="0"/>
                <a:ea typeface="Times New Roman" panose="02020603050405020304" pitchFamily="18" charset="0"/>
              </a:rPr>
              <a:t>B’ol</a:t>
            </a:r>
            <a:r>
              <a:rPr lang="en-US" sz="1400" i="1" kern="0" dirty="0">
                <a:latin typeface="Cambria" panose="02040503050406030204" pitchFamily="18" charset="0"/>
                <a:ea typeface="Times New Roman" panose="02020603050405020304" pitchFamily="18" charset="0"/>
              </a:rPr>
              <a:t> </a:t>
            </a:r>
            <a:r>
              <a:rPr lang="en-US" sz="1400" i="1" kern="0" dirty="0" err="1">
                <a:latin typeface="Cambria" panose="02040503050406030204" pitchFamily="18" charset="0"/>
                <a:ea typeface="Times New Roman" panose="02020603050405020304" pitchFamily="18" charset="0"/>
              </a:rPr>
              <a:t>Im</a:t>
            </a:r>
            <a:r>
              <a:rPr lang="en-US" sz="1400" i="1" kern="0" dirty="0">
                <a:latin typeface="Cambria" panose="02040503050406030204" pitchFamily="18" charset="0"/>
                <a:ea typeface="Times New Roman" panose="02020603050405020304" pitchFamily="18" charset="0"/>
              </a:rPr>
              <a:t> </a:t>
            </a:r>
            <a:r>
              <a:rPr lang="en-US" sz="1400" i="1" kern="0" dirty="0" err="1">
                <a:latin typeface="Cambria" panose="02040503050406030204" pitchFamily="18" charset="0"/>
                <a:ea typeface="Times New Roman" panose="02020603050405020304" pitchFamily="18" charset="0"/>
              </a:rPr>
              <a:t>Chaveiro</a:t>
            </a:r>
            <a:r>
              <a:rPr lang="en-US" sz="1400" kern="0" dirty="0">
                <a:latin typeface="Cambria" panose="02040503050406030204" pitchFamily="18" charset="0"/>
                <a:ea typeface="Times New Roman" panose="02020603050405020304" pitchFamily="18" charset="0"/>
              </a:rPr>
              <a:t>: Moshe </a:t>
            </a:r>
            <a:r>
              <a:rPr lang="en-US" sz="1400" kern="0" dirty="0" err="1">
                <a:latin typeface="Cambria" panose="02040503050406030204" pitchFamily="18" charset="0"/>
                <a:ea typeface="Times New Roman" panose="02020603050405020304" pitchFamily="18" charset="0"/>
              </a:rPr>
              <a:t>Rabbeinu</a:t>
            </a:r>
            <a:endParaRPr lang="en-US" sz="1400" kern="0" dirty="0">
              <a:latin typeface="Cambria" panose="02040503050406030204" pitchFamily="18" charset="0"/>
              <a:ea typeface="Times New Roman" panose="02020603050405020304" pitchFamily="18" charset="0"/>
            </a:endParaRPr>
          </a:p>
        </p:txBody>
      </p:sp>
      <p:graphicFrame>
        <p:nvGraphicFramePr>
          <p:cNvPr id="17" name="Table 16">
            <a:extLst>
              <a:ext uri="{FF2B5EF4-FFF2-40B4-BE49-F238E27FC236}">
                <a16:creationId xmlns:a16="http://schemas.microsoft.com/office/drawing/2014/main" id="{8F209EBD-8A5E-4598-9FE9-08FF00B7009F}"/>
              </a:ext>
            </a:extLst>
          </p:cNvPr>
          <p:cNvGraphicFramePr>
            <a:graphicFrameLocks noGrp="1"/>
          </p:cNvGraphicFramePr>
          <p:nvPr>
            <p:extLst>
              <p:ext uri="{D42A27DB-BD31-4B8C-83A1-F6EECF244321}">
                <p14:modId xmlns:p14="http://schemas.microsoft.com/office/powerpoint/2010/main" val="2716904468"/>
              </p:ext>
            </p:extLst>
          </p:nvPr>
        </p:nvGraphicFramePr>
        <p:xfrm>
          <a:off x="582252" y="1196412"/>
          <a:ext cx="6682148" cy="1839514"/>
        </p:xfrm>
        <a:graphic>
          <a:graphicData uri="http://schemas.openxmlformats.org/drawingml/2006/table">
            <a:tbl>
              <a:tblPr firstRow="1" firstCol="1" bandRow="1">
                <a:tableStyleId>{5C22544A-7EE6-4342-B048-85BDC9FD1C3A}</a:tableStyleId>
              </a:tblPr>
              <a:tblGrid>
                <a:gridCol w="3786320">
                  <a:extLst>
                    <a:ext uri="{9D8B030D-6E8A-4147-A177-3AD203B41FA5}">
                      <a16:colId xmlns:a16="http://schemas.microsoft.com/office/drawing/2014/main" val="3139299685"/>
                    </a:ext>
                  </a:extLst>
                </a:gridCol>
                <a:gridCol w="2895828">
                  <a:extLst>
                    <a:ext uri="{9D8B030D-6E8A-4147-A177-3AD203B41FA5}">
                      <a16:colId xmlns:a16="http://schemas.microsoft.com/office/drawing/2014/main" val="3836648820"/>
                    </a:ext>
                  </a:extLst>
                </a:gridCol>
              </a:tblGrid>
              <a:tr h="1024274">
                <a:tc>
                  <a:txBody>
                    <a:bodyPr/>
                    <a:lstStyle/>
                    <a:p>
                      <a:pPr marL="0" marR="0">
                        <a:lnSpc>
                          <a:spcPct val="140000"/>
                        </a:lnSpc>
                        <a:spcBef>
                          <a:spcPts val="0"/>
                        </a:spcBef>
                        <a:spcAft>
                          <a:spcPts val="0"/>
                        </a:spcAft>
                      </a:pPr>
                      <a:r>
                        <a:rPr lang="en-US" sz="1100" b="0" dirty="0">
                          <a:solidFill>
                            <a:schemeClr val="tx1"/>
                          </a:solidFill>
                          <a:effectLst/>
                        </a:rPr>
                        <a:t>And it happened in those days that Moshe grew up and went out to his brethren and saw their burdens; and He saw an Egyptian beating a Hebrew man, of his brethren.</a:t>
                      </a:r>
                      <a:endParaRPr lang="en-US" sz="1100" b="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rtl="1">
                        <a:lnSpc>
                          <a:spcPct val="140000"/>
                        </a:lnSpc>
                        <a:spcBef>
                          <a:spcPts val="0"/>
                        </a:spcBef>
                        <a:spcAft>
                          <a:spcPts val="0"/>
                        </a:spcAft>
                      </a:pPr>
                      <a:r>
                        <a:rPr lang="he-IL" sz="1300" b="0" u="sng" dirty="0">
                          <a:solidFill>
                            <a:schemeClr val="tx1"/>
                          </a:solidFill>
                          <a:effectLst/>
                          <a:cs typeface="+mj-cs"/>
                        </a:rPr>
                        <a:t>שמות ב׳׃ יא</a:t>
                      </a:r>
                      <a:r>
                        <a:rPr lang="he-IL" sz="1300" b="0" u="none" dirty="0">
                          <a:solidFill>
                            <a:schemeClr val="tx1"/>
                          </a:solidFill>
                          <a:effectLst/>
                          <a:cs typeface="+mj-cs"/>
                        </a:rPr>
                        <a:t>׳׃ </a:t>
                      </a:r>
                      <a:endParaRPr lang="en-US" sz="1300" b="0" u="none" dirty="0">
                        <a:solidFill>
                          <a:schemeClr val="tx1"/>
                        </a:solidFill>
                        <a:effectLst/>
                        <a:cs typeface="+mj-cs"/>
                      </a:endParaRPr>
                    </a:p>
                    <a:p>
                      <a:pPr marL="0" marR="0" algn="r" rtl="1">
                        <a:lnSpc>
                          <a:spcPct val="140000"/>
                        </a:lnSpc>
                        <a:spcBef>
                          <a:spcPts val="300"/>
                        </a:spcBef>
                        <a:spcAft>
                          <a:spcPts val="0"/>
                        </a:spcAft>
                      </a:pPr>
                      <a:r>
                        <a:rPr lang="he-IL" sz="1300" b="0" dirty="0">
                          <a:solidFill>
                            <a:schemeClr val="tx1"/>
                          </a:solidFill>
                          <a:effectLst/>
                          <a:cs typeface="+mj-cs"/>
                        </a:rPr>
                        <a:t>וַיְהִי בַּיָּמִים הָהֵם וַיִּגְדַּל מֹשֶׁה וַיֵּצֵא אֶל אֶחָיו וַיַּרְא בְּסִבְלֹתָם וַיַּרְא אִישׁ מִצְרִי מַכֶּה אִישׁ עִבְרִי מֵאֶחָיו</a:t>
                      </a:r>
                      <a:r>
                        <a:rPr lang="en-US" sz="1300" b="0" dirty="0">
                          <a:solidFill>
                            <a:schemeClr val="tx1"/>
                          </a:solidFill>
                          <a:effectLst/>
                          <a:cs typeface="+mj-cs"/>
                        </a:rPr>
                        <a:t>.</a:t>
                      </a:r>
                      <a:endParaRPr lang="en-US" sz="1300" b="0" dirty="0">
                        <a:solidFill>
                          <a:schemeClr val="tx1"/>
                        </a:solidFill>
                        <a:effectLst/>
                        <a:latin typeface="Calibri" panose="020F0502020204030204" pitchFamily="34" charset="0"/>
                        <a:ea typeface="Calibri" panose="020F0502020204030204" pitchFamily="34" charset="0"/>
                        <a:cs typeface="+mj-cs"/>
                      </a:endParaRPr>
                    </a:p>
                  </a:txBody>
                  <a:tcPr marL="68580" marR="6858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20739319"/>
                  </a:ext>
                </a:extLst>
              </a:tr>
              <a:tr h="815240">
                <a:tc>
                  <a:txBody>
                    <a:bodyPr/>
                    <a:lstStyle/>
                    <a:p>
                      <a:pPr marL="0" marR="0">
                        <a:lnSpc>
                          <a:spcPct val="140000"/>
                        </a:lnSpc>
                        <a:spcBef>
                          <a:spcPts val="0"/>
                        </a:spcBef>
                        <a:spcAft>
                          <a:spcPts val="0"/>
                        </a:spcAft>
                      </a:pPr>
                      <a:r>
                        <a:rPr lang="en-US" sz="1100" b="1" dirty="0" err="1">
                          <a:solidFill>
                            <a:schemeClr val="tx1"/>
                          </a:solidFill>
                          <a:effectLst/>
                        </a:rPr>
                        <a:t>Rashi</a:t>
                      </a:r>
                      <a:r>
                        <a:rPr lang="en-US" sz="1100" b="1" dirty="0">
                          <a:solidFill>
                            <a:schemeClr val="tx1"/>
                          </a:solidFill>
                          <a:effectLst/>
                        </a:rPr>
                        <a:t> </a:t>
                      </a:r>
                      <a:r>
                        <a:rPr lang="en-US" sz="1100" b="0" dirty="0">
                          <a:solidFill>
                            <a:schemeClr val="tx1"/>
                          </a:solidFill>
                          <a:effectLst/>
                        </a:rPr>
                        <a:t>– </a:t>
                      </a:r>
                      <a:r>
                        <a:rPr lang="en-US" sz="1100" b="0" i="1" dirty="0">
                          <a:solidFill>
                            <a:schemeClr val="tx1"/>
                          </a:solidFill>
                          <a:effectLst/>
                        </a:rPr>
                        <a:t>And he saw their burdens</a:t>
                      </a:r>
                      <a:r>
                        <a:rPr lang="en-US" sz="1100" b="0" dirty="0">
                          <a:solidFill>
                            <a:schemeClr val="tx1"/>
                          </a:solidFill>
                          <a:effectLst/>
                        </a:rPr>
                        <a:t>:</a:t>
                      </a:r>
                    </a:p>
                    <a:p>
                      <a:pPr marL="0" marR="0">
                        <a:lnSpc>
                          <a:spcPct val="140000"/>
                        </a:lnSpc>
                        <a:spcBef>
                          <a:spcPts val="0"/>
                        </a:spcBef>
                        <a:spcAft>
                          <a:spcPts val="0"/>
                        </a:spcAft>
                      </a:pPr>
                      <a:r>
                        <a:rPr lang="en-US" sz="1100" b="0" dirty="0">
                          <a:solidFill>
                            <a:schemeClr val="tx1"/>
                          </a:solidFill>
                          <a:effectLst/>
                        </a:rPr>
                        <a:t>He focused his eyes and his heart to be distressed over them.</a:t>
                      </a:r>
                      <a:endParaRPr lang="en-US" sz="1100" b="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rtl="1">
                        <a:lnSpc>
                          <a:spcPct val="140000"/>
                        </a:lnSpc>
                        <a:spcBef>
                          <a:spcPts val="0"/>
                        </a:spcBef>
                        <a:spcAft>
                          <a:spcPts val="0"/>
                        </a:spcAft>
                      </a:pPr>
                      <a:r>
                        <a:rPr lang="he-IL" sz="1300" u="sng" dirty="0">
                          <a:solidFill>
                            <a:schemeClr val="tx1"/>
                          </a:solidFill>
                          <a:effectLst/>
                          <a:cs typeface="+mj-cs"/>
                        </a:rPr>
                        <a:t>רש״י ד״ה וירא בסבלתם</a:t>
                      </a:r>
                      <a:r>
                        <a:rPr lang="en-US" sz="1300" dirty="0">
                          <a:solidFill>
                            <a:schemeClr val="tx1"/>
                          </a:solidFill>
                          <a:effectLst/>
                          <a:cs typeface="+mj-cs"/>
                        </a:rPr>
                        <a:t>:</a:t>
                      </a:r>
                    </a:p>
                    <a:p>
                      <a:pPr marL="0" marR="0" algn="r" rtl="1">
                        <a:lnSpc>
                          <a:spcPct val="140000"/>
                        </a:lnSpc>
                        <a:spcBef>
                          <a:spcPts val="600"/>
                        </a:spcBef>
                        <a:spcAft>
                          <a:spcPts val="0"/>
                        </a:spcAft>
                      </a:pPr>
                      <a:r>
                        <a:rPr lang="he-IL" sz="1300" dirty="0">
                          <a:solidFill>
                            <a:schemeClr val="tx1"/>
                          </a:solidFill>
                          <a:effectLst/>
                          <a:cs typeface="+mj-cs"/>
                        </a:rPr>
                        <a:t>נָתַן עֵינָיו וְלִבּוֹ לִהְיוֹת מֵצֵר עֲלֵיהֶם</a:t>
                      </a:r>
                      <a:r>
                        <a:rPr lang="en-US" sz="1300" dirty="0">
                          <a:solidFill>
                            <a:schemeClr val="tx1"/>
                          </a:solidFill>
                          <a:effectLst/>
                          <a:cs typeface="+mj-cs"/>
                        </a:rPr>
                        <a:t>.</a:t>
                      </a:r>
                      <a:endParaRPr lang="en-US" sz="1300" dirty="0">
                        <a:solidFill>
                          <a:schemeClr val="tx1"/>
                        </a:solidFill>
                        <a:effectLst/>
                        <a:latin typeface="Calibri" panose="020F0502020204030204" pitchFamily="34" charset="0"/>
                        <a:ea typeface="Calibri" panose="020F0502020204030204" pitchFamily="34" charset="0"/>
                        <a:cs typeface="+mj-cs"/>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98440878"/>
                  </a:ext>
                </a:extLst>
              </a:tr>
            </a:tbl>
          </a:graphicData>
        </a:graphic>
      </p:graphicFrame>
      <p:sp>
        <p:nvSpPr>
          <p:cNvPr id="19" name="TextBox 18">
            <a:extLst>
              <a:ext uri="{FF2B5EF4-FFF2-40B4-BE49-F238E27FC236}">
                <a16:creationId xmlns:a16="http://schemas.microsoft.com/office/drawing/2014/main" id="{94EF3ED0-FDCD-40FD-BBDB-3F718A0FFD21}"/>
              </a:ext>
            </a:extLst>
          </p:cNvPr>
          <p:cNvSpPr txBox="1"/>
          <p:nvPr/>
        </p:nvSpPr>
        <p:spPr>
          <a:xfrm>
            <a:off x="582251" y="904926"/>
            <a:ext cx="6761523" cy="268343"/>
          </a:xfrm>
          <a:prstGeom prst="rect">
            <a:avLst/>
          </a:prstGeom>
          <a:noFill/>
        </p:spPr>
        <p:txBody>
          <a:bodyPr wrap="square">
            <a:spAutoFit/>
          </a:bodyPr>
          <a:lstStyle/>
          <a:p>
            <a:pPr marL="749300" marR="0" indent="-749300">
              <a:lnSpc>
                <a:spcPct val="110000"/>
              </a:lnSpc>
              <a:spcBef>
                <a:spcPts val="1200"/>
              </a:spcBef>
              <a:spcAft>
                <a:spcPts val="300"/>
              </a:spcAft>
            </a:pPr>
            <a:r>
              <a:rPr lang="en-US" sz="1100" b="1" dirty="0">
                <a:effectLst/>
                <a:latin typeface="Cambria" panose="02040503050406030204" pitchFamily="18" charset="0"/>
                <a:ea typeface="Calibri" panose="020F0502020204030204" pitchFamily="34" charset="0"/>
                <a:cs typeface="Calibri" panose="020F0502020204030204" pitchFamily="34" charset="0"/>
              </a:rPr>
              <a:t>Source II-5:  </a:t>
            </a:r>
            <a:r>
              <a:rPr lang="en-US" sz="1100" b="1" dirty="0" err="1">
                <a:effectLst/>
                <a:latin typeface="Cambria" panose="02040503050406030204" pitchFamily="18" charset="0"/>
                <a:ea typeface="Calibri" panose="020F0502020204030204" pitchFamily="34" charset="0"/>
                <a:cs typeface="Calibri" panose="020F0502020204030204" pitchFamily="34" charset="0"/>
              </a:rPr>
              <a:t>Shemos</a:t>
            </a:r>
            <a:r>
              <a:rPr lang="en-US" sz="1100" b="1" dirty="0">
                <a:effectLst/>
                <a:latin typeface="Cambria" panose="02040503050406030204" pitchFamily="18" charset="0"/>
                <a:ea typeface="Calibri" panose="020F0502020204030204" pitchFamily="34" charset="0"/>
                <a:cs typeface="Calibri" panose="020F0502020204030204" pitchFamily="34" charset="0"/>
              </a:rPr>
              <a:t> 2: 11; </a:t>
            </a:r>
            <a:r>
              <a:rPr lang="en-US" sz="1100" b="1" dirty="0" err="1">
                <a:effectLst/>
                <a:latin typeface="Cambria" panose="02040503050406030204" pitchFamily="18" charset="0"/>
                <a:ea typeface="Calibri" panose="020F0502020204030204" pitchFamily="34" charset="0"/>
                <a:cs typeface="Calibri" panose="020F0502020204030204" pitchFamily="34" charset="0"/>
              </a:rPr>
              <a:t>Rashi</a:t>
            </a:r>
            <a:r>
              <a:rPr lang="en-US" sz="1100" b="1" dirty="0">
                <a:effectLst/>
                <a:latin typeface="Cambria" panose="02040503050406030204" pitchFamily="18" charset="0"/>
                <a:ea typeface="Calibri" panose="020F0502020204030204" pitchFamily="34" charset="0"/>
                <a:cs typeface="Calibri" panose="020F0502020204030204" pitchFamily="34" charset="0"/>
              </a:rPr>
              <a:t>:  </a:t>
            </a:r>
            <a:r>
              <a:rPr lang="en-US" sz="1200" b="0" baseline="30000" dirty="0">
                <a:solidFill>
                  <a:schemeClr val="tx1"/>
                </a:solidFill>
                <a:effectLst/>
              </a:rPr>
              <a:t>11</a:t>
            </a:r>
            <a:r>
              <a:rPr lang="en-US" sz="1100" dirty="0">
                <a:effectLst/>
                <a:latin typeface="Cambria" panose="02040503050406030204" pitchFamily="18" charset="0"/>
                <a:ea typeface="Calibri" panose="020F0502020204030204" pitchFamily="34" charset="0"/>
                <a:cs typeface="Calibri" panose="020F0502020204030204" pitchFamily="34" charset="0"/>
              </a:rPr>
              <a:t>Moshe </a:t>
            </a:r>
            <a:r>
              <a:rPr lang="en-US" sz="1100" dirty="0" err="1">
                <a:effectLst/>
                <a:latin typeface="Cambria" panose="02040503050406030204" pitchFamily="18" charset="0"/>
                <a:ea typeface="Calibri" panose="020F0502020204030204" pitchFamily="34" charset="0"/>
                <a:cs typeface="Calibri" panose="020F0502020204030204" pitchFamily="34" charset="0"/>
              </a:rPr>
              <a:t>Rabbeinu’s</a:t>
            </a:r>
            <a:r>
              <a:rPr lang="en-US" sz="1100" dirty="0">
                <a:effectLst/>
                <a:latin typeface="Cambria" panose="02040503050406030204" pitchFamily="18" charset="0"/>
                <a:ea typeface="Calibri" panose="020F0502020204030204" pitchFamily="34" charset="0"/>
                <a:cs typeface="Calibri" panose="020F0502020204030204" pitchFamily="34" charset="0"/>
              </a:rPr>
              <a:t> keen </a:t>
            </a:r>
            <a:r>
              <a:rPr lang="en-US" sz="1100" i="1" dirty="0" err="1">
                <a:effectLst/>
                <a:latin typeface="Cambria" panose="02040503050406030204" pitchFamily="18" charset="0"/>
                <a:ea typeface="Calibri" panose="020F0502020204030204" pitchFamily="34" charset="0"/>
                <a:cs typeface="Calibri" panose="020F0502020204030204" pitchFamily="34" charset="0"/>
              </a:rPr>
              <a:t>Nesiah</a:t>
            </a:r>
            <a:r>
              <a:rPr lang="en-US" sz="1100" i="1" dirty="0">
                <a:effectLst/>
                <a:latin typeface="Cambria" panose="02040503050406030204" pitchFamily="18" charset="0"/>
                <a:ea typeface="Calibri" panose="020F0502020204030204" pitchFamily="34" charset="0"/>
                <a:cs typeface="Calibri" panose="020F0502020204030204" pitchFamily="34" charset="0"/>
              </a:rPr>
              <a:t> </a:t>
            </a:r>
            <a:r>
              <a:rPr lang="en-US" sz="1100" i="1" dirty="0" err="1">
                <a:effectLst/>
                <a:latin typeface="Cambria" panose="02040503050406030204" pitchFamily="18" charset="0"/>
                <a:ea typeface="Calibri" panose="020F0502020204030204" pitchFamily="34" charset="0"/>
                <a:cs typeface="Calibri" panose="020F0502020204030204" pitchFamily="34" charset="0"/>
              </a:rPr>
              <a:t>B’ol</a:t>
            </a:r>
            <a:r>
              <a:rPr lang="en-US" sz="1100" dirty="0">
                <a:effectLst/>
                <a:latin typeface="Cambria" panose="02040503050406030204" pitchFamily="18" charset="0"/>
                <a:ea typeface="Calibri" panose="020F0502020204030204" pitchFamily="34" charset="0"/>
                <a:cs typeface="Calibri" panose="020F0502020204030204" pitchFamily="34" charset="0"/>
              </a:rPr>
              <a:t> with </a:t>
            </a:r>
            <a:r>
              <a:rPr lang="en-US" sz="1100" dirty="0">
                <a:effectLst/>
                <a:latin typeface="Cambria" panose="02040503050406030204" pitchFamily="18" charset="0"/>
                <a:ea typeface="Calibri" panose="020F0502020204030204" pitchFamily="34" charset="0"/>
                <a:cs typeface="+mj-cs"/>
              </a:rPr>
              <a:t>the Jewish people’s </a:t>
            </a:r>
            <a:r>
              <a:rPr lang="en-US" sz="1100" dirty="0">
                <a:effectLst/>
                <a:latin typeface="Cambria" panose="02040503050406030204" pitchFamily="18" charset="0"/>
                <a:ea typeface="Calibri" panose="020F0502020204030204" pitchFamily="34" charset="0"/>
                <a:cs typeface="Calibri" panose="020F0502020204030204" pitchFamily="34" charset="0"/>
              </a:rPr>
              <a:t>suffering.  </a:t>
            </a:r>
            <a:endParaRPr lang="en-US" sz="1100" dirty="0">
              <a:effectLst/>
              <a:latin typeface="Palatino Linotype" panose="02040502050505030304" pitchFamily="18" charset="0"/>
              <a:ea typeface="Calibri" panose="020F050202020403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AABDC9AE-228B-412E-AF8B-3A289A0A7AD0}"/>
              </a:ext>
            </a:extLst>
          </p:cNvPr>
          <p:cNvSpPr txBox="1"/>
          <p:nvPr/>
        </p:nvSpPr>
        <p:spPr>
          <a:xfrm>
            <a:off x="566508" y="2998389"/>
            <a:ext cx="4610100" cy="257827"/>
          </a:xfrm>
          <a:prstGeom prst="rect">
            <a:avLst/>
          </a:prstGeom>
          <a:noFill/>
        </p:spPr>
        <p:txBody>
          <a:bodyPr wrap="square">
            <a:spAutoFit/>
          </a:bodyPr>
          <a:lstStyle/>
          <a:p>
            <a:pPr marL="0" marR="0">
              <a:lnSpc>
                <a:spcPct val="130000"/>
              </a:lnSpc>
              <a:spcBef>
                <a:spcPts val="300"/>
              </a:spcBef>
              <a:spcAft>
                <a:spcPts val="600"/>
              </a:spcAft>
            </a:pPr>
            <a:r>
              <a:rPr lang="en-US" sz="900" i="1" dirty="0">
                <a:effectLst/>
                <a:latin typeface="Calibri" panose="020F0502020204030204" pitchFamily="34" charset="0"/>
                <a:ea typeface="Calibri" panose="020F0502020204030204" pitchFamily="34" charset="0"/>
                <a:cs typeface="Calibri" panose="020F0502020204030204" pitchFamily="34" charset="0"/>
              </a:rPr>
              <a:t>Translation from:</a:t>
            </a:r>
            <a:r>
              <a:rPr lang="en-US" sz="900" dirty="0">
                <a:effectLst/>
                <a:latin typeface="Calibri" panose="020F0502020204030204" pitchFamily="34" charset="0"/>
                <a:ea typeface="Calibri" panose="020F0502020204030204" pitchFamily="34" charset="0"/>
                <a:cs typeface="Calibri" panose="020F0502020204030204" pitchFamily="34" charset="0"/>
              </a:rPr>
              <a:t> </a:t>
            </a:r>
            <a:r>
              <a:rPr lang="en-US" sz="900" dirty="0" err="1">
                <a:effectLst/>
                <a:latin typeface="Calibri" panose="020F0502020204030204" pitchFamily="34" charset="0"/>
                <a:ea typeface="Calibri" panose="020F0502020204030204" pitchFamily="34" charset="0"/>
                <a:cs typeface="Calibri" panose="020F0502020204030204" pitchFamily="34" charset="0"/>
              </a:rPr>
              <a:t>Artscroll</a:t>
            </a:r>
            <a:r>
              <a:rPr lang="en-US" sz="900" dirty="0">
                <a:effectLst/>
                <a:latin typeface="Calibri" panose="020F0502020204030204" pitchFamily="34" charset="0"/>
                <a:ea typeface="Calibri" panose="020F0502020204030204" pitchFamily="34" charset="0"/>
                <a:cs typeface="Calibri" panose="020F0502020204030204" pitchFamily="34" charset="0"/>
              </a:rPr>
              <a:t> Torah Series, </a:t>
            </a:r>
            <a:r>
              <a:rPr lang="en-US" sz="900" dirty="0" err="1">
                <a:effectLst/>
                <a:latin typeface="Calibri" panose="020F0502020204030204" pitchFamily="34" charset="0"/>
                <a:ea typeface="Calibri" panose="020F0502020204030204" pitchFamily="34" charset="0"/>
                <a:cs typeface="Calibri" panose="020F0502020204030204" pitchFamily="34" charset="0"/>
              </a:rPr>
              <a:t>Sapirstein</a:t>
            </a:r>
            <a:r>
              <a:rPr lang="en-US" sz="900" dirty="0">
                <a:effectLst/>
                <a:latin typeface="Calibri" panose="020F0502020204030204" pitchFamily="34" charset="0"/>
                <a:ea typeface="Calibri" panose="020F0502020204030204" pitchFamily="34" charset="0"/>
                <a:cs typeface="Calibri" panose="020F0502020204030204" pitchFamily="34" charset="0"/>
              </a:rPr>
              <a:t> edition, </a:t>
            </a:r>
            <a:r>
              <a:rPr lang="en-US" sz="900" dirty="0" err="1">
                <a:effectLst/>
                <a:latin typeface="Calibri" panose="020F0502020204030204" pitchFamily="34" charset="0"/>
                <a:ea typeface="Calibri" panose="020F0502020204030204" pitchFamily="34" charset="0"/>
                <a:cs typeface="Calibri" panose="020F0502020204030204" pitchFamily="34" charset="0"/>
              </a:rPr>
              <a:t>Mesorah</a:t>
            </a:r>
            <a:r>
              <a:rPr lang="en-US" sz="900" dirty="0">
                <a:effectLst/>
                <a:latin typeface="Calibri" panose="020F0502020204030204" pitchFamily="34" charset="0"/>
                <a:ea typeface="Calibri" panose="020F0502020204030204" pitchFamily="34" charset="0"/>
                <a:cs typeface="Calibri" panose="020F0502020204030204" pitchFamily="34" charset="0"/>
              </a:rPr>
              <a:t> Publishers.</a:t>
            </a:r>
            <a:endParaRPr lang="en-US" sz="900" dirty="0">
              <a:effectLst/>
              <a:latin typeface="Calibri" panose="020F0502020204030204" pitchFamily="34" charset="0"/>
              <a:ea typeface="Calibri" panose="020F0502020204030204" pitchFamily="34" charset="0"/>
              <a:cs typeface="Arial" panose="020B0604020202020204" pitchFamily="34" charset="0"/>
            </a:endParaRPr>
          </a:p>
        </p:txBody>
      </p:sp>
      <p:graphicFrame>
        <p:nvGraphicFramePr>
          <p:cNvPr id="23" name="Table 22">
            <a:extLst>
              <a:ext uri="{FF2B5EF4-FFF2-40B4-BE49-F238E27FC236}">
                <a16:creationId xmlns:a16="http://schemas.microsoft.com/office/drawing/2014/main" id="{E3919D2B-A2DE-4BD8-8177-ACA9A2B386A7}"/>
              </a:ext>
            </a:extLst>
          </p:cNvPr>
          <p:cNvGraphicFramePr>
            <a:graphicFrameLocks noGrp="1"/>
          </p:cNvGraphicFramePr>
          <p:nvPr>
            <p:extLst>
              <p:ext uri="{D42A27DB-BD31-4B8C-83A1-F6EECF244321}">
                <p14:modId xmlns:p14="http://schemas.microsoft.com/office/powerpoint/2010/main" val="4046628212"/>
              </p:ext>
            </p:extLst>
          </p:nvPr>
        </p:nvGraphicFramePr>
        <p:xfrm>
          <a:off x="584320" y="3852942"/>
          <a:ext cx="6680080" cy="977832"/>
        </p:xfrm>
        <a:graphic>
          <a:graphicData uri="http://schemas.openxmlformats.org/drawingml/2006/table">
            <a:tbl>
              <a:tblPr firstRow="1" firstCol="1" bandRow="1">
                <a:tableStyleId>{5C22544A-7EE6-4342-B048-85BDC9FD1C3A}</a:tableStyleId>
              </a:tblPr>
              <a:tblGrid>
                <a:gridCol w="3830558">
                  <a:extLst>
                    <a:ext uri="{9D8B030D-6E8A-4147-A177-3AD203B41FA5}">
                      <a16:colId xmlns:a16="http://schemas.microsoft.com/office/drawing/2014/main" val="1546007783"/>
                    </a:ext>
                  </a:extLst>
                </a:gridCol>
                <a:gridCol w="2849522">
                  <a:extLst>
                    <a:ext uri="{9D8B030D-6E8A-4147-A177-3AD203B41FA5}">
                      <a16:colId xmlns:a16="http://schemas.microsoft.com/office/drawing/2014/main" val="1433761735"/>
                    </a:ext>
                  </a:extLst>
                </a:gridCol>
              </a:tblGrid>
              <a:tr h="977832">
                <a:tc>
                  <a:txBody>
                    <a:bodyPr/>
                    <a:lstStyle/>
                    <a:p>
                      <a:pPr marL="0" marR="0">
                        <a:lnSpc>
                          <a:spcPct val="140000"/>
                        </a:lnSpc>
                        <a:spcBef>
                          <a:spcPts val="0"/>
                        </a:spcBef>
                        <a:spcAft>
                          <a:spcPts val="0"/>
                        </a:spcAft>
                      </a:pPr>
                      <a:r>
                        <a:rPr lang="en-US" sz="1100" b="0" dirty="0">
                          <a:solidFill>
                            <a:schemeClr val="tx1"/>
                          </a:solidFill>
                          <a:effectLst/>
                        </a:rPr>
                        <a:t>And Hashem saw that [Moshe] turned aside to see; and Hashem called out to him from amid the bush and said, “Moshe, Moshe,” and he replied, “Here I am!”</a:t>
                      </a:r>
                      <a:endParaRPr lang="en-US" sz="1100" b="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r" rtl="1">
                        <a:lnSpc>
                          <a:spcPct val="140000"/>
                        </a:lnSpc>
                        <a:spcBef>
                          <a:spcPts val="0"/>
                        </a:spcBef>
                        <a:spcAft>
                          <a:spcPts val="0"/>
                        </a:spcAft>
                      </a:pPr>
                      <a:r>
                        <a:rPr lang="he-IL" sz="1300" b="0" u="sng" dirty="0">
                          <a:solidFill>
                            <a:schemeClr val="tx1"/>
                          </a:solidFill>
                          <a:effectLst/>
                          <a:cs typeface="+mj-cs"/>
                        </a:rPr>
                        <a:t>שמות ג׳, ד</a:t>
                      </a:r>
                      <a:r>
                        <a:rPr lang="he-IL" sz="1300" b="0" dirty="0">
                          <a:solidFill>
                            <a:schemeClr val="tx1"/>
                          </a:solidFill>
                          <a:effectLst/>
                          <a:cs typeface="+mj-cs"/>
                        </a:rPr>
                        <a:t>׳׃ </a:t>
                      </a:r>
                      <a:endParaRPr lang="en-US" sz="1300" b="0" dirty="0">
                        <a:solidFill>
                          <a:schemeClr val="tx1"/>
                        </a:solidFill>
                        <a:effectLst/>
                        <a:cs typeface="+mj-cs"/>
                      </a:endParaRPr>
                    </a:p>
                    <a:p>
                      <a:pPr marL="0" marR="0" algn="r" rtl="1">
                        <a:lnSpc>
                          <a:spcPct val="140000"/>
                        </a:lnSpc>
                        <a:spcBef>
                          <a:spcPts val="0"/>
                        </a:spcBef>
                        <a:spcAft>
                          <a:spcPts val="0"/>
                        </a:spcAft>
                      </a:pPr>
                      <a:r>
                        <a:rPr lang="he-IL" sz="1300" b="0" dirty="0">
                          <a:solidFill>
                            <a:schemeClr val="tx1"/>
                          </a:solidFill>
                          <a:effectLst/>
                          <a:cs typeface="+mj-cs"/>
                        </a:rPr>
                        <a:t>וַיַּרְא ה׳ כִּי סָר לִרְאוֹת וַיִּקְרָא אֵלָיו אֱלֹקים מִתּוֹךְ הַסְּנֶה וַיֹּאמֶר מֹשֶׁה מֹשֶׁה וַיֹּאמֶר הִנֵּנִי</a:t>
                      </a:r>
                      <a:r>
                        <a:rPr lang="en-US" sz="1300" b="0" dirty="0">
                          <a:solidFill>
                            <a:schemeClr val="tx1"/>
                          </a:solidFill>
                          <a:effectLst/>
                          <a:cs typeface="+mj-cs"/>
                        </a:rPr>
                        <a:t>.</a:t>
                      </a:r>
                      <a:endParaRPr lang="en-US" sz="1300" b="0" dirty="0">
                        <a:solidFill>
                          <a:schemeClr val="tx1"/>
                        </a:solidFill>
                        <a:effectLst/>
                        <a:latin typeface="Calibri" panose="020F0502020204030204" pitchFamily="34" charset="0"/>
                        <a:ea typeface="Calibri" panose="020F0502020204030204" pitchFamily="34" charset="0"/>
                        <a:cs typeface="+mj-cs"/>
                      </a:endParaRPr>
                    </a:p>
                  </a:txBody>
                  <a:tcPr marL="68580" marR="6858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11678805"/>
                  </a:ext>
                </a:extLst>
              </a:tr>
            </a:tbl>
          </a:graphicData>
        </a:graphic>
      </p:graphicFrame>
      <p:sp>
        <p:nvSpPr>
          <p:cNvPr id="25" name="TextBox 24">
            <a:extLst>
              <a:ext uri="{FF2B5EF4-FFF2-40B4-BE49-F238E27FC236}">
                <a16:creationId xmlns:a16="http://schemas.microsoft.com/office/drawing/2014/main" id="{DF176913-B8E9-42CF-940C-673F90095F4D}"/>
              </a:ext>
            </a:extLst>
          </p:cNvPr>
          <p:cNvSpPr txBox="1"/>
          <p:nvPr/>
        </p:nvSpPr>
        <p:spPr>
          <a:xfrm>
            <a:off x="513994" y="3549560"/>
            <a:ext cx="6592623" cy="261610"/>
          </a:xfrm>
          <a:prstGeom prst="rect">
            <a:avLst/>
          </a:prstGeom>
          <a:noFill/>
        </p:spPr>
        <p:txBody>
          <a:bodyPr wrap="square">
            <a:spAutoFit/>
          </a:bodyPr>
          <a:lstStyle/>
          <a:p>
            <a:r>
              <a:rPr lang="en-US" sz="1100" b="1" dirty="0">
                <a:effectLst/>
                <a:latin typeface="Cambria" panose="02040503050406030204" pitchFamily="18" charset="0"/>
                <a:ea typeface="Calibri" panose="020F0502020204030204" pitchFamily="34" charset="0"/>
                <a:cs typeface="Calibri" panose="020F0502020204030204" pitchFamily="34" charset="0"/>
              </a:rPr>
              <a:t>Source II-6:  </a:t>
            </a:r>
            <a:r>
              <a:rPr lang="en-US" sz="1100" b="1" dirty="0" err="1">
                <a:effectLst/>
                <a:latin typeface="Cambria" panose="02040503050406030204" pitchFamily="18" charset="0"/>
                <a:ea typeface="Calibri" panose="020F0502020204030204" pitchFamily="34" charset="0"/>
                <a:cs typeface="Calibri" panose="020F0502020204030204" pitchFamily="34" charset="0"/>
              </a:rPr>
              <a:t>Shemos</a:t>
            </a:r>
            <a:r>
              <a:rPr lang="en-US" sz="1100" b="1" dirty="0">
                <a:effectLst/>
                <a:latin typeface="Cambria" panose="02040503050406030204" pitchFamily="18" charset="0"/>
                <a:ea typeface="Calibri" panose="020F0502020204030204" pitchFamily="34" charset="0"/>
                <a:cs typeface="Calibri" panose="020F0502020204030204" pitchFamily="34" charset="0"/>
              </a:rPr>
              <a:t> 3:4:  </a:t>
            </a:r>
            <a:r>
              <a:rPr lang="en-US" sz="1100" dirty="0">
                <a:effectLst/>
                <a:latin typeface="Cambria" panose="02040503050406030204" pitchFamily="18" charset="0"/>
                <a:ea typeface="Calibri" panose="020F0502020204030204" pitchFamily="34" charset="0"/>
                <a:cs typeface="Calibri" panose="020F0502020204030204" pitchFamily="34" charset="0"/>
              </a:rPr>
              <a:t>Hashem speaks to Moshe from the burning bush.</a:t>
            </a:r>
            <a:endParaRPr lang="en-US" sz="1100" dirty="0"/>
          </a:p>
        </p:txBody>
      </p:sp>
      <p:sp>
        <p:nvSpPr>
          <p:cNvPr id="31" name="TextBox 30">
            <a:extLst>
              <a:ext uri="{FF2B5EF4-FFF2-40B4-BE49-F238E27FC236}">
                <a16:creationId xmlns:a16="http://schemas.microsoft.com/office/drawing/2014/main" id="{DAA02C58-0A8F-4042-B224-C2AE65CAAB1D}"/>
              </a:ext>
            </a:extLst>
          </p:cNvPr>
          <p:cNvSpPr txBox="1"/>
          <p:nvPr/>
        </p:nvSpPr>
        <p:spPr>
          <a:xfrm>
            <a:off x="528690" y="4805298"/>
            <a:ext cx="4685737" cy="257827"/>
          </a:xfrm>
          <a:prstGeom prst="rect">
            <a:avLst/>
          </a:prstGeom>
          <a:noFill/>
        </p:spPr>
        <p:txBody>
          <a:bodyPr wrap="square">
            <a:spAutoFit/>
          </a:bodyPr>
          <a:lstStyle/>
          <a:p>
            <a:pPr marL="0" marR="0">
              <a:lnSpc>
                <a:spcPct val="130000"/>
              </a:lnSpc>
              <a:spcBef>
                <a:spcPts val="300"/>
              </a:spcBef>
              <a:spcAft>
                <a:spcPts val="600"/>
              </a:spcAft>
            </a:pPr>
            <a:r>
              <a:rPr lang="en-US" sz="900" i="1" dirty="0">
                <a:effectLst/>
                <a:latin typeface="Calibri" panose="020F0502020204030204" pitchFamily="34" charset="0"/>
                <a:ea typeface="Calibri" panose="020F0502020204030204" pitchFamily="34" charset="0"/>
                <a:cs typeface="Calibri" panose="020F0502020204030204" pitchFamily="34" charset="0"/>
              </a:rPr>
              <a:t>Translation from:</a:t>
            </a:r>
            <a:r>
              <a:rPr lang="en-US" sz="900" dirty="0">
                <a:effectLst/>
                <a:latin typeface="Calibri" panose="020F0502020204030204" pitchFamily="34" charset="0"/>
                <a:ea typeface="Calibri" panose="020F0502020204030204" pitchFamily="34" charset="0"/>
                <a:cs typeface="Calibri" panose="020F0502020204030204" pitchFamily="34" charset="0"/>
              </a:rPr>
              <a:t> </a:t>
            </a:r>
            <a:r>
              <a:rPr lang="en-US" sz="900" dirty="0" err="1">
                <a:effectLst/>
                <a:latin typeface="Calibri" panose="020F0502020204030204" pitchFamily="34" charset="0"/>
                <a:ea typeface="Calibri" panose="020F0502020204030204" pitchFamily="34" charset="0"/>
                <a:cs typeface="Calibri" panose="020F0502020204030204" pitchFamily="34" charset="0"/>
              </a:rPr>
              <a:t>Artscroll</a:t>
            </a:r>
            <a:r>
              <a:rPr lang="en-US" sz="900" dirty="0">
                <a:effectLst/>
                <a:latin typeface="Calibri" panose="020F0502020204030204" pitchFamily="34" charset="0"/>
                <a:ea typeface="Calibri" panose="020F0502020204030204" pitchFamily="34" charset="0"/>
                <a:cs typeface="Calibri" panose="020F0502020204030204" pitchFamily="34" charset="0"/>
              </a:rPr>
              <a:t> Torah Series, </a:t>
            </a:r>
            <a:r>
              <a:rPr lang="en-US" sz="900" dirty="0" err="1">
                <a:effectLst/>
                <a:latin typeface="Calibri" panose="020F0502020204030204" pitchFamily="34" charset="0"/>
                <a:ea typeface="Calibri" panose="020F0502020204030204" pitchFamily="34" charset="0"/>
                <a:cs typeface="Calibri" panose="020F0502020204030204" pitchFamily="34" charset="0"/>
              </a:rPr>
              <a:t>Sapirstein</a:t>
            </a:r>
            <a:r>
              <a:rPr lang="en-US" sz="900" dirty="0">
                <a:effectLst/>
                <a:latin typeface="Calibri" panose="020F0502020204030204" pitchFamily="34" charset="0"/>
                <a:ea typeface="Calibri" panose="020F0502020204030204" pitchFamily="34" charset="0"/>
                <a:cs typeface="Calibri" panose="020F0502020204030204" pitchFamily="34" charset="0"/>
              </a:rPr>
              <a:t> edition, </a:t>
            </a:r>
            <a:r>
              <a:rPr lang="en-US" sz="900" dirty="0" err="1">
                <a:effectLst/>
                <a:latin typeface="Calibri" panose="020F0502020204030204" pitchFamily="34" charset="0"/>
                <a:ea typeface="Calibri" panose="020F0502020204030204" pitchFamily="34" charset="0"/>
                <a:cs typeface="Calibri" panose="020F0502020204030204" pitchFamily="34" charset="0"/>
              </a:rPr>
              <a:t>Mesorah</a:t>
            </a:r>
            <a:r>
              <a:rPr lang="en-US" sz="900" dirty="0">
                <a:effectLst/>
                <a:latin typeface="Calibri" panose="020F0502020204030204" pitchFamily="34" charset="0"/>
                <a:ea typeface="Calibri" panose="020F0502020204030204" pitchFamily="34" charset="0"/>
                <a:cs typeface="Calibri" panose="020F0502020204030204" pitchFamily="34" charset="0"/>
              </a:rPr>
              <a:t> Publishers.</a:t>
            </a:r>
            <a:endParaRPr lang="en-US" sz="9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0781657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9429E1E-6E31-42E3-A1E7-E422983B384A}"/>
              </a:ext>
            </a:extLst>
          </p:cNvPr>
          <p:cNvSpPr>
            <a:spLocks noGrp="1"/>
          </p:cNvSpPr>
          <p:nvPr>
            <p:ph type="sldNum" sz="quarter" idx="12"/>
          </p:nvPr>
        </p:nvSpPr>
        <p:spPr/>
        <p:txBody>
          <a:bodyPr/>
          <a:lstStyle/>
          <a:p>
            <a:fld id="{0C214F17-86AB-4F1C-BC88-4CB7EE2FB93D}" type="slidenum">
              <a:rPr lang="en-US" sz="1050" b="1" smtClean="0">
                <a:solidFill>
                  <a:schemeClr val="tx1"/>
                </a:solidFill>
              </a:rPr>
              <a:t>15</a:t>
            </a:fld>
            <a:endParaRPr lang="en-US" sz="1050" b="1" dirty="0">
              <a:solidFill>
                <a:schemeClr val="tx1"/>
              </a:solidFill>
            </a:endParaRPr>
          </a:p>
        </p:txBody>
      </p:sp>
      <p:sp>
        <p:nvSpPr>
          <p:cNvPr id="5" name="Text Box 2">
            <a:extLst>
              <a:ext uri="{FF2B5EF4-FFF2-40B4-BE49-F238E27FC236}">
                <a16:creationId xmlns:a16="http://schemas.microsoft.com/office/drawing/2014/main" id="{DD40397C-D4E5-4BFE-8B32-7EA3EE169C8A}"/>
              </a:ext>
            </a:extLst>
          </p:cNvPr>
          <p:cNvSpPr txBox="1">
            <a:spLocks noChangeArrowheads="1"/>
          </p:cNvSpPr>
          <p:nvPr/>
        </p:nvSpPr>
        <p:spPr bwMode="auto">
          <a:xfrm>
            <a:off x="511548" y="4854934"/>
            <a:ext cx="6749303" cy="4606566"/>
          </a:xfrm>
          <a:prstGeom prst="rect">
            <a:avLst/>
          </a:prstGeom>
          <a:solidFill>
            <a:schemeClr val="bg1">
              <a:lumMod val="95000"/>
            </a:schemeClr>
          </a:solidFill>
          <a:ln w="6350">
            <a:solidFill>
              <a:srgbClr val="000000"/>
            </a:solidFill>
            <a:prstDash val="sysDot"/>
            <a:miter lim="800000"/>
            <a:headEnd/>
            <a:tailEnd/>
          </a:ln>
        </p:spPr>
        <p:txBody>
          <a:bodyPr rot="0" vert="horz" wrap="square" lIns="91440" tIns="45720" rIns="91440" bIns="45720" anchor="t" anchorCtr="0">
            <a:noAutofit/>
          </a:bodyPr>
          <a:lstStyle/>
          <a:p>
            <a:pPr marL="406400" marR="152400" indent="-228600" rtl="0">
              <a:lnSpc>
                <a:spcPct val="135000"/>
              </a:lnSpc>
              <a:spcBef>
                <a:spcPts val="5400"/>
              </a:spcBef>
              <a:spcAft>
                <a:spcPts val="1200"/>
              </a:spcAft>
              <a:buFont typeface="Wingdings" panose="05000000000000000000" pitchFamily="2" charset="2"/>
              <a:buChar char="v"/>
            </a:pPr>
            <a:endParaRPr lang="en-US" sz="1000" dirty="0">
              <a:effectLst/>
              <a:latin typeface="Tahoma" panose="020B0604030504040204" pitchFamily="34" charset="0"/>
              <a:ea typeface="Calibri" panose="020F0502020204030204" pitchFamily="34" charset="0"/>
              <a:cs typeface="Arial" panose="020B0604020202020204" pitchFamily="34" charset="0"/>
            </a:endParaRPr>
          </a:p>
          <a:p>
            <a:pPr marL="342900" marR="152400" indent="-228600" rtl="0">
              <a:lnSpc>
                <a:spcPct val="130000"/>
              </a:lnSpc>
              <a:spcBef>
                <a:spcPts val="3200"/>
              </a:spcBef>
              <a:buFont typeface="Wingdings" panose="05000000000000000000" pitchFamily="2" charset="2"/>
              <a:buChar char="v"/>
            </a:pPr>
            <a:r>
              <a:rPr lang="en-US" sz="1300" dirty="0">
                <a:effectLst/>
                <a:ea typeface="Calibri" panose="020F0502020204030204" pitchFamily="34" charset="0"/>
                <a:cs typeface="Arial" panose="020B0604020202020204" pitchFamily="34" charset="0"/>
              </a:rPr>
              <a:t>Moshe </a:t>
            </a:r>
            <a:r>
              <a:rPr lang="en-US" sz="1300" dirty="0" err="1">
                <a:effectLst/>
                <a:ea typeface="Calibri" panose="020F0502020204030204" pitchFamily="34" charset="0"/>
                <a:cs typeface="Arial" panose="020B0604020202020204" pitchFamily="34" charset="0"/>
              </a:rPr>
              <a:t>Rabbeinu</a:t>
            </a:r>
            <a:r>
              <a:rPr lang="en-US" sz="1300" dirty="0">
                <a:effectLst/>
                <a:ea typeface="Calibri" panose="020F0502020204030204" pitchFamily="34" charset="0"/>
                <a:cs typeface="Arial" panose="020B0604020202020204" pitchFamily="34" charset="0"/>
              </a:rPr>
              <a:t> is the paradigm for sharing in the suffering of the community, deeply reflecting upon their distress (immersing himself in their situation), abandoning his position of privilege and nobility to physically participate in their suffering.  </a:t>
            </a:r>
          </a:p>
          <a:p>
            <a:pPr marL="342900" marR="152400" indent="-228600">
              <a:lnSpc>
                <a:spcPct val="130000"/>
              </a:lnSpc>
              <a:spcBef>
                <a:spcPts val="900"/>
              </a:spcBef>
              <a:buFont typeface="Wingdings" panose="05000000000000000000" pitchFamily="2" charset="2"/>
              <a:buChar char="v"/>
            </a:pPr>
            <a:r>
              <a:rPr lang="en-US" sz="1300" dirty="0">
                <a:effectLst/>
                <a:ea typeface="Calibri" panose="020F0502020204030204" pitchFamily="34" charset="0"/>
                <a:cs typeface="Arial" panose="020B0604020202020204" pitchFamily="34" charset="0"/>
              </a:rPr>
              <a:t>From Moshe </a:t>
            </a:r>
            <a:r>
              <a:rPr lang="en-US" sz="1300" dirty="0" err="1">
                <a:effectLst/>
                <a:ea typeface="Calibri" panose="020F0502020204030204" pitchFamily="34" charset="0"/>
                <a:cs typeface="Arial" panose="020B0604020202020204" pitchFamily="34" charset="0"/>
              </a:rPr>
              <a:t>Rabbeinu’s</a:t>
            </a:r>
            <a:r>
              <a:rPr lang="en-US" sz="1300" dirty="0">
                <a:effectLst/>
                <a:ea typeface="Calibri" panose="020F0502020204030204" pitchFamily="34" charset="0"/>
                <a:cs typeface="Arial" panose="020B0604020202020204" pitchFamily="34" charset="0"/>
              </a:rPr>
              <a:t> sharing in his brethren’s suffering, we learn the following lessons:</a:t>
            </a:r>
          </a:p>
          <a:p>
            <a:pPr marL="571500" marR="152400" lvl="0" indent="-177800">
              <a:lnSpc>
                <a:spcPct val="130000"/>
              </a:lnSpc>
              <a:spcBef>
                <a:spcPts val="600"/>
              </a:spcBef>
              <a:buFont typeface="Symbol" panose="05050102010706020507" pitchFamily="18" charset="2"/>
              <a:buChar char=""/>
            </a:pPr>
            <a:r>
              <a:rPr lang="en-US" sz="1300" dirty="0">
                <a:effectLst/>
                <a:ea typeface="Calibri" panose="020F0502020204030204" pitchFamily="34" charset="0"/>
                <a:cs typeface="Arial" panose="020B0604020202020204" pitchFamily="34" charset="0"/>
              </a:rPr>
              <a:t>Just as Moshe left his palatial office and exchanged his regal garments for the clothes of slaves, we need to leave our own comfort zone and set aside our own perspectives to view the situation through the lens of the person in pain. </a:t>
            </a:r>
          </a:p>
          <a:p>
            <a:pPr marL="571500" marR="152400" lvl="0" indent="-177800">
              <a:lnSpc>
                <a:spcPct val="130000"/>
              </a:lnSpc>
              <a:spcBef>
                <a:spcPts val="600"/>
              </a:spcBef>
              <a:buFont typeface="Symbol" panose="05050102010706020507" pitchFamily="18" charset="2"/>
              <a:buChar char=""/>
            </a:pPr>
            <a:r>
              <a:rPr lang="en-US" sz="1300" dirty="0">
                <a:ea typeface="Calibri" panose="020F0502020204030204" pitchFamily="34" charset="0"/>
                <a:cs typeface="Arial" panose="020B0604020202020204" pitchFamily="34" charset="0"/>
              </a:rPr>
              <a:t>We should ta</a:t>
            </a:r>
            <a:r>
              <a:rPr lang="en-US" sz="1300" dirty="0">
                <a:effectLst/>
                <a:ea typeface="Calibri" panose="020F0502020204030204" pitchFamily="34" charset="0"/>
                <a:cs typeface="Arial" panose="020B0604020202020204" pitchFamily="34" charset="0"/>
              </a:rPr>
              <a:t>ke a few moments to deeply contemplate upon the details of someone’s difficulties and imagine ourselves going through the same situation. </a:t>
            </a:r>
          </a:p>
          <a:p>
            <a:pPr marL="571500" marR="152400" lvl="0" indent="-177800">
              <a:lnSpc>
                <a:spcPct val="130000"/>
              </a:lnSpc>
              <a:spcBef>
                <a:spcPts val="600"/>
              </a:spcBef>
              <a:buFont typeface="Symbol" panose="05050102010706020507" pitchFamily="18" charset="2"/>
              <a:buChar char=""/>
            </a:pPr>
            <a:r>
              <a:rPr lang="en-US" sz="1300" dirty="0">
                <a:effectLst/>
                <a:ea typeface="Calibri" panose="020F0502020204030204" pitchFamily="34" charset="0"/>
                <a:cs typeface="Arial" panose="020B0604020202020204" pitchFamily="34" charset="0"/>
              </a:rPr>
              <a:t>Just as Moshe performed concrete actions </a:t>
            </a:r>
            <a:r>
              <a:rPr lang="en-US" sz="1300" dirty="0">
                <a:ea typeface="Calibri" panose="020F0502020204030204" pitchFamily="34" charset="0"/>
                <a:cs typeface="Arial" panose="020B0604020202020204" pitchFamily="34" charset="0"/>
              </a:rPr>
              <a:t>with </a:t>
            </a:r>
            <a:r>
              <a:rPr lang="en-US" sz="1300" dirty="0">
                <a:effectLst/>
                <a:ea typeface="Calibri" panose="020F0502020204030204" pitchFamily="34" charset="0"/>
                <a:cs typeface="Arial" panose="020B0604020202020204" pitchFamily="34" charset="0"/>
              </a:rPr>
              <a:t>the theme of “</a:t>
            </a:r>
            <a:r>
              <a:rPr lang="he-IL" sz="1400" dirty="0">
                <a:effectLst/>
                <a:ea typeface="Calibri" panose="020F0502020204030204" pitchFamily="34" charset="0"/>
                <a:cs typeface="+mj-cs"/>
              </a:rPr>
              <a:t>עִמּוֹ אָנֹכִי בְצָרָה</a:t>
            </a:r>
            <a:r>
              <a:rPr lang="en-US" sz="1300" dirty="0">
                <a:effectLst/>
                <a:ea typeface="Calibri" panose="020F0502020204030204" pitchFamily="34" charset="0"/>
                <a:cs typeface="Arial" panose="020B0604020202020204" pitchFamily="34" charset="0"/>
              </a:rPr>
              <a:t>” </a:t>
            </a:r>
            <a:br>
              <a:rPr lang="en-US" sz="1300" dirty="0">
                <a:effectLst/>
                <a:ea typeface="Calibri" panose="020F0502020204030204" pitchFamily="34" charset="0"/>
                <a:cs typeface="Arial" panose="020B0604020202020204" pitchFamily="34" charset="0"/>
              </a:rPr>
            </a:br>
            <a:r>
              <a:rPr lang="en-US" sz="1300" dirty="0">
                <a:effectLst/>
                <a:ea typeface="Calibri" panose="020F0502020204030204" pitchFamily="34" charset="0"/>
                <a:cs typeface="Arial" panose="020B0604020202020204" pitchFamily="34" charset="0"/>
              </a:rPr>
              <a:t>(e.g., physically lifting his brethren’s burdens, sitting on a stone during the war against Amalek), we should perform concrete action(s) that demonstrates our sharing in people’s suffering, even if it does not tangibly improve their situation.</a:t>
            </a:r>
          </a:p>
        </p:txBody>
      </p:sp>
      <p:sp>
        <p:nvSpPr>
          <p:cNvPr id="8" name="Text Box 7">
            <a:extLst>
              <a:ext uri="{FF2B5EF4-FFF2-40B4-BE49-F238E27FC236}">
                <a16:creationId xmlns:a16="http://schemas.microsoft.com/office/drawing/2014/main" id="{732B8285-A1BF-4CC5-931F-76750D3EA306}"/>
              </a:ext>
            </a:extLst>
          </p:cNvPr>
          <p:cNvSpPr txBox="1"/>
          <p:nvPr/>
        </p:nvSpPr>
        <p:spPr>
          <a:xfrm>
            <a:off x="557155" y="4882871"/>
            <a:ext cx="6703696" cy="565429"/>
          </a:xfrm>
          <a:prstGeom prst="rect">
            <a:avLst/>
          </a:prstGeom>
          <a:solidFill>
            <a:prstClr val="white"/>
          </a:solidFill>
          <a:ln>
            <a:noFill/>
          </a:ln>
        </p:spPr>
        <p:txBody>
          <a:bodyPr rot="0" spcFirstLastPara="0" vert="horz" wrap="square" lIns="0" tIns="0" rIns="0" bIns="0" numCol="1" spcCol="0" rtlCol="0" fromWordArt="0" anchor="ctr" anchorCtr="0" forceAA="0" compatLnSpc="1">
            <a:prstTxWarp prst="textNoShape">
              <a:avLst/>
            </a:prstTxWarp>
            <a:noAutofit/>
          </a:bodyPr>
          <a:lstStyle/>
          <a:p>
            <a:pPr marL="0" marR="0" algn="ctr">
              <a:spcBef>
                <a:spcPts val="300"/>
              </a:spcBef>
              <a:spcAft>
                <a:spcPts val="300"/>
              </a:spcAft>
            </a:pPr>
            <a:r>
              <a:rPr lang="en-US" sz="1200" b="1" cap="small" dirty="0">
                <a:effectLst/>
                <a:latin typeface="Verdana" panose="020B0604030504040204" pitchFamily="34" charset="0"/>
                <a:ea typeface="Times New Roman" panose="02020603050405020304" pitchFamily="18" charset="0"/>
                <a:cs typeface="Arial" panose="020B0604020202020204" pitchFamily="34" charset="0"/>
              </a:rPr>
              <a:t>Lessons from Moshe </a:t>
            </a:r>
            <a:r>
              <a:rPr lang="en-US" sz="1200" b="1" cap="small" dirty="0" err="1">
                <a:effectLst/>
                <a:latin typeface="Verdana" panose="020B0604030504040204" pitchFamily="34" charset="0"/>
                <a:ea typeface="Times New Roman" panose="02020603050405020304" pitchFamily="18" charset="0"/>
                <a:cs typeface="Arial" panose="020B0604020202020204" pitchFamily="34" charset="0"/>
              </a:rPr>
              <a:t>Rabbeinu</a:t>
            </a:r>
            <a:r>
              <a:rPr lang="en-US" sz="1200" b="1" cap="small" dirty="0">
                <a:effectLst/>
                <a:latin typeface="Verdana" panose="020B0604030504040204" pitchFamily="34" charset="0"/>
                <a:ea typeface="Times New Roman" panose="02020603050405020304" pitchFamily="18" charset="0"/>
                <a:cs typeface="Arial" panose="020B0604020202020204" pitchFamily="34" charset="0"/>
              </a:rPr>
              <a:t> – How to be </a:t>
            </a:r>
            <a:r>
              <a:rPr lang="en-US" sz="1200" b="1" i="1" cap="small" dirty="0" err="1">
                <a:effectLst/>
                <a:latin typeface="Verdana" panose="020B0604030504040204" pitchFamily="34" charset="0"/>
                <a:ea typeface="Times New Roman" panose="02020603050405020304" pitchFamily="18" charset="0"/>
                <a:cs typeface="Arial" panose="020B0604020202020204" pitchFamily="34" charset="0"/>
              </a:rPr>
              <a:t>Nosei</a:t>
            </a:r>
            <a:r>
              <a:rPr lang="en-US" sz="1200" b="1" i="1" cap="small" dirty="0">
                <a:effectLst/>
                <a:latin typeface="Verdana" panose="020B0604030504040204" pitchFamily="34" charset="0"/>
                <a:ea typeface="Times New Roman" panose="02020603050405020304" pitchFamily="18" charset="0"/>
                <a:cs typeface="Arial" panose="020B0604020202020204" pitchFamily="34" charset="0"/>
              </a:rPr>
              <a:t> </a:t>
            </a:r>
            <a:r>
              <a:rPr lang="en-US" sz="1200" b="1" i="1" cap="small" dirty="0" err="1">
                <a:effectLst/>
                <a:latin typeface="Verdana" panose="020B0604030504040204" pitchFamily="34" charset="0"/>
                <a:ea typeface="Times New Roman" panose="02020603050405020304" pitchFamily="18" charset="0"/>
                <a:cs typeface="Arial" panose="020B0604020202020204" pitchFamily="34" charset="0"/>
              </a:rPr>
              <a:t>B’ol</a:t>
            </a:r>
            <a:r>
              <a:rPr lang="en-US" sz="1200" b="1" i="1" cap="small" dirty="0">
                <a:effectLst/>
                <a:latin typeface="Verdana" panose="020B0604030504040204" pitchFamily="34" charset="0"/>
                <a:ea typeface="Times New Roman" panose="02020603050405020304" pitchFamily="18" charset="0"/>
                <a:cs typeface="Arial" panose="020B0604020202020204" pitchFamily="34" charset="0"/>
              </a:rPr>
              <a:t> </a:t>
            </a:r>
            <a:r>
              <a:rPr lang="en-US" sz="1200" b="1" i="1" cap="small" dirty="0" err="1">
                <a:effectLst/>
                <a:latin typeface="Verdana" panose="020B0604030504040204" pitchFamily="34" charset="0"/>
                <a:ea typeface="Times New Roman" panose="02020603050405020304" pitchFamily="18" charset="0"/>
                <a:cs typeface="Arial" panose="020B0604020202020204" pitchFamily="34" charset="0"/>
              </a:rPr>
              <a:t>Im</a:t>
            </a:r>
            <a:r>
              <a:rPr lang="en-US" sz="1200" b="1" i="1" cap="small" dirty="0">
                <a:effectLst/>
                <a:latin typeface="Verdana" panose="020B0604030504040204" pitchFamily="34" charset="0"/>
                <a:ea typeface="Times New Roman" panose="02020603050405020304" pitchFamily="18" charset="0"/>
                <a:cs typeface="Arial" panose="020B0604020202020204" pitchFamily="34" charset="0"/>
              </a:rPr>
              <a:t> </a:t>
            </a:r>
            <a:r>
              <a:rPr lang="en-US" sz="1200" b="1" i="1" cap="small" dirty="0" err="1">
                <a:effectLst/>
                <a:latin typeface="Verdana" panose="020B0604030504040204" pitchFamily="34" charset="0"/>
                <a:ea typeface="Times New Roman" panose="02020603050405020304" pitchFamily="18" charset="0"/>
                <a:cs typeface="Arial" panose="020B0604020202020204" pitchFamily="34" charset="0"/>
              </a:rPr>
              <a:t>Chaveiro</a:t>
            </a:r>
            <a:endParaRPr lang="en-US" sz="1200" b="1" i="1" cap="small" dirty="0">
              <a:latin typeface="Calibri" panose="020F0502020204030204" pitchFamily="34" charset="0"/>
              <a:ea typeface="Times New Roman" panose="02020603050405020304" pitchFamily="18" charset="0"/>
              <a:cs typeface="Arial" panose="020B0604020202020204" pitchFamily="34" charset="0"/>
            </a:endParaRPr>
          </a:p>
          <a:p>
            <a:pPr marL="0" marR="0" algn="ctr">
              <a:spcBef>
                <a:spcPts val="300"/>
              </a:spcBef>
              <a:spcAft>
                <a:spcPts val="300"/>
              </a:spcAft>
            </a:pPr>
            <a:r>
              <a:rPr lang="en-US" sz="1300" b="1" cap="small" dirty="0">
                <a:effectLst/>
                <a:ea typeface="Times New Roman" panose="02020603050405020304" pitchFamily="18" charset="0"/>
                <a:cs typeface="Calibri" panose="020F0502020204030204" pitchFamily="34" charset="0"/>
              </a:rPr>
              <a:t>(Summary)</a:t>
            </a:r>
            <a:endParaRPr lang="en-US" sz="1300" b="1" cap="small" dirty="0">
              <a:effectLst/>
              <a:ea typeface="Times New Roman" panose="02020603050405020304" pitchFamily="18" charset="0"/>
              <a:cs typeface="Arial" panose="020B0604020202020204" pitchFamily="34" charset="0"/>
            </a:endParaRPr>
          </a:p>
        </p:txBody>
      </p:sp>
      <p:sp>
        <p:nvSpPr>
          <p:cNvPr id="3" name="TextBox 2">
            <a:extLst>
              <a:ext uri="{FF2B5EF4-FFF2-40B4-BE49-F238E27FC236}">
                <a16:creationId xmlns:a16="http://schemas.microsoft.com/office/drawing/2014/main" id="{2CC4B36F-7D30-4A16-9F66-B723C887DCBD}"/>
              </a:ext>
            </a:extLst>
          </p:cNvPr>
          <p:cNvSpPr txBox="1"/>
          <p:nvPr/>
        </p:nvSpPr>
        <p:spPr>
          <a:xfrm>
            <a:off x="749024" y="278535"/>
            <a:ext cx="5678129" cy="351315"/>
          </a:xfrm>
          <a:prstGeom prst="rect">
            <a:avLst/>
          </a:prstGeom>
          <a:noFill/>
        </p:spPr>
        <p:txBody>
          <a:bodyPr wrap="square">
            <a:spAutoFit/>
          </a:bodyPr>
          <a:lstStyle/>
          <a:p>
            <a:pPr marL="274320" marR="0" indent="0" algn="ctr">
              <a:lnSpc>
                <a:spcPct val="135000"/>
              </a:lnSpc>
              <a:spcBef>
                <a:spcPts val="0"/>
              </a:spcBef>
              <a:spcAft>
                <a:spcPts val="600"/>
              </a:spcAft>
            </a:pPr>
            <a:r>
              <a:rPr lang="en-US" sz="1400" kern="0" dirty="0">
                <a:latin typeface="Cambria" panose="02040503050406030204" pitchFamily="18" charset="0"/>
                <a:ea typeface="Times New Roman" panose="02020603050405020304" pitchFamily="18" charset="0"/>
              </a:rPr>
              <a:t>II.   Models of </a:t>
            </a:r>
            <a:r>
              <a:rPr lang="en-US" sz="1400" i="1" kern="0" dirty="0" err="1">
                <a:latin typeface="Cambria" panose="02040503050406030204" pitchFamily="18" charset="0"/>
                <a:ea typeface="Times New Roman" panose="02020603050405020304" pitchFamily="18" charset="0"/>
              </a:rPr>
              <a:t>Nosei</a:t>
            </a:r>
            <a:r>
              <a:rPr lang="en-US" sz="1400" i="1" kern="0" dirty="0">
                <a:latin typeface="Cambria" panose="02040503050406030204" pitchFamily="18" charset="0"/>
                <a:ea typeface="Times New Roman" panose="02020603050405020304" pitchFamily="18" charset="0"/>
              </a:rPr>
              <a:t> </a:t>
            </a:r>
            <a:r>
              <a:rPr lang="en-US" sz="1400" i="1" kern="0" dirty="0" err="1">
                <a:latin typeface="Cambria" panose="02040503050406030204" pitchFamily="18" charset="0"/>
                <a:ea typeface="Times New Roman" panose="02020603050405020304" pitchFamily="18" charset="0"/>
              </a:rPr>
              <a:t>B’ol</a:t>
            </a:r>
            <a:r>
              <a:rPr lang="en-US" sz="1400" i="1" kern="0" dirty="0">
                <a:latin typeface="Cambria" panose="02040503050406030204" pitchFamily="18" charset="0"/>
                <a:ea typeface="Times New Roman" panose="02020603050405020304" pitchFamily="18" charset="0"/>
              </a:rPr>
              <a:t> </a:t>
            </a:r>
            <a:r>
              <a:rPr lang="en-US" sz="1400" i="1" kern="0" dirty="0" err="1">
                <a:latin typeface="Cambria" panose="02040503050406030204" pitchFamily="18" charset="0"/>
                <a:ea typeface="Times New Roman" panose="02020603050405020304" pitchFamily="18" charset="0"/>
              </a:rPr>
              <a:t>Im</a:t>
            </a:r>
            <a:r>
              <a:rPr lang="en-US" sz="1400" i="1" kern="0" dirty="0">
                <a:latin typeface="Cambria" panose="02040503050406030204" pitchFamily="18" charset="0"/>
                <a:ea typeface="Times New Roman" panose="02020603050405020304" pitchFamily="18" charset="0"/>
              </a:rPr>
              <a:t> </a:t>
            </a:r>
            <a:r>
              <a:rPr lang="en-US" sz="1400" i="1" kern="0" dirty="0" err="1">
                <a:latin typeface="Cambria" panose="02040503050406030204" pitchFamily="18" charset="0"/>
                <a:ea typeface="Times New Roman" panose="02020603050405020304" pitchFamily="18" charset="0"/>
              </a:rPr>
              <a:t>Chaveiro</a:t>
            </a:r>
            <a:r>
              <a:rPr lang="en-US" sz="1400" kern="0" dirty="0">
                <a:latin typeface="Cambria" panose="02040503050406030204" pitchFamily="18" charset="0"/>
                <a:ea typeface="Times New Roman" panose="02020603050405020304" pitchFamily="18" charset="0"/>
              </a:rPr>
              <a:t>: Moshe </a:t>
            </a:r>
            <a:r>
              <a:rPr lang="en-US" sz="1400" kern="0" dirty="0" err="1">
                <a:latin typeface="Cambria" panose="02040503050406030204" pitchFamily="18" charset="0"/>
                <a:ea typeface="Times New Roman" panose="02020603050405020304" pitchFamily="18" charset="0"/>
              </a:rPr>
              <a:t>Rabbeinu</a:t>
            </a:r>
            <a:endParaRPr lang="en-US" sz="1400" kern="0" dirty="0">
              <a:latin typeface="Cambria" panose="02040503050406030204" pitchFamily="18" charset="0"/>
              <a:ea typeface="Times New Roman" panose="02020603050405020304" pitchFamily="18" charset="0"/>
            </a:endParaRPr>
          </a:p>
        </p:txBody>
      </p:sp>
      <p:graphicFrame>
        <p:nvGraphicFramePr>
          <p:cNvPr id="4" name="Table 3">
            <a:extLst>
              <a:ext uri="{FF2B5EF4-FFF2-40B4-BE49-F238E27FC236}">
                <a16:creationId xmlns:a16="http://schemas.microsoft.com/office/drawing/2014/main" id="{B09F4255-F983-455D-B9BE-019D0D07F893}"/>
              </a:ext>
            </a:extLst>
          </p:cNvPr>
          <p:cNvGraphicFramePr>
            <a:graphicFrameLocks noGrp="1"/>
          </p:cNvGraphicFramePr>
          <p:nvPr>
            <p:extLst>
              <p:ext uri="{D42A27DB-BD31-4B8C-83A1-F6EECF244321}">
                <p14:modId xmlns:p14="http://schemas.microsoft.com/office/powerpoint/2010/main" val="2419175874"/>
              </p:ext>
            </p:extLst>
          </p:nvPr>
        </p:nvGraphicFramePr>
        <p:xfrm>
          <a:off x="609600" y="1102883"/>
          <a:ext cx="6628448" cy="3096643"/>
        </p:xfrm>
        <a:graphic>
          <a:graphicData uri="http://schemas.openxmlformats.org/drawingml/2006/table">
            <a:tbl>
              <a:tblPr firstRow="1" firstCol="1" bandRow="1">
                <a:tableStyleId>{5C22544A-7EE6-4342-B048-85BDC9FD1C3A}</a:tableStyleId>
              </a:tblPr>
              <a:tblGrid>
                <a:gridCol w="3861135">
                  <a:extLst>
                    <a:ext uri="{9D8B030D-6E8A-4147-A177-3AD203B41FA5}">
                      <a16:colId xmlns:a16="http://schemas.microsoft.com/office/drawing/2014/main" val="3404486885"/>
                    </a:ext>
                  </a:extLst>
                </a:gridCol>
                <a:gridCol w="2767313">
                  <a:extLst>
                    <a:ext uri="{9D8B030D-6E8A-4147-A177-3AD203B41FA5}">
                      <a16:colId xmlns:a16="http://schemas.microsoft.com/office/drawing/2014/main" val="740861386"/>
                    </a:ext>
                  </a:extLst>
                </a:gridCol>
              </a:tblGrid>
              <a:tr h="3096643">
                <a:tc>
                  <a:txBody>
                    <a:bodyPr/>
                    <a:lstStyle/>
                    <a:p>
                      <a:pPr marL="0" marR="0">
                        <a:lnSpc>
                          <a:spcPct val="130000"/>
                        </a:lnSpc>
                        <a:spcBef>
                          <a:spcPts val="300"/>
                        </a:spcBef>
                        <a:spcAft>
                          <a:spcPts val="300"/>
                        </a:spcAft>
                      </a:pPr>
                      <a:r>
                        <a:rPr lang="en-US" sz="1100" b="0" dirty="0">
                          <a:solidFill>
                            <a:schemeClr val="tx1"/>
                          </a:solidFill>
                          <a:effectLst/>
                        </a:rPr>
                        <a:t>*It was taught in a </a:t>
                      </a:r>
                      <a:r>
                        <a:rPr lang="en-US" sz="1100" b="0" i="1" dirty="0" err="1">
                          <a:solidFill>
                            <a:schemeClr val="tx1"/>
                          </a:solidFill>
                          <a:effectLst/>
                        </a:rPr>
                        <a:t>Braisa</a:t>
                      </a:r>
                      <a:r>
                        <a:rPr lang="en-US" sz="1100" b="0" i="1" dirty="0">
                          <a:solidFill>
                            <a:schemeClr val="tx1"/>
                          </a:solidFill>
                          <a:effectLst/>
                        </a:rPr>
                        <a:t>:</a:t>
                      </a:r>
                      <a:r>
                        <a:rPr lang="en-US" sz="1100" b="0" dirty="0">
                          <a:solidFill>
                            <a:schemeClr val="tx1"/>
                          </a:solidFill>
                          <a:effectLst/>
                        </a:rPr>
                        <a:t>  At a time when the community is steeped in distress, a person should not say, “I will go to my house and eat and drink and peace be upon you, my soul”  ...  Rather, a person should suffer along with the community, for we have indeed found regarding Moshe, our Teacher, that he suffered along with the community, as it is stated (regarding the battle against Amalek):  </a:t>
                      </a:r>
                      <a:r>
                        <a:rPr lang="en-US" sz="1100" b="0" i="1" dirty="0">
                          <a:solidFill>
                            <a:schemeClr val="tx1"/>
                          </a:solidFill>
                          <a:effectLst/>
                        </a:rPr>
                        <a:t>“And the hands of Moshe were heavy, and they took a stone and placed it underneath him and he sat on it.</a:t>
                      </a:r>
                      <a:r>
                        <a:rPr lang="en-US" sz="1100" b="0" dirty="0">
                          <a:solidFill>
                            <a:schemeClr val="tx1"/>
                          </a:solidFill>
                          <a:effectLst/>
                        </a:rPr>
                        <a:t>”  And did not Moshe have one mattress or one pillow upon which to sit?  </a:t>
                      </a:r>
                      <a:r>
                        <a:rPr lang="en-US" sz="1200" b="0" baseline="30000" dirty="0">
                          <a:solidFill>
                            <a:schemeClr val="tx1"/>
                          </a:solidFill>
                          <a:effectLst/>
                        </a:rPr>
                        <a:t>15</a:t>
                      </a:r>
                      <a:r>
                        <a:rPr lang="en-US" sz="1100" b="0" dirty="0">
                          <a:solidFill>
                            <a:schemeClr val="tx1"/>
                          </a:solidFill>
                          <a:effectLst/>
                        </a:rPr>
                        <a:t>Rather, thus said Moshe: “Since the Children of Israel are steeped in distress, I, too, shall be with them in distress.”  And whoever suffers along with the community, will merit to witness the consolation of the community.</a:t>
                      </a:r>
                      <a:endParaRPr lang="en-US" sz="1100" b="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r" rtl="1">
                        <a:lnSpc>
                          <a:spcPct val="140000"/>
                        </a:lnSpc>
                        <a:spcBef>
                          <a:spcPts val="0"/>
                        </a:spcBef>
                        <a:spcAft>
                          <a:spcPts val="0"/>
                        </a:spcAft>
                      </a:pPr>
                      <a:r>
                        <a:rPr lang="he-IL" sz="1300" b="0" u="sng" dirty="0">
                          <a:solidFill>
                            <a:schemeClr val="tx1"/>
                          </a:solidFill>
                          <a:effectLst/>
                          <a:cs typeface="+mj-cs"/>
                        </a:rPr>
                        <a:t>גמרא מסכת תענית דף י״א ע״א</a:t>
                      </a:r>
                      <a:r>
                        <a:rPr lang="he-IL" sz="1300" b="0" dirty="0">
                          <a:solidFill>
                            <a:schemeClr val="tx1"/>
                          </a:solidFill>
                          <a:effectLst/>
                          <a:cs typeface="+mj-cs"/>
                        </a:rPr>
                        <a:t>׃</a:t>
                      </a:r>
                      <a:r>
                        <a:rPr lang="en-US" sz="1300" b="0" dirty="0">
                          <a:solidFill>
                            <a:schemeClr val="tx1"/>
                          </a:solidFill>
                          <a:effectLst/>
                          <a:cs typeface="+mj-cs"/>
                        </a:rPr>
                        <a:t>  </a:t>
                      </a:r>
                    </a:p>
                    <a:p>
                      <a:pPr marL="0" marR="0" indent="0" algn="r" rtl="1">
                        <a:lnSpc>
                          <a:spcPct val="130000"/>
                        </a:lnSpc>
                        <a:spcBef>
                          <a:spcPts val="300"/>
                        </a:spcBef>
                        <a:spcAft>
                          <a:spcPts val="300"/>
                        </a:spcAft>
                      </a:pPr>
                      <a:r>
                        <a:rPr lang="he-IL" sz="1300" b="0" dirty="0">
                          <a:solidFill>
                            <a:schemeClr val="tx1"/>
                          </a:solidFill>
                          <a:effectLst/>
                          <a:cs typeface="+mj-cs"/>
                        </a:rPr>
                        <a:t>תניא אידך בזמן שהצבור שרוי בצער אל יאמר אדם </a:t>
                      </a:r>
                      <a:r>
                        <a:rPr lang="he-IL" sz="1300" b="0" kern="1200" dirty="0">
                          <a:solidFill>
                            <a:schemeClr val="tx1"/>
                          </a:solidFill>
                          <a:effectLst/>
                          <a:latin typeface="+mn-lt"/>
                          <a:ea typeface="+mn-ea"/>
                          <a:cs typeface="+mn-cs"/>
                        </a:rPr>
                        <a:t>״</a:t>
                      </a:r>
                      <a:r>
                        <a:rPr lang="he-IL" sz="1300" b="0" dirty="0">
                          <a:solidFill>
                            <a:schemeClr val="tx1"/>
                          </a:solidFill>
                          <a:effectLst/>
                          <a:cs typeface="+mj-cs"/>
                        </a:rPr>
                        <a:t>אלך לביתי ואוכל ואשתה ושלום עליך נפשי</a:t>
                      </a:r>
                      <a:r>
                        <a:rPr lang="he-IL" sz="1300" b="0" kern="1200" dirty="0">
                          <a:solidFill>
                            <a:schemeClr val="tx1"/>
                          </a:solidFill>
                          <a:effectLst/>
                          <a:latin typeface="+mn-lt"/>
                          <a:ea typeface="+mn-ea"/>
                          <a:cs typeface="+mn-cs"/>
                        </a:rPr>
                        <a:t>״</a:t>
                      </a:r>
                      <a:r>
                        <a:rPr lang="he-IL" sz="1300" b="0" dirty="0">
                          <a:solidFill>
                            <a:schemeClr val="tx1"/>
                          </a:solidFill>
                          <a:effectLst/>
                          <a:cs typeface="+mj-cs"/>
                        </a:rPr>
                        <a:t> </a:t>
                      </a:r>
                      <a:r>
                        <a:rPr lang="en-US" sz="1300" b="0" dirty="0">
                          <a:solidFill>
                            <a:schemeClr val="tx1"/>
                          </a:solidFill>
                          <a:effectLst/>
                          <a:cs typeface="+mj-cs"/>
                        </a:rPr>
                        <a:t>  ... </a:t>
                      </a:r>
                      <a:r>
                        <a:rPr lang="he-IL" sz="1300" b="0" dirty="0">
                          <a:solidFill>
                            <a:schemeClr val="tx1"/>
                          </a:solidFill>
                          <a:effectLst/>
                          <a:cs typeface="+mj-cs"/>
                        </a:rPr>
                        <a:t>אלא יצער אדם עם הצבור שכן מצינו במשה רבינו שציער עצמו עם הצבור שנאמר (שמות יז</a:t>
                      </a:r>
                      <a:r>
                        <a:rPr lang="en-US" sz="1300" b="0" dirty="0">
                          <a:solidFill>
                            <a:schemeClr val="tx1"/>
                          </a:solidFill>
                          <a:effectLst/>
                          <a:cs typeface="+mj-cs"/>
                        </a:rPr>
                        <a:t>:</a:t>
                      </a:r>
                      <a:r>
                        <a:rPr lang="he-IL" sz="1300" b="0" dirty="0">
                          <a:solidFill>
                            <a:schemeClr val="tx1"/>
                          </a:solidFill>
                          <a:effectLst/>
                          <a:cs typeface="+mj-cs"/>
                        </a:rPr>
                        <a:t> יב)</a:t>
                      </a:r>
                      <a:r>
                        <a:rPr lang="en-US" sz="1300" b="0" dirty="0">
                          <a:solidFill>
                            <a:schemeClr val="tx1"/>
                          </a:solidFill>
                          <a:effectLst/>
                          <a:cs typeface="+mj-cs"/>
                        </a:rPr>
                        <a:t>:</a:t>
                      </a:r>
                      <a:r>
                        <a:rPr lang="he-IL" sz="1300" b="0" dirty="0">
                          <a:solidFill>
                            <a:schemeClr val="tx1"/>
                          </a:solidFill>
                          <a:effectLst/>
                          <a:cs typeface="+mj-cs"/>
                        </a:rPr>
                        <a:t> ״וידי משה כבדים ויקחו אבן וישימו תחתיו וישב עליה״</a:t>
                      </a:r>
                      <a:r>
                        <a:rPr lang="en-US" sz="1300" b="0" dirty="0">
                          <a:solidFill>
                            <a:schemeClr val="tx1"/>
                          </a:solidFill>
                          <a:effectLst/>
                          <a:cs typeface="+mj-cs"/>
                        </a:rPr>
                        <a:t> .</a:t>
                      </a:r>
                      <a:r>
                        <a:rPr lang="he-IL" sz="1300" b="0" dirty="0">
                          <a:solidFill>
                            <a:schemeClr val="tx1"/>
                          </a:solidFill>
                          <a:effectLst/>
                          <a:cs typeface="+mj-cs"/>
                        </a:rPr>
                        <a:t> וכי לא היה לו למשה כר אחת או כסת אחת לישב עליה</a:t>
                      </a:r>
                      <a:r>
                        <a:rPr lang="en-US" sz="1300" b="0" dirty="0">
                          <a:solidFill>
                            <a:schemeClr val="tx1"/>
                          </a:solidFill>
                          <a:effectLst/>
                          <a:cs typeface="+mj-cs"/>
                        </a:rPr>
                        <a:t>  </a:t>
                      </a:r>
                      <a:r>
                        <a:rPr lang="en-US" sz="1050" b="0" dirty="0">
                          <a:solidFill>
                            <a:schemeClr val="tx1"/>
                          </a:solidFill>
                          <a:effectLst/>
                          <a:latin typeface="Times New Roman" panose="02020603050405020304" pitchFamily="18" charset="0"/>
                          <a:cs typeface="Times New Roman" panose="02020603050405020304" pitchFamily="18" charset="0"/>
                        </a:rPr>
                        <a:t>?</a:t>
                      </a:r>
                      <a:r>
                        <a:rPr lang="he-IL" sz="1300" b="0" dirty="0">
                          <a:solidFill>
                            <a:schemeClr val="tx1"/>
                          </a:solidFill>
                          <a:effectLst/>
                          <a:cs typeface="+mj-cs"/>
                        </a:rPr>
                        <a:t>אלא כך אמר משה</a:t>
                      </a:r>
                      <a:r>
                        <a:rPr lang="en-US" sz="1300" b="0" dirty="0">
                          <a:solidFill>
                            <a:schemeClr val="tx1"/>
                          </a:solidFill>
                          <a:effectLst/>
                          <a:cs typeface="+mj-cs"/>
                        </a:rPr>
                        <a:t>:</a:t>
                      </a:r>
                      <a:r>
                        <a:rPr lang="he-IL" sz="1300" b="0" dirty="0">
                          <a:solidFill>
                            <a:schemeClr val="tx1"/>
                          </a:solidFill>
                          <a:effectLst/>
                          <a:cs typeface="+mj-cs"/>
                        </a:rPr>
                        <a:t> </a:t>
                      </a:r>
                      <a:r>
                        <a:rPr lang="he-IL" sz="1300" b="0" kern="1200" dirty="0">
                          <a:solidFill>
                            <a:schemeClr val="tx1"/>
                          </a:solidFill>
                          <a:effectLst/>
                          <a:latin typeface="+mn-lt"/>
                          <a:ea typeface="+mn-ea"/>
                          <a:cs typeface="+mn-cs"/>
                        </a:rPr>
                        <a:t>״</a:t>
                      </a:r>
                      <a:r>
                        <a:rPr lang="he-IL" sz="1300" b="0" dirty="0">
                          <a:solidFill>
                            <a:schemeClr val="tx1"/>
                          </a:solidFill>
                          <a:effectLst/>
                          <a:cs typeface="+mj-cs"/>
                        </a:rPr>
                        <a:t>הואיל וישראל שרויין בצער אף אני אהיה עמהם בצער</a:t>
                      </a:r>
                      <a:r>
                        <a:rPr lang="he-IL" sz="1300" b="0" kern="1200" dirty="0">
                          <a:solidFill>
                            <a:schemeClr val="tx1"/>
                          </a:solidFill>
                          <a:effectLst/>
                          <a:latin typeface="+mn-lt"/>
                          <a:ea typeface="+mn-ea"/>
                          <a:cs typeface="+mn-cs"/>
                        </a:rPr>
                        <a:t>״</a:t>
                      </a:r>
                      <a:r>
                        <a:rPr lang="en-US" sz="1300" b="0" dirty="0">
                          <a:solidFill>
                            <a:schemeClr val="tx1"/>
                          </a:solidFill>
                          <a:effectLst/>
                          <a:cs typeface="+mj-cs"/>
                        </a:rPr>
                        <a:t>  .</a:t>
                      </a:r>
                      <a:r>
                        <a:rPr lang="he-IL" sz="1300" b="0" dirty="0">
                          <a:solidFill>
                            <a:schemeClr val="tx1"/>
                          </a:solidFill>
                          <a:effectLst/>
                          <a:cs typeface="+mj-cs"/>
                        </a:rPr>
                        <a:t>וכל המצער עצמו עם הצבור זוכה ורואה בנחמת צבור</a:t>
                      </a:r>
                      <a:r>
                        <a:rPr lang="en-US" sz="1300" b="0" dirty="0">
                          <a:solidFill>
                            <a:schemeClr val="tx1"/>
                          </a:solidFill>
                          <a:effectLst/>
                          <a:cs typeface="+mj-cs"/>
                        </a:rPr>
                        <a:t>.</a:t>
                      </a:r>
                      <a:endParaRPr lang="en-US" sz="1300" b="0" dirty="0">
                        <a:solidFill>
                          <a:schemeClr val="tx1"/>
                        </a:solidFill>
                        <a:effectLst/>
                        <a:latin typeface="Calibri" panose="020F0502020204030204" pitchFamily="34" charset="0"/>
                        <a:ea typeface="Calibri" panose="020F0502020204030204" pitchFamily="34" charset="0"/>
                        <a:cs typeface="+mj-cs"/>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84258502"/>
                  </a:ext>
                </a:extLst>
              </a:tr>
            </a:tbl>
          </a:graphicData>
        </a:graphic>
      </p:graphicFrame>
      <p:sp>
        <p:nvSpPr>
          <p:cNvPr id="11" name="TextBox 10">
            <a:extLst>
              <a:ext uri="{FF2B5EF4-FFF2-40B4-BE49-F238E27FC236}">
                <a16:creationId xmlns:a16="http://schemas.microsoft.com/office/drawing/2014/main" id="{9DF85A23-10FF-4FD1-8516-1408459AAD04}"/>
              </a:ext>
            </a:extLst>
          </p:cNvPr>
          <p:cNvSpPr txBox="1"/>
          <p:nvPr/>
        </p:nvSpPr>
        <p:spPr>
          <a:xfrm>
            <a:off x="590550" y="817729"/>
            <a:ext cx="6591300" cy="268343"/>
          </a:xfrm>
          <a:prstGeom prst="rect">
            <a:avLst/>
          </a:prstGeom>
          <a:noFill/>
        </p:spPr>
        <p:txBody>
          <a:bodyPr wrap="square">
            <a:spAutoFit/>
          </a:bodyPr>
          <a:lstStyle/>
          <a:p>
            <a:pPr marL="628650" marR="0" indent="-628650">
              <a:lnSpc>
                <a:spcPct val="110000"/>
              </a:lnSpc>
              <a:spcBef>
                <a:spcPts val="1200"/>
              </a:spcBef>
              <a:spcAft>
                <a:spcPts val="300"/>
              </a:spcAft>
            </a:pPr>
            <a:r>
              <a:rPr lang="en-US" sz="1100" b="1" dirty="0">
                <a:effectLst/>
                <a:latin typeface="Cambria" panose="02040503050406030204" pitchFamily="18" charset="0"/>
                <a:ea typeface="Calibri" panose="020F0502020204030204" pitchFamily="34" charset="0"/>
                <a:cs typeface="Calibri" panose="020F0502020204030204" pitchFamily="34" charset="0"/>
              </a:rPr>
              <a:t>Source II-8:  </a:t>
            </a:r>
            <a:r>
              <a:rPr lang="en-US" sz="1100" b="1" dirty="0" err="1">
                <a:effectLst/>
                <a:latin typeface="Cambria" panose="02040503050406030204" pitchFamily="18" charset="0"/>
                <a:ea typeface="Calibri" panose="020F0502020204030204" pitchFamily="34" charset="0"/>
                <a:cs typeface="Calibri" panose="020F0502020204030204" pitchFamily="34" charset="0"/>
              </a:rPr>
              <a:t>Gemara</a:t>
            </a:r>
            <a:r>
              <a:rPr lang="en-US" sz="1100" b="1" dirty="0">
                <a:effectLst/>
                <a:latin typeface="Cambria" panose="02040503050406030204" pitchFamily="18" charset="0"/>
                <a:ea typeface="Calibri" panose="020F0502020204030204" pitchFamily="34" charset="0"/>
                <a:cs typeface="Calibri" panose="020F0502020204030204" pitchFamily="34" charset="0"/>
              </a:rPr>
              <a:t> </a:t>
            </a:r>
            <a:r>
              <a:rPr lang="en-US" sz="1100" b="1" dirty="0" err="1">
                <a:effectLst/>
                <a:latin typeface="Cambria" panose="02040503050406030204" pitchFamily="18" charset="0"/>
                <a:ea typeface="Calibri" panose="020F0502020204030204" pitchFamily="34" charset="0"/>
                <a:cs typeface="Calibri" panose="020F0502020204030204" pitchFamily="34" charset="0"/>
              </a:rPr>
              <a:t>Taanis</a:t>
            </a:r>
            <a:r>
              <a:rPr lang="en-US" sz="1100" b="1" dirty="0">
                <a:effectLst/>
                <a:latin typeface="Cambria" panose="02040503050406030204" pitchFamily="18" charset="0"/>
                <a:ea typeface="Calibri" panose="020F0502020204030204" pitchFamily="34" charset="0"/>
                <a:cs typeface="Calibri" panose="020F0502020204030204" pitchFamily="34" charset="0"/>
              </a:rPr>
              <a:t> 11a:  </a:t>
            </a:r>
            <a:r>
              <a:rPr lang="en-US" sz="1100" dirty="0">
                <a:effectLst/>
                <a:latin typeface="Cambria" panose="02040503050406030204" pitchFamily="18" charset="0"/>
                <a:ea typeface="Calibri" panose="020F0502020204030204" pitchFamily="34" charset="0"/>
                <a:cs typeface="Calibri" panose="020F0502020204030204" pitchFamily="34" charset="0"/>
              </a:rPr>
              <a:t>Moshe </a:t>
            </a:r>
            <a:r>
              <a:rPr lang="en-US" sz="1100" dirty="0" err="1">
                <a:effectLst/>
                <a:latin typeface="Cambria" panose="02040503050406030204" pitchFamily="18" charset="0"/>
                <a:ea typeface="Calibri" panose="020F0502020204030204" pitchFamily="34" charset="0"/>
                <a:cs typeface="Calibri" panose="020F0502020204030204" pitchFamily="34" charset="0"/>
              </a:rPr>
              <a:t>Rabbeinu</a:t>
            </a:r>
            <a:r>
              <a:rPr lang="en-US" sz="1100" dirty="0">
                <a:effectLst/>
                <a:latin typeface="Cambria" panose="02040503050406030204" pitchFamily="18" charset="0"/>
                <a:ea typeface="Calibri" panose="020F0502020204030204" pitchFamily="34" charset="0"/>
                <a:cs typeface="Calibri" panose="020F0502020204030204" pitchFamily="34" charset="0"/>
              </a:rPr>
              <a:t> is the model for sharing in the community’s suffering.</a:t>
            </a:r>
            <a:endParaRPr lang="en-US" sz="1100" dirty="0">
              <a:effectLst/>
              <a:latin typeface="Palatino Linotype" panose="02040502050505030304" pitchFamily="18" charset="0"/>
              <a:ea typeface="Calibri" panose="020F050202020403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89202903-6A50-4D5F-BE9B-7C16C3A86D3A}"/>
              </a:ext>
            </a:extLst>
          </p:cNvPr>
          <p:cNvSpPr txBox="1"/>
          <p:nvPr/>
        </p:nvSpPr>
        <p:spPr>
          <a:xfrm>
            <a:off x="557155" y="4216337"/>
            <a:ext cx="5407818" cy="230832"/>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1"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*Translation from:</a:t>
            </a:r>
            <a:r>
              <a:rPr kumimoji="0" lang="en-US" altLang="en-US" sz="9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  </a:t>
            </a:r>
            <a:r>
              <a:rPr kumimoji="0" lang="en-US" altLang="en-US" sz="900"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Artscroll</a:t>
            </a:r>
            <a:r>
              <a:rPr kumimoji="0" lang="en-US" altLang="en-US" sz="9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 Talmud, Schottenstein Edition</a:t>
            </a:r>
            <a:r>
              <a:rPr kumimoji="0" lang="en-US" altLang="en-US" sz="9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kumimoji="0" lang="en-US" altLang="en-US" sz="900"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Mesorah</a:t>
            </a:r>
            <a:r>
              <a:rPr kumimoji="0" lang="en-US" altLang="en-US" sz="9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Publishers.</a:t>
            </a:r>
            <a:endParaRPr kumimoji="0" lang="en-US" altLang="en-US" sz="9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9924719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193EBDF-877C-4AB4-A8E6-BD00D03C3015}"/>
              </a:ext>
            </a:extLst>
          </p:cNvPr>
          <p:cNvSpPr>
            <a:spLocks noGrp="1"/>
          </p:cNvSpPr>
          <p:nvPr>
            <p:ph type="sldNum" sz="quarter" idx="12"/>
          </p:nvPr>
        </p:nvSpPr>
        <p:spPr>
          <a:xfrm>
            <a:off x="5509128" y="9456627"/>
            <a:ext cx="1748790" cy="535517"/>
          </a:xfrm>
        </p:spPr>
        <p:txBody>
          <a:bodyPr/>
          <a:lstStyle/>
          <a:p>
            <a:fld id="{0C214F17-86AB-4F1C-BC88-4CB7EE2FB93D}" type="slidenum">
              <a:rPr lang="en-US" sz="1050" b="1" smtClean="0">
                <a:solidFill>
                  <a:schemeClr val="tx1"/>
                </a:solidFill>
              </a:rPr>
              <a:t>16</a:t>
            </a:fld>
            <a:endParaRPr lang="en-US" sz="1050" b="1" dirty="0">
              <a:solidFill>
                <a:schemeClr val="tx1"/>
              </a:solidFill>
            </a:endParaRPr>
          </a:p>
        </p:txBody>
      </p:sp>
      <p:sp>
        <p:nvSpPr>
          <p:cNvPr id="10" name="Text Box 2">
            <a:extLst>
              <a:ext uri="{FF2B5EF4-FFF2-40B4-BE49-F238E27FC236}">
                <a16:creationId xmlns:a16="http://schemas.microsoft.com/office/drawing/2014/main" id="{CE360405-A3A2-4DFE-AF35-817497731AA0}"/>
              </a:ext>
            </a:extLst>
          </p:cNvPr>
          <p:cNvSpPr txBox="1">
            <a:spLocks noChangeArrowheads="1"/>
          </p:cNvSpPr>
          <p:nvPr/>
        </p:nvSpPr>
        <p:spPr bwMode="auto">
          <a:xfrm>
            <a:off x="596612" y="800100"/>
            <a:ext cx="6642388" cy="2326179"/>
          </a:xfrm>
          <a:prstGeom prst="rect">
            <a:avLst/>
          </a:prstGeom>
          <a:solidFill>
            <a:schemeClr val="bg1">
              <a:lumMod val="95000"/>
            </a:schemeClr>
          </a:solidFill>
          <a:ln w="6350">
            <a:solidFill>
              <a:srgbClr val="000000"/>
            </a:solidFill>
            <a:prstDash val="sysDot"/>
            <a:miter lim="800000"/>
            <a:headEnd/>
            <a:tailEnd/>
          </a:ln>
        </p:spPr>
        <p:txBody>
          <a:bodyPr rot="0" vert="horz" wrap="square" lIns="91440" tIns="45720" rIns="91440" bIns="45720" anchor="t" anchorCtr="0">
            <a:noAutofit/>
          </a:bodyPr>
          <a:lstStyle/>
          <a:p>
            <a:pPr marL="457200" marR="0" indent="-228600" rtl="0">
              <a:lnSpc>
                <a:spcPct val="140000"/>
              </a:lnSpc>
              <a:spcBef>
                <a:spcPts val="4800"/>
              </a:spcBef>
              <a:spcAft>
                <a:spcPts val="300"/>
              </a:spcAft>
            </a:pPr>
            <a:endParaRPr lang="en-US" sz="1100" dirty="0">
              <a:effectLst/>
              <a:latin typeface="Tahoma" panose="020B0604030504040204" pitchFamily="34" charset="0"/>
              <a:ea typeface="Calibri" panose="020F0502020204030204" pitchFamily="34" charset="0"/>
              <a:cs typeface="Arial" panose="020B0604020202020204" pitchFamily="34" charset="0"/>
            </a:endParaRPr>
          </a:p>
          <a:p>
            <a:pPr marL="228600" marR="0" indent="-228600" rtl="0">
              <a:lnSpc>
                <a:spcPct val="140000"/>
              </a:lnSpc>
              <a:spcBef>
                <a:spcPts val="4800"/>
              </a:spcBef>
              <a:spcAft>
                <a:spcPts val="300"/>
              </a:spcAft>
              <a:buFont typeface="Wingdings" panose="05000000000000000000" pitchFamily="2" charset="2"/>
              <a:buChar char="v"/>
            </a:pPr>
            <a:r>
              <a:rPr lang="en-US" sz="1300" dirty="0" err="1">
                <a:effectLst/>
                <a:ea typeface="Calibri" panose="020F0502020204030204" pitchFamily="34" charset="0"/>
                <a:cs typeface="Arial" panose="020B0604020202020204" pitchFamily="34" charset="0"/>
              </a:rPr>
              <a:t>Aharon</a:t>
            </a:r>
            <a:r>
              <a:rPr lang="en-US" sz="1300" dirty="0">
                <a:effectLst/>
                <a:ea typeface="Calibri" panose="020F0502020204030204" pitchFamily="34" charset="0"/>
                <a:cs typeface="Arial" panose="020B0604020202020204" pitchFamily="34" charset="0"/>
              </a:rPr>
              <a:t> rejoiced over Moshe’s ascent to greatness, despite the apparent “infringement” on his own leadership position.</a:t>
            </a:r>
          </a:p>
          <a:p>
            <a:pPr marL="228600" marR="0" indent="-228600" rtl="0">
              <a:lnSpc>
                <a:spcPct val="140000"/>
              </a:lnSpc>
              <a:spcBef>
                <a:spcPts val="900"/>
              </a:spcBef>
              <a:spcAft>
                <a:spcPts val="300"/>
              </a:spcAft>
              <a:buFont typeface="Wingdings" panose="05000000000000000000" pitchFamily="2" charset="2"/>
              <a:buChar char="v"/>
            </a:pPr>
            <a:r>
              <a:rPr lang="en-US" sz="1200" baseline="30000" dirty="0">
                <a:ea typeface="Calibri" panose="020F0502020204030204" pitchFamily="34" charset="0"/>
                <a:cs typeface="Arial" panose="020B0604020202020204" pitchFamily="34" charset="0"/>
              </a:rPr>
              <a:t>17</a:t>
            </a:r>
            <a:r>
              <a:rPr lang="en-US" sz="1300" dirty="0">
                <a:effectLst/>
                <a:ea typeface="Calibri" panose="020F0502020204030204" pitchFamily="34" charset="0"/>
                <a:cs typeface="Arial" panose="020B0604020202020204" pitchFamily="34" charset="0"/>
              </a:rPr>
              <a:t>Because of this magnanimous spirit, </a:t>
            </a:r>
            <a:r>
              <a:rPr lang="en-US" sz="1300" dirty="0" err="1">
                <a:effectLst/>
                <a:ea typeface="Calibri" panose="020F0502020204030204" pitchFamily="34" charset="0"/>
                <a:cs typeface="Arial" panose="020B0604020202020204" pitchFamily="34" charset="0"/>
              </a:rPr>
              <a:t>Aharon</a:t>
            </a:r>
            <a:r>
              <a:rPr lang="en-US" sz="1300" dirty="0">
                <a:effectLst/>
                <a:ea typeface="Calibri" panose="020F0502020204030204" pitchFamily="34" charset="0"/>
                <a:cs typeface="Arial" panose="020B0604020202020204" pitchFamily="34" charset="0"/>
              </a:rPr>
              <a:t> merited to become the </a:t>
            </a:r>
            <a:r>
              <a:rPr lang="en-US" sz="1300" i="1" dirty="0">
                <a:effectLst/>
                <a:ea typeface="Calibri" panose="020F0502020204030204" pitchFamily="34" charset="0"/>
                <a:cs typeface="Arial" panose="020B0604020202020204" pitchFamily="34" charset="0"/>
              </a:rPr>
              <a:t>Kohen </a:t>
            </a:r>
            <a:r>
              <a:rPr lang="en-US" sz="1300" i="1" dirty="0" err="1">
                <a:effectLst/>
                <a:ea typeface="Calibri" panose="020F0502020204030204" pitchFamily="34" charset="0"/>
                <a:cs typeface="Arial" panose="020B0604020202020204" pitchFamily="34" charset="0"/>
              </a:rPr>
              <a:t>Gadol</a:t>
            </a:r>
            <a:r>
              <a:rPr lang="en-US" sz="1300" i="1" dirty="0">
                <a:effectLst/>
                <a:ea typeface="Calibri" panose="020F0502020204030204" pitchFamily="34" charset="0"/>
                <a:cs typeface="Arial" panose="020B0604020202020204" pitchFamily="34" charset="0"/>
              </a:rPr>
              <a:t> </a:t>
            </a:r>
            <a:r>
              <a:rPr lang="en-US" sz="1300" dirty="0">
                <a:effectLst/>
                <a:ea typeface="Calibri" panose="020F0502020204030204" pitchFamily="34" charset="0"/>
                <a:cs typeface="Arial" panose="020B0604020202020204" pitchFamily="34" charset="0"/>
              </a:rPr>
              <a:t>who wore the </a:t>
            </a:r>
            <a:r>
              <a:rPr lang="en-US" sz="1300" i="1" dirty="0" err="1">
                <a:effectLst/>
                <a:ea typeface="Calibri" panose="020F0502020204030204" pitchFamily="34" charset="0"/>
                <a:cs typeface="Arial" panose="020B0604020202020204" pitchFamily="34" charset="0"/>
              </a:rPr>
              <a:t>Urim</a:t>
            </a:r>
            <a:r>
              <a:rPr lang="en-US" sz="1300" i="1" dirty="0">
                <a:effectLst/>
                <a:ea typeface="Calibri" panose="020F0502020204030204" pitchFamily="34" charset="0"/>
                <a:cs typeface="Arial" panose="020B0604020202020204" pitchFamily="34" charset="0"/>
              </a:rPr>
              <a:t> </a:t>
            </a:r>
            <a:r>
              <a:rPr lang="en-US" sz="1300" i="1" dirty="0" err="1">
                <a:effectLst/>
                <a:ea typeface="Calibri" panose="020F0502020204030204" pitchFamily="34" charset="0"/>
                <a:cs typeface="Arial" panose="020B0604020202020204" pitchFamily="34" charset="0"/>
              </a:rPr>
              <a:t>v’Tumim</a:t>
            </a:r>
            <a:r>
              <a:rPr lang="en-US" sz="1300" i="1" dirty="0">
                <a:effectLst/>
                <a:ea typeface="Calibri" panose="020F0502020204030204" pitchFamily="34" charset="0"/>
                <a:cs typeface="Arial" panose="020B0604020202020204" pitchFamily="34" charset="0"/>
              </a:rPr>
              <a:t> </a:t>
            </a:r>
            <a:r>
              <a:rPr lang="en-US" sz="1300" dirty="0">
                <a:effectLst/>
                <a:ea typeface="Calibri" panose="020F0502020204030204" pitchFamily="34" charset="0"/>
                <a:cs typeface="Arial" panose="020B0604020202020204" pitchFamily="34" charset="0"/>
              </a:rPr>
              <a:t>to provide Divine guidance for the Jewish people in their distress.</a:t>
            </a:r>
          </a:p>
        </p:txBody>
      </p:sp>
      <p:sp>
        <p:nvSpPr>
          <p:cNvPr id="13" name="Text Box 4">
            <a:extLst>
              <a:ext uri="{FF2B5EF4-FFF2-40B4-BE49-F238E27FC236}">
                <a16:creationId xmlns:a16="http://schemas.microsoft.com/office/drawing/2014/main" id="{D340481F-7F3B-48E8-BEF5-B664E1D94044}"/>
              </a:ext>
            </a:extLst>
          </p:cNvPr>
          <p:cNvSpPr txBox="1"/>
          <p:nvPr/>
        </p:nvSpPr>
        <p:spPr>
          <a:xfrm>
            <a:off x="641204" y="862347"/>
            <a:ext cx="6572115" cy="694842"/>
          </a:xfrm>
          <a:prstGeom prst="rect">
            <a:avLst/>
          </a:prstGeom>
          <a:solidFill>
            <a:prstClr val="white"/>
          </a:solidFill>
          <a:ln>
            <a:noFill/>
          </a:ln>
        </p:spPr>
        <p:txBody>
          <a:bodyPr rot="0" spcFirstLastPara="0" vert="horz" wrap="square" lIns="0" tIns="0" rIns="0" bIns="0" numCol="1" spcCol="0" rtlCol="0" fromWordArt="0" anchor="ctr" anchorCtr="0" forceAA="0" compatLnSpc="1">
            <a:prstTxWarp prst="textNoShape">
              <a:avLst/>
            </a:prstTxWarp>
            <a:noAutofit/>
          </a:bodyPr>
          <a:lstStyle/>
          <a:p>
            <a:pPr marL="0" marR="0" algn="ctr">
              <a:lnSpc>
                <a:spcPct val="150000"/>
              </a:lnSpc>
              <a:spcBef>
                <a:spcPts val="1200"/>
              </a:spcBef>
            </a:pPr>
            <a:r>
              <a:rPr lang="en-US" sz="1200" cap="small" baseline="30000" dirty="0">
                <a:effectLst/>
                <a:ea typeface="Times New Roman" panose="02020603050405020304" pitchFamily="18" charset="0"/>
                <a:cs typeface="Arial" panose="020B0604020202020204" pitchFamily="34" charset="0"/>
              </a:rPr>
              <a:t>16</a:t>
            </a:r>
            <a:r>
              <a:rPr lang="en-US" sz="1200" b="1" cap="small" dirty="0">
                <a:effectLst/>
                <a:latin typeface="Verdana" panose="020B0604030504040204" pitchFamily="34" charset="0"/>
                <a:ea typeface="Times New Roman" panose="02020603050405020304" pitchFamily="18" charset="0"/>
                <a:cs typeface="Arial" panose="020B0604020202020204" pitchFamily="34" charset="0"/>
              </a:rPr>
              <a:t>Aharon </a:t>
            </a:r>
            <a:r>
              <a:rPr lang="en-US" sz="1200" b="1" cap="small" dirty="0" err="1">
                <a:effectLst/>
                <a:latin typeface="Verdana" panose="020B0604030504040204" pitchFamily="34" charset="0"/>
                <a:ea typeface="Times New Roman" panose="02020603050405020304" pitchFamily="18" charset="0"/>
                <a:cs typeface="Arial" panose="020B0604020202020204" pitchFamily="34" charset="0"/>
              </a:rPr>
              <a:t>HaKohen’s</a:t>
            </a:r>
            <a:r>
              <a:rPr lang="en-US" sz="1200" b="1" cap="small" dirty="0">
                <a:effectLst/>
                <a:latin typeface="Verdana" panose="020B0604030504040204" pitchFamily="34" charset="0"/>
                <a:ea typeface="Times New Roman" panose="02020603050405020304" pitchFamily="18" charset="0"/>
                <a:cs typeface="Arial" panose="020B0604020202020204" pitchFamily="34" charset="0"/>
              </a:rPr>
              <a:t> </a:t>
            </a:r>
            <a:r>
              <a:rPr lang="en-US" sz="1200" b="1" i="1" cap="small" dirty="0" err="1">
                <a:effectLst/>
                <a:latin typeface="Verdana" panose="020B0604030504040204" pitchFamily="34" charset="0"/>
                <a:ea typeface="Times New Roman" panose="02020603050405020304" pitchFamily="18" charset="0"/>
                <a:cs typeface="Arial" panose="020B0604020202020204" pitchFamily="34" charset="0"/>
              </a:rPr>
              <a:t>Nesiah</a:t>
            </a:r>
            <a:r>
              <a:rPr lang="en-US" sz="1200" b="1" i="1" cap="small" dirty="0">
                <a:effectLst/>
                <a:latin typeface="Verdana" panose="020B0604030504040204" pitchFamily="34" charset="0"/>
                <a:ea typeface="Times New Roman" panose="02020603050405020304" pitchFamily="18" charset="0"/>
                <a:cs typeface="Arial" panose="020B0604020202020204" pitchFamily="34" charset="0"/>
              </a:rPr>
              <a:t> </a:t>
            </a:r>
            <a:r>
              <a:rPr lang="en-US" sz="1200" b="1" i="1" cap="small" dirty="0" err="1">
                <a:effectLst/>
                <a:latin typeface="Verdana" panose="020B0604030504040204" pitchFamily="34" charset="0"/>
                <a:ea typeface="Times New Roman" panose="02020603050405020304" pitchFamily="18" charset="0"/>
                <a:cs typeface="Arial" panose="020B0604020202020204" pitchFamily="34" charset="0"/>
              </a:rPr>
              <a:t>B’ol</a:t>
            </a:r>
            <a:r>
              <a:rPr lang="en-US" sz="1200" b="1" i="1" cap="small" dirty="0">
                <a:effectLst/>
                <a:latin typeface="Verdana" panose="020B0604030504040204" pitchFamily="34" charset="0"/>
                <a:ea typeface="Times New Roman" panose="02020603050405020304" pitchFamily="18" charset="0"/>
                <a:cs typeface="Arial" panose="020B0604020202020204" pitchFamily="34" charset="0"/>
              </a:rPr>
              <a:t>: </a:t>
            </a:r>
          </a:p>
          <a:p>
            <a:pPr marL="0" marR="0" algn="ctr">
              <a:lnSpc>
                <a:spcPct val="150000"/>
              </a:lnSpc>
              <a:spcBef>
                <a:spcPts val="300"/>
              </a:spcBef>
              <a:spcAft>
                <a:spcPts val="600"/>
              </a:spcAft>
            </a:pPr>
            <a:r>
              <a:rPr lang="en-US" sz="1100" b="1" cap="small" dirty="0">
                <a:effectLst/>
                <a:latin typeface="Verdana" panose="020B0604030504040204" pitchFamily="34" charset="0"/>
                <a:ea typeface="Times New Roman" panose="02020603050405020304" pitchFamily="18" charset="0"/>
                <a:cs typeface="Arial" panose="020B0604020202020204" pitchFamily="34" charset="0"/>
              </a:rPr>
              <a:t>Rejoicing in another people’s good fortune (Introduction)</a:t>
            </a:r>
            <a:endParaRPr lang="en-US" sz="1100" b="1" cap="small" dirty="0">
              <a:effectLst/>
              <a:ea typeface="Times New Roman" panose="02020603050405020304" pitchFamily="18" charset="0"/>
              <a:cs typeface="Arial" panose="020B0604020202020204" pitchFamily="34" charset="0"/>
            </a:endParaRPr>
          </a:p>
        </p:txBody>
      </p:sp>
      <p:sp>
        <p:nvSpPr>
          <p:cNvPr id="3" name="TextBox 2">
            <a:extLst>
              <a:ext uri="{FF2B5EF4-FFF2-40B4-BE49-F238E27FC236}">
                <a16:creationId xmlns:a16="http://schemas.microsoft.com/office/drawing/2014/main" id="{80547572-F5E6-4996-BBBD-B89BD5B8EBD9}"/>
              </a:ext>
            </a:extLst>
          </p:cNvPr>
          <p:cNvSpPr txBox="1"/>
          <p:nvPr/>
        </p:nvSpPr>
        <p:spPr>
          <a:xfrm>
            <a:off x="820228" y="260562"/>
            <a:ext cx="5678129" cy="351315"/>
          </a:xfrm>
          <a:prstGeom prst="rect">
            <a:avLst/>
          </a:prstGeom>
          <a:noFill/>
        </p:spPr>
        <p:txBody>
          <a:bodyPr wrap="square">
            <a:spAutoFit/>
          </a:bodyPr>
          <a:lstStyle/>
          <a:p>
            <a:pPr marL="274320" marR="0" indent="0" algn="ctr">
              <a:lnSpc>
                <a:spcPct val="135000"/>
              </a:lnSpc>
              <a:spcBef>
                <a:spcPts val="0"/>
              </a:spcBef>
              <a:spcAft>
                <a:spcPts val="600"/>
              </a:spcAft>
            </a:pPr>
            <a:r>
              <a:rPr lang="en-US" sz="1400" kern="0" dirty="0">
                <a:latin typeface="Cambria" panose="02040503050406030204" pitchFamily="18" charset="0"/>
                <a:ea typeface="Times New Roman" panose="02020603050405020304" pitchFamily="18" charset="0"/>
              </a:rPr>
              <a:t>II.   Models of </a:t>
            </a:r>
            <a:r>
              <a:rPr lang="en-US" sz="1400" i="1" kern="0" dirty="0" err="1">
                <a:latin typeface="Cambria" panose="02040503050406030204" pitchFamily="18" charset="0"/>
                <a:ea typeface="Times New Roman" panose="02020603050405020304" pitchFamily="18" charset="0"/>
              </a:rPr>
              <a:t>Nosei</a:t>
            </a:r>
            <a:r>
              <a:rPr lang="en-US" sz="1400" i="1" kern="0" dirty="0">
                <a:latin typeface="Cambria" panose="02040503050406030204" pitchFamily="18" charset="0"/>
                <a:ea typeface="Times New Roman" panose="02020603050405020304" pitchFamily="18" charset="0"/>
              </a:rPr>
              <a:t> </a:t>
            </a:r>
            <a:r>
              <a:rPr lang="en-US" sz="1400" i="1" kern="0" dirty="0" err="1">
                <a:latin typeface="Cambria" panose="02040503050406030204" pitchFamily="18" charset="0"/>
                <a:ea typeface="Times New Roman" panose="02020603050405020304" pitchFamily="18" charset="0"/>
              </a:rPr>
              <a:t>B’ol</a:t>
            </a:r>
            <a:r>
              <a:rPr lang="en-US" sz="1400" i="1" kern="0" dirty="0">
                <a:latin typeface="Cambria" panose="02040503050406030204" pitchFamily="18" charset="0"/>
                <a:ea typeface="Times New Roman" panose="02020603050405020304" pitchFamily="18" charset="0"/>
              </a:rPr>
              <a:t> </a:t>
            </a:r>
            <a:r>
              <a:rPr lang="en-US" sz="1400" i="1" kern="0" dirty="0" err="1">
                <a:latin typeface="Cambria" panose="02040503050406030204" pitchFamily="18" charset="0"/>
                <a:ea typeface="Times New Roman" panose="02020603050405020304" pitchFamily="18" charset="0"/>
              </a:rPr>
              <a:t>Im</a:t>
            </a:r>
            <a:r>
              <a:rPr lang="en-US" sz="1400" i="1" kern="0" dirty="0">
                <a:latin typeface="Cambria" panose="02040503050406030204" pitchFamily="18" charset="0"/>
                <a:ea typeface="Times New Roman" panose="02020603050405020304" pitchFamily="18" charset="0"/>
              </a:rPr>
              <a:t> </a:t>
            </a:r>
            <a:r>
              <a:rPr lang="en-US" sz="1400" i="1" kern="0" dirty="0" err="1">
                <a:latin typeface="Cambria" panose="02040503050406030204" pitchFamily="18" charset="0"/>
                <a:ea typeface="Times New Roman" panose="02020603050405020304" pitchFamily="18" charset="0"/>
              </a:rPr>
              <a:t>Chaveiro</a:t>
            </a:r>
            <a:r>
              <a:rPr lang="en-US" sz="1400" kern="0" dirty="0">
                <a:latin typeface="Cambria" panose="02040503050406030204" pitchFamily="18" charset="0"/>
                <a:ea typeface="Times New Roman" panose="02020603050405020304" pitchFamily="18" charset="0"/>
              </a:rPr>
              <a:t>: </a:t>
            </a:r>
            <a:r>
              <a:rPr lang="en-US" sz="1400" kern="0" dirty="0" err="1">
                <a:latin typeface="Cambria" panose="02040503050406030204" pitchFamily="18" charset="0"/>
                <a:ea typeface="Times New Roman" panose="02020603050405020304" pitchFamily="18" charset="0"/>
              </a:rPr>
              <a:t>Aharon</a:t>
            </a:r>
            <a:r>
              <a:rPr lang="en-US" sz="1400" kern="0" dirty="0">
                <a:latin typeface="Cambria" panose="02040503050406030204" pitchFamily="18" charset="0"/>
                <a:ea typeface="Times New Roman" panose="02020603050405020304" pitchFamily="18" charset="0"/>
              </a:rPr>
              <a:t> </a:t>
            </a:r>
            <a:r>
              <a:rPr lang="en-US" sz="1400" kern="0" dirty="0" err="1">
                <a:latin typeface="Cambria" panose="02040503050406030204" pitchFamily="18" charset="0"/>
                <a:ea typeface="Times New Roman" panose="02020603050405020304" pitchFamily="18" charset="0"/>
              </a:rPr>
              <a:t>HaKohen</a:t>
            </a:r>
            <a:endParaRPr lang="en-US" sz="1400" kern="0" dirty="0">
              <a:latin typeface="Cambria" panose="02040503050406030204" pitchFamily="18" charset="0"/>
              <a:ea typeface="Times New Roman" panose="02020603050405020304" pitchFamily="18" charset="0"/>
            </a:endParaRPr>
          </a:p>
        </p:txBody>
      </p:sp>
      <p:graphicFrame>
        <p:nvGraphicFramePr>
          <p:cNvPr id="4" name="Table 3">
            <a:extLst>
              <a:ext uri="{FF2B5EF4-FFF2-40B4-BE49-F238E27FC236}">
                <a16:creationId xmlns:a16="http://schemas.microsoft.com/office/drawing/2014/main" id="{D026FA11-3C7A-4740-ACAF-703F43A744E4}"/>
              </a:ext>
            </a:extLst>
          </p:cNvPr>
          <p:cNvGraphicFramePr>
            <a:graphicFrameLocks noGrp="1"/>
          </p:cNvGraphicFramePr>
          <p:nvPr>
            <p:extLst>
              <p:ext uri="{D42A27DB-BD31-4B8C-83A1-F6EECF244321}">
                <p14:modId xmlns:p14="http://schemas.microsoft.com/office/powerpoint/2010/main" val="3658269214"/>
              </p:ext>
            </p:extLst>
          </p:nvPr>
        </p:nvGraphicFramePr>
        <p:xfrm>
          <a:off x="600073" y="3880716"/>
          <a:ext cx="6588127" cy="5466484"/>
        </p:xfrm>
        <a:graphic>
          <a:graphicData uri="http://schemas.openxmlformats.org/drawingml/2006/table">
            <a:tbl>
              <a:tblPr firstRow="1" firstCol="1" bandRow="1">
                <a:tableStyleId>{5C22544A-7EE6-4342-B048-85BDC9FD1C3A}</a:tableStyleId>
              </a:tblPr>
              <a:tblGrid>
                <a:gridCol w="3729789">
                  <a:extLst>
                    <a:ext uri="{9D8B030D-6E8A-4147-A177-3AD203B41FA5}">
                      <a16:colId xmlns:a16="http://schemas.microsoft.com/office/drawing/2014/main" val="3906163658"/>
                    </a:ext>
                  </a:extLst>
                </a:gridCol>
                <a:gridCol w="2858338">
                  <a:extLst>
                    <a:ext uri="{9D8B030D-6E8A-4147-A177-3AD203B41FA5}">
                      <a16:colId xmlns:a16="http://schemas.microsoft.com/office/drawing/2014/main" val="1979771191"/>
                    </a:ext>
                  </a:extLst>
                </a:gridCol>
              </a:tblGrid>
              <a:tr h="1704546">
                <a:tc>
                  <a:txBody>
                    <a:bodyPr/>
                    <a:lstStyle/>
                    <a:p>
                      <a:pPr marL="0" marR="0">
                        <a:lnSpc>
                          <a:spcPct val="135000"/>
                        </a:lnSpc>
                        <a:spcBef>
                          <a:spcPts val="600"/>
                        </a:spcBef>
                        <a:spcAft>
                          <a:spcPts val="0"/>
                        </a:spcAft>
                      </a:pPr>
                      <a:r>
                        <a:rPr lang="en-US" sz="1050" b="0" dirty="0">
                          <a:solidFill>
                            <a:schemeClr val="tx1"/>
                          </a:solidFill>
                          <a:effectLst/>
                        </a:rPr>
                        <a:t>*</a:t>
                      </a:r>
                      <a:r>
                        <a:rPr lang="en-US" sz="1100" b="0" dirty="0">
                          <a:solidFill>
                            <a:schemeClr val="tx1"/>
                          </a:solidFill>
                          <a:effectLst/>
                        </a:rPr>
                        <a:t>(13) He (Moshe) replied, “Please, my L-</a:t>
                      </a:r>
                      <a:r>
                        <a:rPr lang="en-US" sz="1100" b="0" dirty="0" err="1">
                          <a:solidFill>
                            <a:schemeClr val="tx1"/>
                          </a:solidFill>
                          <a:effectLst/>
                        </a:rPr>
                        <a:t>rd</a:t>
                      </a:r>
                      <a:r>
                        <a:rPr lang="en-US" sz="1100" b="0" dirty="0">
                          <a:solidFill>
                            <a:schemeClr val="tx1"/>
                          </a:solidFill>
                          <a:effectLst/>
                        </a:rPr>
                        <a:t>, send by the hand of whomever You will send!”</a:t>
                      </a:r>
                    </a:p>
                    <a:p>
                      <a:pPr marL="0" marR="0">
                        <a:lnSpc>
                          <a:spcPct val="135000"/>
                        </a:lnSpc>
                        <a:spcBef>
                          <a:spcPts val="300"/>
                        </a:spcBef>
                        <a:spcAft>
                          <a:spcPts val="300"/>
                        </a:spcAft>
                      </a:pPr>
                      <a:r>
                        <a:rPr lang="en-US" sz="1100" b="0" dirty="0">
                          <a:solidFill>
                            <a:schemeClr val="tx1"/>
                          </a:solidFill>
                          <a:effectLst/>
                        </a:rPr>
                        <a:t>(14) The anger of Hashem burned against Moshe and He said, “Is there not </a:t>
                      </a:r>
                      <a:r>
                        <a:rPr lang="en-US" sz="1100" b="0" dirty="0" err="1">
                          <a:solidFill>
                            <a:schemeClr val="tx1"/>
                          </a:solidFill>
                          <a:effectLst/>
                        </a:rPr>
                        <a:t>Aharon</a:t>
                      </a:r>
                      <a:r>
                        <a:rPr lang="en-US" sz="1100" b="0" dirty="0">
                          <a:solidFill>
                            <a:schemeClr val="tx1"/>
                          </a:solidFill>
                          <a:effectLst/>
                        </a:rPr>
                        <a:t> your brother, the Levite?  I know that he will surely speak; moreover, behold, he is going out to meet you and when he will see you, he will rejoice in his heart.”</a:t>
                      </a:r>
                      <a:endParaRPr lang="en-US" sz="1100" b="0" dirty="0">
                        <a:solidFill>
                          <a:schemeClr val="tx1"/>
                        </a:solidFill>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r" rtl="1">
                        <a:lnSpc>
                          <a:spcPct val="140000"/>
                        </a:lnSpc>
                        <a:spcBef>
                          <a:spcPts val="0"/>
                        </a:spcBef>
                        <a:spcAft>
                          <a:spcPts val="0"/>
                        </a:spcAft>
                      </a:pPr>
                      <a:r>
                        <a:rPr lang="he-IL" sz="1300" b="0" u="sng" dirty="0">
                          <a:solidFill>
                            <a:schemeClr val="tx1"/>
                          </a:solidFill>
                          <a:effectLst/>
                          <a:cs typeface="+mj-cs"/>
                        </a:rPr>
                        <a:t>שמות ד׳׃ י״ג – י״ד</a:t>
                      </a:r>
                      <a:r>
                        <a:rPr lang="he-IL" sz="1300" b="0" dirty="0">
                          <a:solidFill>
                            <a:schemeClr val="tx1"/>
                          </a:solidFill>
                          <a:effectLst/>
                          <a:cs typeface="+mj-cs"/>
                        </a:rPr>
                        <a:t>׃</a:t>
                      </a:r>
                      <a:endParaRPr lang="en-US" sz="1300" b="0" dirty="0">
                        <a:solidFill>
                          <a:schemeClr val="tx1"/>
                        </a:solidFill>
                        <a:effectLst/>
                        <a:cs typeface="+mj-cs"/>
                      </a:endParaRPr>
                    </a:p>
                    <a:p>
                      <a:pPr marL="0" marR="0" algn="r" rtl="1">
                        <a:lnSpc>
                          <a:spcPct val="140000"/>
                        </a:lnSpc>
                        <a:spcBef>
                          <a:spcPts val="300"/>
                        </a:spcBef>
                        <a:spcAft>
                          <a:spcPts val="0"/>
                        </a:spcAft>
                      </a:pPr>
                      <a:r>
                        <a:rPr lang="en-US" sz="1300" b="0" dirty="0">
                          <a:solidFill>
                            <a:schemeClr val="tx1"/>
                          </a:solidFill>
                          <a:effectLst/>
                          <a:cs typeface="+mj-cs"/>
                        </a:rPr>
                        <a:t>)</a:t>
                      </a:r>
                      <a:r>
                        <a:rPr lang="he-IL" sz="1300" b="0" dirty="0">
                          <a:solidFill>
                            <a:schemeClr val="tx1"/>
                          </a:solidFill>
                          <a:effectLst/>
                          <a:cs typeface="+mj-cs"/>
                        </a:rPr>
                        <a:t>י״ג</a:t>
                      </a:r>
                      <a:r>
                        <a:rPr lang="en-US" sz="1300" b="0" kern="1200" dirty="0">
                          <a:solidFill>
                            <a:schemeClr val="tx1"/>
                          </a:solidFill>
                          <a:effectLst/>
                          <a:latin typeface="+mn-lt"/>
                          <a:ea typeface="+mn-ea"/>
                          <a:cs typeface="+mn-cs"/>
                        </a:rPr>
                        <a:t>  </a:t>
                      </a:r>
                      <a:r>
                        <a:rPr lang="en-US" sz="1300" b="0" dirty="0">
                          <a:solidFill>
                            <a:schemeClr val="tx1"/>
                          </a:solidFill>
                          <a:effectLst/>
                          <a:cs typeface="+mj-cs"/>
                        </a:rPr>
                        <a:t>(</a:t>
                      </a:r>
                      <a:r>
                        <a:rPr lang="he-IL" sz="1300" b="0" dirty="0">
                          <a:solidFill>
                            <a:schemeClr val="tx1"/>
                          </a:solidFill>
                          <a:effectLst/>
                          <a:cs typeface="+mj-cs"/>
                        </a:rPr>
                        <a:t>וַיֹּאמֶר בִּי אֲדֹ</a:t>
                      </a:r>
                      <a:r>
                        <a:rPr lang="en-US" sz="1300" b="0" dirty="0">
                          <a:solidFill>
                            <a:schemeClr val="tx1"/>
                          </a:solidFill>
                          <a:effectLst/>
                          <a:cs typeface="+mj-cs"/>
                        </a:rPr>
                        <a:t>-</a:t>
                      </a:r>
                      <a:r>
                        <a:rPr lang="he-IL" sz="1300" b="0" dirty="0">
                          <a:solidFill>
                            <a:schemeClr val="tx1"/>
                          </a:solidFill>
                          <a:effectLst/>
                          <a:cs typeface="+mj-cs"/>
                        </a:rPr>
                        <a:t>י שְׁלַח נָא בְּיַד תִּשְׁלָח</a:t>
                      </a:r>
                      <a:r>
                        <a:rPr lang="en-US" sz="1300" b="0" dirty="0">
                          <a:solidFill>
                            <a:schemeClr val="tx1"/>
                          </a:solidFill>
                          <a:effectLst/>
                          <a:cs typeface="+mj-cs"/>
                        </a:rPr>
                        <a:t>.</a:t>
                      </a:r>
                    </a:p>
                    <a:p>
                      <a:pPr marL="0" marR="0" algn="r" rtl="1">
                        <a:lnSpc>
                          <a:spcPct val="140000"/>
                        </a:lnSpc>
                        <a:spcBef>
                          <a:spcPts val="300"/>
                        </a:spcBef>
                        <a:spcAft>
                          <a:spcPts val="300"/>
                        </a:spcAft>
                      </a:pPr>
                      <a:r>
                        <a:rPr lang="en-US" sz="1300" b="0" dirty="0">
                          <a:solidFill>
                            <a:schemeClr val="tx1"/>
                          </a:solidFill>
                          <a:effectLst/>
                          <a:cs typeface="+mj-cs"/>
                        </a:rPr>
                        <a:t>)</a:t>
                      </a:r>
                      <a:r>
                        <a:rPr lang="he-IL" sz="1300" b="0" dirty="0">
                          <a:solidFill>
                            <a:schemeClr val="tx1"/>
                          </a:solidFill>
                          <a:effectLst/>
                          <a:cs typeface="+mj-cs"/>
                        </a:rPr>
                        <a:t>י״ד</a:t>
                      </a:r>
                      <a:r>
                        <a:rPr lang="en-US" sz="1300" b="0" dirty="0">
                          <a:solidFill>
                            <a:schemeClr val="tx1"/>
                          </a:solidFill>
                          <a:effectLst/>
                          <a:cs typeface="+mj-cs"/>
                        </a:rPr>
                        <a:t>(</a:t>
                      </a:r>
                      <a:r>
                        <a:rPr lang="he-IL" sz="1300" b="0" dirty="0">
                          <a:solidFill>
                            <a:schemeClr val="tx1"/>
                          </a:solidFill>
                          <a:effectLst/>
                          <a:cs typeface="+mj-cs"/>
                        </a:rPr>
                        <a:t>  וַיִּחַר אַף ה׳ בְּמֹשֶׁה וַיֹּאמֶר הֲלֹא אַהַרֹן אָחִיךָ הַלֵּוִי יָדַעְתִּי כִּי דַבֵּר יְדַבֵּר הוּא וְגַם הִנֵּה הוּא יֹצֵא לִקְרָאתֶךָ וְרָאַךָ וְשָׂמַח בְּלִבּוֹ.</a:t>
                      </a:r>
                      <a:endParaRPr lang="en-US" dirty="0"/>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48647191"/>
                  </a:ext>
                </a:extLst>
              </a:tr>
              <a:tr h="3761938">
                <a:tc>
                  <a:txBody>
                    <a:bodyPr/>
                    <a:lstStyle/>
                    <a:p>
                      <a:pPr marL="0" marR="106045">
                        <a:lnSpc>
                          <a:spcPct val="135000"/>
                        </a:lnSpc>
                        <a:spcBef>
                          <a:spcPts val="300"/>
                        </a:spcBef>
                        <a:spcAft>
                          <a:spcPts val="0"/>
                        </a:spcAft>
                      </a:pPr>
                      <a:r>
                        <a:rPr lang="en-US" sz="1050" b="0" baseline="0" dirty="0">
                          <a:solidFill>
                            <a:schemeClr val="tx1"/>
                          </a:solidFill>
                          <a:effectLst/>
                        </a:rPr>
                        <a:t>**</a:t>
                      </a:r>
                      <a:r>
                        <a:rPr lang="en-US" sz="1100" b="0" dirty="0">
                          <a:solidFill>
                            <a:schemeClr val="tx1"/>
                          </a:solidFill>
                          <a:effectLst/>
                        </a:rPr>
                        <a:t>The Sages said: If you think that Moshe held back from going [because he simply did not want to go], know that this is not so.  Rather, he did so as a way of according respect to </a:t>
                      </a:r>
                      <a:r>
                        <a:rPr lang="en-US" sz="1100" b="0" dirty="0" err="1">
                          <a:solidFill>
                            <a:schemeClr val="tx1"/>
                          </a:solidFill>
                          <a:effectLst/>
                        </a:rPr>
                        <a:t>Aharon</a:t>
                      </a:r>
                      <a:r>
                        <a:rPr lang="en-US" sz="1100" b="0" dirty="0">
                          <a:solidFill>
                            <a:schemeClr val="tx1"/>
                          </a:solidFill>
                          <a:effectLst/>
                        </a:rPr>
                        <a:t>.  For Moshe said, “Before I rose to prominence, my brother </a:t>
                      </a:r>
                      <a:r>
                        <a:rPr lang="en-US" sz="1100" b="0" dirty="0" err="1">
                          <a:solidFill>
                            <a:schemeClr val="tx1"/>
                          </a:solidFill>
                          <a:effectLst/>
                        </a:rPr>
                        <a:t>Aharon</a:t>
                      </a:r>
                      <a:r>
                        <a:rPr lang="en-US" sz="1100" b="0" dirty="0">
                          <a:solidFill>
                            <a:schemeClr val="tx1"/>
                          </a:solidFill>
                          <a:effectLst/>
                        </a:rPr>
                        <a:t> was prophesying to them in Egypt for eighty years”  ...  Moshe thus exclaimed, “Shall I now trespass my brother’s domain and cause him to be pained?!”  This is why Moshe did not wish to go  ... </a:t>
                      </a:r>
                    </a:p>
                    <a:p>
                      <a:pPr marL="0" marR="106045">
                        <a:lnSpc>
                          <a:spcPct val="135000"/>
                        </a:lnSpc>
                        <a:spcBef>
                          <a:spcPts val="600"/>
                        </a:spcBef>
                        <a:spcAft>
                          <a:spcPts val="200"/>
                        </a:spcAft>
                      </a:pPr>
                      <a:r>
                        <a:rPr lang="en-US" sz="1100" b="0" dirty="0">
                          <a:solidFill>
                            <a:schemeClr val="tx1"/>
                          </a:solidFill>
                          <a:effectLst/>
                        </a:rPr>
                        <a:t>[Hashem said to Moshe]: “Now, regarding what you think, i.e., that </a:t>
                      </a:r>
                      <a:r>
                        <a:rPr lang="en-US" sz="1100" b="0" dirty="0" err="1">
                          <a:solidFill>
                            <a:schemeClr val="tx1"/>
                          </a:solidFill>
                          <a:effectLst/>
                        </a:rPr>
                        <a:t>Aharon</a:t>
                      </a:r>
                      <a:r>
                        <a:rPr lang="en-US" sz="1100" b="0" dirty="0">
                          <a:solidFill>
                            <a:schemeClr val="tx1"/>
                          </a:solidFill>
                          <a:effectLst/>
                        </a:rPr>
                        <a:t> will be distressed [by you superseding him] – it is not so.  Rather, he (</a:t>
                      </a:r>
                      <a:r>
                        <a:rPr lang="en-US" sz="1100" b="0" dirty="0" err="1">
                          <a:solidFill>
                            <a:schemeClr val="tx1"/>
                          </a:solidFill>
                          <a:effectLst/>
                        </a:rPr>
                        <a:t>Aharon</a:t>
                      </a:r>
                      <a:r>
                        <a:rPr lang="en-US" sz="1100" b="0" dirty="0">
                          <a:solidFill>
                            <a:schemeClr val="tx1"/>
                          </a:solidFill>
                          <a:effectLst/>
                        </a:rPr>
                        <a:t>) will rejoice, as it says, </a:t>
                      </a:r>
                      <a:r>
                        <a:rPr lang="en-US" sz="1100" b="0" i="1" dirty="0">
                          <a:solidFill>
                            <a:schemeClr val="tx1"/>
                          </a:solidFill>
                          <a:effectLst/>
                        </a:rPr>
                        <a:t>‘When he sees you, he will rejoice in his heart.’”  </a:t>
                      </a:r>
                      <a:r>
                        <a:rPr lang="en-US" sz="1100" b="0" dirty="0">
                          <a:solidFill>
                            <a:schemeClr val="tx1"/>
                          </a:solidFill>
                          <a:effectLst/>
                        </a:rPr>
                        <a:t>R’ Shimon bar R’ </a:t>
                      </a:r>
                      <a:r>
                        <a:rPr lang="en-US" sz="1100" b="0" dirty="0" err="1">
                          <a:solidFill>
                            <a:schemeClr val="tx1"/>
                          </a:solidFill>
                          <a:effectLst/>
                        </a:rPr>
                        <a:t>Yose</a:t>
                      </a:r>
                      <a:r>
                        <a:rPr lang="en-US" sz="1100" b="0" dirty="0">
                          <a:solidFill>
                            <a:schemeClr val="tx1"/>
                          </a:solidFill>
                          <a:effectLst/>
                        </a:rPr>
                        <a:t> said: The heart (of </a:t>
                      </a:r>
                      <a:r>
                        <a:rPr lang="en-US" sz="1100" b="0" dirty="0" err="1">
                          <a:solidFill>
                            <a:schemeClr val="tx1"/>
                          </a:solidFill>
                          <a:effectLst/>
                        </a:rPr>
                        <a:t>Aharon</a:t>
                      </a:r>
                      <a:r>
                        <a:rPr lang="en-US" sz="1100" b="0" dirty="0">
                          <a:solidFill>
                            <a:schemeClr val="tx1"/>
                          </a:solidFill>
                          <a:effectLst/>
                        </a:rPr>
                        <a:t>) that rejoiced in the greatness of his brother, shall be privileged to wear the </a:t>
                      </a:r>
                      <a:r>
                        <a:rPr lang="en-US" sz="1100" b="0" i="1" dirty="0" err="1">
                          <a:solidFill>
                            <a:schemeClr val="tx1"/>
                          </a:solidFill>
                          <a:effectLst/>
                        </a:rPr>
                        <a:t>Urim</a:t>
                      </a:r>
                      <a:r>
                        <a:rPr lang="en-US" sz="1100" b="0" i="1" dirty="0">
                          <a:solidFill>
                            <a:schemeClr val="tx1"/>
                          </a:solidFill>
                          <a:effectLst/>
                        </a:rPr>
                        <a:t> </a:t>
                      </a:r>
                      <a:r>
                        <a:rPr lang="en-US" sz="1100" b="0" i="1" dirty="0" err="1">
                          <a:solidFill>
                            <a:schemeClr val="tx1"/>
                          </a:solidFill>
                          <a:effectLst/>
                        </a:rPr>
                        <a:t>v’Tumim</a:t>
                      </a:r>
                      <a:r>
                        <a:rPr lang="en-US" sz="1100" b="0" i="1" dirty="0">
                          <a:solidFill>
                            <a:schemeClr val="tx1"/>
                          </a:solidFill>
                          <a:effectLst/>
                        </a:rPr>
                        <a:t>, </a:t>
                      </a:r>
                      <a:r>
                        <a:rPr lang="en-US" sz="1100" b="0" dirty="0">
                          <a:solidFill>
                            <a:schemeClr val="tx1"/>
                          </a:solidFill>
                          <a:effectLst/>
                        </a:rPr>
                        <a:t>as it says, </a:t>
                      </a:r>
                      <a:r>
                        <a:rPr lang="en-US" sz="1100" b="0" i="1" dirty="0">
                          <a:solidFill>
                            <a:schemeClr val="tx1"/>
                          </a:solidFill>
                          <a:effectLst/>
                        </a:rPr>
                        <a:t>“And they shall be on </a:t>
                      </a:r>
                      <a:r>
                        <a:rPr lang="en-US" sz="1100" b="0" i="1" dirty="0" err="1">
                          <a:solidFill>
                            <a:schemeClr val="tx1"/>
                          </a:solidFill>
                          <a:effectLst/>
                        </a:rPr>
                        <a:t>Aharon’s</a:t>
                      </a:r>
                      <a:r>
                        <a:rPr lang="en-US" sz="1100" b="0" i="1" dirty="0">
                          <a:solidFill>
                            <a:schemeClr val="tx1"/>
                          </a:solidFill>
                          <a:effectLst/>
                        </a:rPr>
                        <a:t> heart</a:t>
                      </a:r>
                      <a:r>
                        <a:rPr lang="en-US" sz="1100" b="0" dirty="0">
                          <a:solidFill>
                            <a:schemeClr val="tx1"/>
                          </a:solidFill>
                          <a:effectLst/>
                        </a:rPr>
                        <a:t>.”</a:t>
                      </a:r>
                      <a:endParaRPr lang="en-US" sz="1100" b="0" dirty="0">
                        <a:solidFill>
                          <a:schemeClr val="tx1"/>
                        </a:solidFill>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r" rtl="1">
                        <a:lnSpc>
                          <a:spcPct val="140000"/>
                        </a:lnSpc>
                        <a:spcBef>
                          <a:spcPts val="0"/>
                        </a:spcBef>
                        <a:spcAft>
                          <a:spcPts val="0"/>
                        </a:spcAft>
                      </a:pPr>
                      <a:r>
                        <a:rPr lang="he-IL" sz="1300" u="sng" dirty="0">
                          <a:effectLst/>
                          <a:cs typeface="+mj-cs"/>
                        </a:rPr>
                        <a:t>מדרש שמות רבה ג׳, ט״ז-י״ז</a:t>
                      </a:r>
                      <a:r>
                        <a:rPr lang="he-IL" sz="1300" dirty="0">
                          <a:effectLst/>
                          <a:cs typeface="+mj-cs"/>
                        </a:rPr>
                        <a:t>׃  </a:t>
                      </a:r>
                      <a:endParaRPr lang="en-US" sz="1300" dirty="0">
                        <a:effectLst/>
                        <a:cs typeface="+mj-cs"/>
                      </a:endParaRPr>
                    </a:p>
                    <a:p>
                      <a:pPr marL="0" marR="0" algn="r" rtl="1">
                        <a:lnSpc>
                          <a:spcPct val="140000"/>
                        </a:lnSpc>
                        <a:spcBef>
                          <a:spcPts val="300"/>
                        </a:spcBef>
                        <a:spcAft>
                          <a:spcPts val="0"/>
                        </a:spcAft>
                      </a:pPr>
                      <a:r>
                        <a:rPr lang="he-IL" sz="1300" dirty="0">
                          <a:effectLst/>
                          <a:cs typeface="+mj-cs"/>
                        </a:rPr>
                        <a:t>וְרַבָּנָן אָמְרֵי סָבוּר אַתָּה שֶׁהָיָה מְעַכֵּב משֶׁה לֵילֵךְ, אֵינוֹ כֵן, אֶלָּא כִּמְכַבֵּד לְאַהֲרֹן, שֶׁהָיָה משֶׁה אוֹמֵר</a:t>
                      </a:r>
                      <a:r>
                        <a:rPr lang="en-US" sz="1300" kern="1200" dirty="0">
                          <a:solidFill>
                            <a:schemeClr val="dk1"/>
                          </a:solidFill>
                          <a:effectLst/>
                          <a:latin typeface="+mn-lt"/>
                          <a:ea typeface="+mn-ea"/>
                          <a:cs typeface="+mn-cs"/>
                        </a:rPr>
                        <a:t>:</a:t>
                      </a:r>
                      <a:r>
                        <a:rPr lang="he-IL" sz="1300" kern="1200" dirty="0">
                          <a:solidFill>
                            <a:schemeClr val="dk1"/>
                          </a:solidFill>
                          <a:effectLst/>
                          <a:latin typeface="+mn-lt"/>
                          <a:ea typeface="+mn-ea"/>
                          <a:cs typeface="+mn-cs"/>
                        </a:rPr>
                        <a:t> ״</a:t>
                      </a:r>
                      <a:r>
                        <a:rPr lang="he-IL" sz="1300" dirty="0">
                          <a:effectLst/>
                          <a:cs typeface="+mj-cs"/>
                        </a:rPr>
                        <a:t>עַד שֶׁלֹא עָמַדְתִּי הָיָה אַהֲרֹן אָחִי מִתְנַבֵּא לָהֶם בְּמִצְרַיִם שְׁמֹנִים שָׁנָה</a:t>
                      </a:r>
                      <a:r>
                        <a:rPr lang="he-IL" sz="1300" kern="1200" dirty="0">
                          <a:solidFill>
                            <a:schemeClr val="dk1"/>
                          </a:solidFill>
                          <a:effectLst/>
                          <a:latin typeface="+mn-lt"/>
                          <a:ea typeface="+mn-ea"/>
                          <a:cs typeface="+mn-cs"/>
                        </a:rPr>
                        <a:t>״</a:t>
                      </a:r>
                      <a:r>
                        <a:rPr lang="he-IL" sz="1300" dirty="0">
                          <a:effectLst/>
                          <a:cs typeface="+mj-cs"/>
                        </a:rPr>
                        <a:t>  ...  אָמַר משֶׁה</a:t>
                      </a:r>
                      <a:r>
                        <a:rPr lang="en-US" sz="1300" dirty="0">
                          <a:effectLst/>
                          <a:cs typeface="+mj-cs"/>
                        </a:rPr>
                        <a:t>:</a:t>
                      </a:r>
                      <a:r>
                        <a:rPr lang="he-IL" sz="1300" dirty="0">
                          <a:effectLst/>
                          <a:cs typeface="+mj-cs"/>
                        </a:rPr>
                        <a:t> </a:t>
                      </a:r>
                      <a:r>
                        <a:rPr lang="he-IL" sz="1300" kern="1200" dirty="0">
                          <a:solidFill>
                            <a:schemeClr val="dk1"/>
                          </a:solidFill>
                          <a:effectLst/>
                          <a:latin typeface="+mn-lt"/>
                          <a:ea typeface="+mn-ea"/>
                          <a:cs typeface="+mn-cs"/>
                        </a:rPr>
                        <a:t>״</a:t>
                      </a:r>
                      <a:r>
                        <a:rPr lang="he-IL" sz="1300" dirty="0">
                          <a:effectLst/>
                          <a:cs typeface="+mj-cs"/>
                        </a:rPr>
                        <a:t>עַכְשָׁיו אֶכָּנֵס בִּתְחוּמוֹ שֶׁל אָחִי וְיִהְיֶה מֵצֵר</a:t>
                      </a:r>
                      <a:r>
                        <a:rPr lang="he-IL" sz="1300" kern="1200" dirty="0">
                          <a:solidFill>
                            <a:schemeClr val="dk1"/>
                          </a:solidFill>
                          <a:effectLst/>
                          <a:latin typeface="+mn-lt"/>
                          <a:ea typeface="+mn-ea"/>
                          <a:cs typeface="+mn-cs"/>
                        </a:rPr>
                        <a:t>״</a:t>
                      </a:r>
                      <a:r>
                        <a:rPr lang="en-US" sz="1300" b="0" dirty="0">
                          <a:effectLst/>
                          <a:cs typeface="+mj-cs"/>
                        </a:rPr>
                        <a:t>.</a:t>
                      </a:r>
                      <a:r>
                        <a:rPr lang="he-IL" sz="1300" dirty="0">
                          <a:effectLst/>
                          <a:cs typeface="+mj-cs"/>
                        </a:rPr>
                        <a:t> </a:t>
                      </a:r>
                      <a:r>
                        <a:rPr lang="en-US" sz="1300" dirty="0">
                          <a:effectLst/>
                          <a:cs typeface="+mj-cs"/>
                        </a:rPr>
                        <a:t> </a:t>
                      </a:r>
                      <a:r>
                        <a:rPr lang="he-IL" sz="1300" dirty="0">
                          <a:effectLst/>
                          <a:cs typeface="+mj-cs"/>
                        </a:rPr>
                        <a:t>בִּשְׁבִיל כָּךְ לֹא הָיָה מְבַקֵּשׁ לֵילֵךְ</a:t>
                      </a:r>
                      <a:r>
                        <a:rPr lang="en-US" sz="1300" dirty="0">
                          <a:effectLst/>
                          <a:cs typeface="+mj-cs"/>
                        </a:rPr>
                        <a:t>...  </a:t>
                      </a:r>
                    </a:p>
                    <a:p>
                      <a:pPr marL="0" marR="0" algn="r" rtl="1">
                        <a:lnSpc>
                          <a:spcPct val="140000"/>
                        </a:lnSpc>
                        <a:spcBef>
                          <a:spcPts val="600"/>
                        </a:spcBef>
                        <a:spcAft>
                          <a:spcPts val="0"/>
                        </a:spcAft>
                      </a:pPr>
                      <a:r>
                        <a:rPr lang="he-IL" sz="1300" dirty="0">
                          <a:effectLst/>
                          <a:cs typeface="+mj-cs"/>
                        </a:rPr>
                        <a:t>וּמַה שֶּׁאַתָּה סָבוּר שֶׁהוּא מֵצֵר לֹא כֵן אֶלָּא שָׂמֵחַ, שֶׁנֶּאֱמַר (שמות ד׳׃ י״ד)׃ ״וְרָאֲךָ וְשָׂמַח בְּלִבּוֹ״. </a:t>
                      </a:r>
                      <a:br>
                        <a:rPr lang="en-US" sz="1300" dirty="0">
                          <a:effectLst/>
                          <a:cs typeface="+mj-cs"/>
                        </a:rPr>
                      </a:br>
                      <a:r>
                        <a:rPr lang="he-IL" sz="1300" dirty="0">
                          <a:effectLst/>
                          <a:cs typeface="+mj-cs"/>
                        </a:rPr>
                        <a:t>אָמַר רַבִּי שִׁמְעוֹן בֶּן רַבִּי יוֹסֵי הַלֵּב שֶׁשָֹּׂמַח בִּגְדֻלַּת אָחִיו יִלְבַּשׁ אוּרִים וְתֻמִּים, שֶׁנֶּאֱמַר (שמות כ״ח</a:t>
                      </a:r>
                      <a:r>
                        <a:rPr lang="en-US" sz="1300" dirty="0">
                          <a:effectLst/>
                          <a:cs typeface="+mj-cs"/>
                        </a:rPr>
                        <a:t>:</a:t>
                      </a:r>
                      <a:r>
                        <a:rPr lang="he-IL" sz="1300" dirty="0">
                          <a:effectLst/>
                          <a:cs typeface="+mj-cs"/>
                        </a:rPr>
                        <a:t> ל׳): ״וְהָיוּ עַל לֵב אַהֲרֹן״.</a:t>
                      </a:r>
                      <a:endParaRPr lang="en-US" sz="1300" dirty="0">
                        <a:effectLst/>
                        <a:latin typeface="Calibri" panose="020F0502020204030204" pitchFamily="34" charset="0"/>
                        <a:ea typeface="Calibri" panose="020F0502020204030204" pitchFamily="34" charset="0"/>
                        <a:cs typeface="+mj-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48733001"/>
                  </a:ext>
                </a:extLst>
              </a:tr>
            </a:tbl>
          </a:graphicData>
        </a:graphic>
      </p:graphicFrame>
      <p:sp>
        <p:nvSpPr>
          <p:cNvPr id="5" name="Rectangle 1">
            <a:extLst>
              <a:ext uri="{FF2B5EF4-FFF2-40B4-BE49-F238E27FC236}">
                <a16:creationId xmlns:a16="http://schemas.microsoft.com/office/drawing/2014/main" id="{6835D4B2-D38F-44DA-BC20-5C887C8A1A9C}"/>
              </a:ext>
            </a:extLst>
          </p:cNvPr>
          <p:cNvSpPr>
            <a:spLocks noChangeArrowheads="1"/>
          </p:cNvSpPr>
          <p:nvPr/>
        </p:nvSpPr>
        <p:spPr bwMode="auto">
          <a:xfrm>
            <a:off x="552014" y="3568497"/>
            <a:ext cx="6661305"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dirty="0">
                <a:ln>
                  <a:noFill/>
                </a:ln>
                <a:solidFill>
                  <a:schemeClr val="tx1"/>
                </a:solidFill>
                <a:effectLst/>
                <a:latin typeface="Cambria" panose="02040503050406030204" pitchFamily="18" charset="0"/>
                <a:ea typeface="Calibri" panose="020F0502020204030204" pitchFamily="34" charset="0"/>
                <a:cs typeface="Calibri" panose="020F0502020204030204" pitchFamily="34" charset="0"/>
              </a:rPr>
              <a:t>Source II-9:  a) </a:t>
            </a:r>
            <a:r>
              <a:rPr kumimoji="0" lang="en-US" altLang="en-US" sz="1100" b="1" i="0" u="none" strike="noStrike" cap="none" normalizeH="0" baseline="0" dirty="0" err="1">
                <a:ln>
                  <a:noFill/>
                </a:ln>
                <a:solidFill>
                  <a:schemeClr val="tx1"/>
                </a:solidFill>
                <a:effectLst/>
                <a:latin typeface="Cambria" panose="02040503050406030204" pitchFamily="18" charset="0"/>
                <a:ea typeface="Calibri" panose="020F0502020204030204" pitchFamily="34" charset="0"/>
                <a:cs typeface="Calibri" panose="020F0502020204030204" pitchFamily="34" charset="0"/>
              </a:rPr>
              <a:t>Shemos</a:t>
            </a:r>
            <a:r>
              <a:rPr kumimoji="0" lang="en-US" altLang="en-US" sz="1100" b="1" i="0" u="none" strike="noStrike" cap="none" normalizeH="0" baseline="0" dirty="0">
                <a:ln>
                  <a:noFill/>
                </a:ln>
                <a:solidFill>
                  <a:schemeClr val="tx1"/>
                </a:solidFill>
                <a:effectLst/>
                <a:latin typeface="Cambria" panose="02040503050406030204" pitchFamily="18" charset="0"/>
                <a:ea typeface="Calibri" panose="020F0502020204030204" pitchFamily="34" charset="0"/>
                <a:cs typeface="Calibri" panose="020F0502020204030204" pitchFamily="34" charset="0"/>
              </a:rPr>
              <a:t>; b) Midrash Rabbah:  </a:t>
            </a:r>
            <a:r>
              <a:rPr kumimoji="0" lang="en-US" altLang="en-US" sz="1100" i="0" u="none" strike="noStrike" cap="none" normalizeH="0" baseline="0" dirty="0" err="1">
                <a:ln>
                  <a:noFill/>
                </a:ln>
                <a:solidFill>
                  <a:schemeClr val="tx1"/>
                </a:solidFill>
                <a:effectLst/>
                <a:latin typeface="Cambria" panose="02040503050406030204" pitchFamily="18" charset="0"/>
                <a:ea typeface="Calibri" panose="020F0502020204030204" pitchFamily="34" charset="0"/>
                <a:cs typeface="Calibri" panose="020F0502020204030204" pitchFamily="34" charset="0"/>
              </a:rPr>
              <a:t>Aharon</a:t>
            </a:r>
            <a:r>
              <a:rPr kumimoji="0" lang="en-US" altLang="en-US" sz="1100" i="0" u="none" strike="noStrike" cap="none" normalizeH="0" baseline="0" dirty="0">
                <a:ln>
                  <a:noFill/>
                </a:ln>
                <a:solidFill>
                  <a:schemeClr val="tx1"/>
                </a:solidFill>
                <a:effectLst/>
                <a:latin typeface="Cambria" panose="02040503050406030204" pitchFamily="18" charset="0"/>
                <a:ea typeface="Calibri" panose="020F0502020204030204" pitchFamily="34" charset="0"/>
                <a:cs typeface="Calibri" panose="020F0502020204030204" pitchFamily="34" charset="0"/>
              </a:rPr>
              <a:t> </a:t>
            </a:r>
            <a:r>
              <a:rPr kumimoji="0" lang="en-US" altLang="en-US" sz="1100" i="0" u="none" strike="noStrike" cap="none" normalizeH="0" baseline="0" dirty="0" err="1">
                <a:ln>
                  <a:noFill/>
                </a:ln>
                <a:solidFill>
                  <a:schemeClr val="tx1"/>
                </a:solidFill>
                <a:effectLst/>
                <a:latin typeface="Cambria" panose="02040503050406030204" pitchFamily="18" charset="0"/>
                <a:ea typeface="Calibri" panose="020F0502020204030204" pitchFamily="34" charset="0"/>
                <a:cs typeface="Calibri" panose="020F0502020204030204" pitchFamily="34" charset="0"/>
              </a:rPr>
              <a:t>HaKohen</a:t>
            </a:r>
            <a:r>
              <a:rPr kumimoji="0" lang="en-US" altLang="en-US" sz="1100" i="0" u="none" strike="noStrike" cap="none" normalizeH="0" baseline="0" dirty="0">
                <a:ln>
                  <a:noFill/>
                </a:ln>
                <a:solidFill>
                  <a:schemeClr val="tx1"/>
                </a:solidFill>
                <a:effectLst/>
                <a:latin typeface="Cambria" panose="02040503050406030204" pitchFamily="18" charset="0"/>
                <a:ea typeface="Calibri" panose="020F0502020204030204" pitchFamily="34" charset="0"/>
                <a:cs typeface="Calibri" panose="020F0502020204030204" pitchFamily="34" charset="0"/>
              </a:rPr>
              <a:t> rejoices over Moshe’s rise to prominence.</a:t>
            </a:r>
            <a:endParaRPr kumimoji="0" lang="en-US" altLang="en-US" sz="1100" i="0" u="none" strike="noStrike" cap="none" normalizeH="0" baseline="0" dirty="0">
              <a:ln>
                <a:noFill/>
              </a:ln>
              <a:solidFill>
                <a:schemeClr val="tx1"/>
              </a:solidFill>
              <a:effectLst/>
              <a:latin typeface="Arial" panose="020B0604020202020204" pitchFamily="34" charset="0"/>
            </a:endParaRPr>
          </a:p>
        </p:txBody>
      </p:sp>
      <p:sp>
        <p:nvSpPr>
          <p:cNvPr id="17" name="TextBox 16">
            <a:extLst>
              <a:ext uri="{FF2B5EF4-FFF2-40B4-BE49-F238E27FC236}">
                <a16:creationId xmlns:a16="http://schemas.microsoft.com/office/drawing/2014/main" id="{643E0E99-EAFD-4C0A-A99B-D2D807088191}"/>
              </a:ext>
            </a:extLst>
          </p:cNvPr>
          <p:cNvSpPr txBox="1"/>
          <p:nvPr/>
        </p:nvSpPr>
        <p:spPr>
          <a:xfrm>
            <a:off x="552014" y="9347200"/>
            <a:ext cx="6504834" cy="230832"/>
          </a:xfrm>
          <a:prstGeom prst="rect">
            <a:avLst/>
          </a:prstGeom>
          <a:noFill/>
        </p:spPr>
        <p:txBody>
          <a:bodyPr wrap="square">
            <a:spAutoFit/>
          </a:bodyPr>
          <a:lstStyle/>
          <a:p>
            <a:pPr rtl="0"/>
            <a:r>
              <a:rPr lang="en-US" sz="900" i="1" dirty="0">
                <a:effectLst/>
                <a:latin typeface="Calibri" panose="020F0502020204030204" pitchFamily="34" charset="0"/>
                <a:ea typeface="Calibri" panose="020F0502020204030204" pitchFamily="34" charset="0"/>
              </a:rPr>
              <a:t>Translation from:  *</a:t>
            </a:r>
            <a:r>
              <a:rPr lang="en-US" sz="900" dirty="0" err="1">
                <a:effectLst/>
                <a:latin typeface="Calibri" panose="020F0502020204030204" pitchFamily="34" charset="0"/>
                <a:ea typeface="Calibri" panose="020F0502020204030204" pitchFamily="34" charset="0"/>
              </a:rPr>
              <a:t>Artscroll</a:t>
            </a:r>
            <a:r>
              <a:rPr lang="en-US" sz="900" dirty="0">
                <a:effectLst/>
                <a:latin typeface="Calibri" panose="020F0502020204030204" pitchFamily="34" charset="0"/>
                <a:ea typeface="Calibri" panose="020F0502020204030204" pitchFamily="34" charset="0"/>
              </a:rPr>
              <a:t> Torah Series, </a:t>
            </a:r>
            <a:r>
              <a:rPr lang="en-US" sz="900" dirty="0" err="1">
                <a:effectLst/>
                <a:latin typeface="Calibri" panose="020F0502020204030204" pitchFamily="34" charset="0"/>
                <a:ea typeface="Calibri" panose="020F0502020204030204" pitchFamily="34" charset="0"/>
              </a:rPr>
              <a:t>Sapirstein</a:t>
            </a:r>
            <a:r>
              <a:rPr lang="en-US" sz="900" dirty="0">
                <a:effectLst/>
                <a:latin typeface="Calibri" panose="020F0502020204030204" pitchFamily="34" charset="0"/>
                <a:ea typeface="Calibri" panose="020F0502020204030204" pitchFamily="34" charset="0"/>
              </a:rPr>
              <a:t> edition;               		    </a:t>
            </a:r>
            <a:r>
              <a:rPr lang="en-US" sz="900" b="0" dirty="0">
                <a:effectLst/>
                <a:latin typeface="Calibri" panose="020F0502020204030204" pitchFamily="34" charset="0"/>
                <a:ea typeface="Times New Roman" panose="02020603050405020304" pitchFamily="18" charset="0"/>
                <a:cs typeface="Calibri" panose="020F0502020204030204" pitchFamily="34" charset="0"/>
              </a:rPr>
              <a:t>**</a:t>
            </a:r>
            <a:r>
              <a:rPr lang="en-US" sz="900" dirty="0" err="1">
                <a:effectLst/>
                <a:latin typeface="Calibri" panose="020F0502020204030204" pitchFamily="34" charset="0"/>
                <a:ea typeface="Calibri" panose="020F0502020204030204" pitchFamily="34" charset="0"/>
              </a:rPr>
              <a:t>Artscroll</a:t>
            </a:r>
            <a:r>
              <a:rPr lang="en-US" sz="900" dirty="0">
                <a:effectLst/>
                <a:latin typeface="Calibri" panose="020F0502020204030204" pitchFamily="34" charset="0"/>
                <a:ea typeface="Calibri" panose="020F0502020204030204" pitchFamily="34" charset="0"/>
              </a:rPr>
              <a:t> Midrash Rabbah, Kleinman edition</a:t>
            </a:r>
            <a:endParaRPr lang="en-US" sz="900" baseline="0" dirty="0">
              <a:latin typeface="Calibri" panose="020F0502020204030204" pitchFamily="34" charset="0"/>
            </a:endParaRPr>
          </a:p>
        </p:txBody>
      </p:sp>
    </p:spTree>
    <p:extLst>
      <p:ext uri="{BB962C8B-B14F-4D97-AF65-F5344CB8AC3E}">
        <p14:creationId xmlns:p14="http://schemas.microsoft.com/office/powerpoint/2010/main" val="25947769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9429E1E-6E31-42E3-A1E7-E422983B384A}"/>
              </a:ext>
            </a:extLst>
          </p:cNvPr>
          <p:cNvSpPr>
            <a:spLocks noGrp="1"/>
          </p:cNvSpPr>
          <p:nvPr>
            <p:ph type="sldNum" sz="quarter" idx="12"/>
          </p:nvPr>
        </p:nvSpPr>
        <p:spPr/>
        <p:txBody>
          <a:bodyPr/>
          <a:lstStyle/>
          <a:p>
            <a:fld id="{0C214F17-86AB-4F1C-BC88-4CB7EE2FB93D}" type="slidenum">
              <a:rPr lang="en-US" sz="1050" b="1" smtClean="0">
                <a:solidFill>
                  <a:schemeClr val="tx1"/>
                </a:solidFill>
              </a:rPr>
              <a:t>17</a:t>
            </a:fld>
            <a:endParaRPr lang="en-US" sz="1050" b="1" dirty="0">
              <a:solidFill>
                <a:schemeClr val="tx1"/>
              </a:solidFill>
            </a:endParaRPr>
          </a:p>
        </p:txBody>
      </p:sp>
      <p:sp>
        <p:nvSpPr>
          <p:cNvPr id="5" name="Text Box 2">
            <a:extLst>
              <a:ext uri="{FF2B5EF4-FFF2-40B4-BE49-F238E27FC236}">
                <a16:creationId xmlns:a16="http://schemas.microsoft.com/office/drawing/2014/main" id="{DD40397C-D4E5-4BFE-8B32-7EA3EE169C8A}"/>
              </a:ext>
            </a:extLst>
          </p:cNvPr>
          <p:cNvSpPr txBox="1">
            <a:spLocks noChangeArrowheads="1"/>
          </p:cNvSpPr>
          <p:nvPr/>
        </p:nvSpPr>
        <p:spPr bwMode="auto">
          <a:xfrm>
            <a:off x="546100" y="1385594"/>
            <a:ext cx="6717348" cy="5878806"/>
          </a:xfrm>
          <a:prstGeom prst="rect">
            <a:avLst/>
          </a:prstGeom>
          <a:solidFill>
            <a:schemeClr val="bg1">
              <a:lumMod val="95000"/>
            </a:schemeClr>
          </a:solidFill>
          <a:ln w="6350">
            <a:solidFill>
              <a:srgbClr val="000000"/>
            </a:solidFill>
            <a:prstDash val="sysDot"/>
            <a:miter lim="800000"/>
            <a:headEnd/>
            <a:tailEnd/>
          </a:ln>
        </p:spPr>
        <p:txBody>
          <a:bodyPr rot="0" vert="horz" wrap="square" lIns="91440" tIns="45720" rIns="91440" bIns="45720" anchor="t" anchorCtr="0">
            <a:noAutofit/>
          </a:bodyPr>
          <a:lstStyle/>
          <a:p>
            <a:pPr marL="406400" marR="152400" indent="-228600" rtl="0">
              <a:lnSpc>
                <a:spcPct val="135000"/>
              </a:lnSpc>
              <a:spcBef>
                <a:spcPts val="5400"/>
              </a:spcBef>
              <a:spcAft>
                <a:spcPts val="1200"/>
              </a:spcAft>
              <a:buFont typeface="Wingdings" panose="05000000000000000000" pitchFamily="2" charset="2"/>
              <a:buChar char="v"/>
            </a:pPr>
            <a:endParaRPr lang="en-US" sz="1000" dirty="0">
              <a:effectLst/>
              <a:latin typeface="Tahoma" panose="020B0604030504040204" pitchFamily="34" charset="0"/>
              <a:ea typeface="Calibri" panose="020F0502020204030204" pitchFamily="34" charset="0"/>
              <a:cs typeface="Arial" panose="020B0604020202020204" pitchFamily="34" charset="0"/>
            </a:endParaRPr>
          </a:p>
          <a:p>
            <a:pPr marL="406400" marR="152400" indent="-228600" rtl="0">
              <a:lnSpc>
                <a:spcPct val="140000"/>
              </a:lnSpc>
              <a:spcBef>
                <a:spcPts val="5400"/>
              </a:spcBef>
              <a:spcAft>
                <a:spcPts val="600"/>
              </a:spcAft>
              <a:buFont typeface="Wingdings" panose="05000000000000000000" pitchFamily="2" charset="2"/>
              <a:buChar char="v"/>
            </a:pPr>
            <a:r>
              <a:rPr lang="en-US" sz="1300" dirty="0" err="1">
                <a:effectLst/>
                <a:ea typeface="Calibri" panose="020F0502020204030204" pitchFamily="34" charset="0"/>
                <a:cs typeface="Arial" panose="020B0604020202020204" pitchFamily="34" charset="0"/>
              </a:rPr>
              <a:t>Aharon</a:t>
            </a:r>
            <a:r>
              <a:rPr lang="en-US" sz="1300" dirty="0">
                <a:effectLst/>
                <a:ea typeface="Calibri" panose="020F0502020204030204" pitchFamily="34" charset="0"/>
                <a:cs typeface="Arial" panose="020B0604020202020204" pitchFamily="34" charset="0"/>
              </a:rPr>
              <a:t> rejoiced when Moshe was designated as the leader of the Jewish people, as if it was his own personal good fortune.  </a:t>
            </a:r>
            <a:r>
              <a:rPr lang="en-US" sz="1300" dirty="0" err="1">
                <a:effectLst/>
                <a:ea typeface="Calibri" panose="020F0502020204030204" pitchFamily="34" charset="0"/>
                <a:cs typeface="Arial" panose="020B0604020202020204" pitchFamily="34" charset="0"/>
              </a:rPr>
              <a:t>Aharon</a:t>
            </a:r>
            <a:r>
              <a:rPr lang="en-US" sz="1300" dirty="0">
                <a:effectLst/>
                <a:ea typeface="Calibri" panose="020F0502020204030204" pitchFamily="34" charset="0"/>
                <a:cs typeface="Arial" panose="020B0604020202020204" pitchFamily="34" charset="0"/>
              </a:rPr>
              <a:t> could easily have viewed Moshe’s rise to leadership as an infringement on his personal “career” as the leader of the Jews, the very position </a:t>
            </a:r>
            <a:r>
              <a:rPr lang="en-US" sz="1300" dirty="0" err="1">
                <a:effectLst/>
                <a:ea typeface="Calibri" panose="020F0502020204030204" pitchFamily="34" charset="0"/>
                <a:cs typeface="Arial" panose="020B0604020202020204" pitchFamily="34" charset="0"/>
              </a:rPr>
              <a:t>Aharon</a:t>
            </a:r>
            <a:r>
              <a:rPr lang="en-US" sz="1300" dirty="0">
                <a:effectLst/>
                <a:ea typeface="Calibri" panose="020F0502020204030204" pitchFamily="34" charset="0"/>
                <a:cs typeface="Arial" panose="020B0604020202020204" pitchFamily="34" charset="0"/>
              </a:rPr>
              <a:t> held for several decades before Moshe’s return to Egypt.  Yet, not only was </a:t>
            </a:r>
            <a:r>
              <a:rPr lang="en-US" sz="1300" dirty="0" err="1">
                <a:effectLst/>
                <a:ea typeface="Calibri" panose="020F0502020204030204" pitchFamily="34" charset="0"/>
                <a:cs typeface="Arial" panose="020B0604020202020204" pitchFamily="34" charset="0"/>
              </a:rPr>
              <a:t>Aharon</a:t>
            </a:r>
            <a:r>
              <a:rPr lang="en-US" sz="1300" dirty="0">
                <a:effectLst/>
                <a:ea typeface="Calibri" panose="020F0502020204030204" pitchFamily="34" charset="0"/>
                <a:cs typeface="Arial" panose="020B0604020202020204" pitchFamily="34" charset="0"/>
              </a:rPr>
              <a:t> not distressed, he actually rejoiced over Moshe’s ascent to greatness.  </a:t>
            </a:r>
          </a:p>
          <a:p>
            <a:pPr marL="406400" marR="152400" indent="-228600" rtl="0">
              <a:lnSpc>
                <a:spcPct val="140000"/>
              </a:lnSpc>
              <a:spcBef>
                <a:spcPts val="900"/>
              </a:spcBef>
              <a:spcAft>
                <a:spcPts val="600"/>
              </a:spcAft>
              <a:buFont typeface="Wingdings" panose="05000000000000000000" pitchFamily="2" charset="2"/>
              <a:buChar char="v"/>
            </a:pPr>
            <a:r>
              <a:rPr lang="en-US" sz="1300" dirty="0">
                <a:effectLst/>
                <a:ea typeface="Calibri" panose="020F0502020204030204" pitchFamily="34" charset="0"/>
                <a:cs typeface="Arial" panose="020B0604020202020204" pitchFamily="34" charset="0"/>
              </a:rPr>
              <a:t>Because of </a:t>
            </a:r>
            <a:r>
              <a:rPr lang="en-US" sz="1300" dirty="0" err="1">
                <a:effectLst/>
                <a:ea typeface="Calibri" panose="020F0502020204030204" pitchFamily="34" charset="0"/>
                <a:cs typeface="Arial" panose="020B0604020202020204" pitchFamily="34" charset="0"/>
              </a:rPr>
              <a:t>Aharon’s</a:t>
            </a:r>
            <a:r>
              <a:rPr lang="en-US" sz="1300" dirty="0">
                <a:effectLst/>
                <a:ea typeface="Calibri" panose="020F0502020204030204" pitchFamily="34" charset="0"/>
                <a:cs typeface="Arial" panose="020B0604020202020204" pitchFamily="34" charset="0"/>
              </a:rPr>
              <a:t> supreme </a:t>
            </a:r>
            <a:r>
              <a:rPr lang="en-US" sz="1300" i="1" dirty="0" err="1">
                <a:effectLst/>
                <a:ea typeface="Calibri" panose="020F0502020204030204" pitchFamily="34" charset="0"/>
                <a:cs typeface="Arial" panose="020B0604020202020204" pitchFamily="34" charset="0"/>
              </a:rPr>
              <a:t>Nesiah</a:t>
            </a:r>
            <a:r>
              <a:rPr lang="en-US" sz="1300" i="1" dirty="0">
                <a:effectLst/>
                <a:ea typeface="Calibri" panose="020F0502020204030204" pitchFamily="34" charset="0"/>
                <a:cs typeface="Arial" panose="020B0604020202020204" pitchFamily="34" charset="0"/>
              </a:rPr>
              <a:t> </a:t>
            </a:r>
            <a:r>
              <a:rPr lang="en-US" sz="1300" i="1" dirty="0" err="1">
                <a:effectLst/>
                <a:ea typeface="Calibri" panose="020F0502020204030204" pitchFamily="34" charset="0"/>
                <a:cs typeface="Arial" panose="020B0604020202020204" pitchFamily="34" charset="0"/>
              </a:rPr>
              <a:t>B’ol</a:t>
            </a:r>
            <a:r>
              <a:rPr lang="en-US" sz="1300" i="1" dirty="0">
                <a:effectLst/>
                <a:ea typeface="Calibri" panose="020F0502020204030204" pitchFamily="34" charset="0"/>
                <a:cs typeface="Arial" panose="020B0604020202020204" pitchFamily="34" charset="0"/>
              </a:rPr>
              <a:t> </a:t>
            </a:r>
            <a:r>
              <a:rPr lang="en-US" sz="1300" dirty="0">
                <a:effectLst/>
                <a:ea typeface="Calibri" panose="020F0502020204030204" pitchFamily="34" charset="0"/>
                <a:cs typeface="Arial" panose="020B0604020202020204" pitchFamily="34" charset="0"/>
              </a:rPr>
              <a:t>– rejoicing in the success and good fortune of his brother – he  merited to become the </a:t>
            </a:r>
            <a:r>
              <a:rPr lang="en-US" sz="1300" i="1" dirty="0">
                <a:effectLst/>
                <a:ea typeface="Calibri" panose="020F0502020204030204" pitchFamily="34" charset="0"/>
                <a:cs typeface="Arial" panose="020B0604020202020204" pitchFamily="34" charset="0"/>
              </a:rPr>
              <a:t>Kohen </a:t>
            </a:r>
            <a:r>
              <a:rPr lang="en-US" sz="1300" i="1" dirty="0" err="1">
                <a:effectLst/>
                <a:ea typeface="Calibri" panose="020F0502020204030204" pitchFamily="34" charset="0"/>
                <a:cs typeface="Arial" panose="020B0604020202020204" pitchFamily="34" charset="0"/>
              </a:rPr>
              <a:t>Gadol</a:t>
            </a:r>
            <a:r>
              <a:rPr lang="en-US" sz="1300" i="1" dirty="0">
                <a:effectLst/>
                <a:ea typeface="Calibri" panose="020F0502020204030204" pitchFamily="34" charset="0"/>
                <a:cs typeface="Arial" panose="020B0604020202020204" pitchFamily="34" charset="0"/>
              </a:rPr>
              <a:t> </a:t>
            </a:r>
            <a:r>
              <a:rPr lang="en-US" sz="1300" dirty="0">
                <a:effectLst/>
                <a:ea typeface="Calibri" panose="020F0502020204030204" pitchFamily="34" charset="0"/>
                <a:cs typeface="Arial" panose="020B0604020202020204" pitchFamily="34" charset="0"/>
              </a:rPr>
              <a:t>who wore the </a:t>
            </a:r>
            <a:r>
              <a:rPr lang="en-US" sz="1300" i="1" dirty="0" err="1">
                <a:effectLst/>
                <a:ea typeface="Calibri" panose="020F0502020204030204" pitchFamily="34" charset="0"/>
                <a:cs typeface="Arial" panose="020B0604020202020204" pitchFamily="34" charset="0"/>
              </a:rPr>
              <a:t>Urim</a:t>
            </a:r>
            <a:r>
              <a:rPr lang="en-US" sz="1300" i="1" dirty="0">
                <a:effectLst/>
                <a:ea typeface="Calibri" panose="020F0502020204030204" pitchFamily="34" charset="0"/>
                <a:cs typeface="Arial" panose="020B0604020202020204" pitchFamily="34" charset="0"/>
              </a:rPr>
              <a:t> </a:t>
            </a:r>
            <a:r>
              <a:rPr lang="en-US" sz="1300" i="1" dirty="0" err="1">
                <a:effectLst/>
                <a:ea typeface="Calibri" panose="020F0502020204030204" pitchFamily="34" charset="0"/>
                <a:cs typeface="Arial" panose="020B0604020202020204" pitchFamily="34" charset="0"/>
              </a:rPr>
              <a:t>v’Tumim</a:t>
            </a:r>
            <a:r>
              <a:rPr lang="en-US" sz="1300" dirty="0">
                <a:effectLst/>
                <a:ea typeface="Calibri" panose="020F0502020204030204" pitchFamily="34" charset="0"/>
                <a:cs typeface="Arial" panose="020B0604020202020204" pitchFamily="34" charset="0"/>
              </a:rPr>
              <a:t>.</a:t>
            </a:r>
          </a:p>
          <a:p>
            <a:pPr marL="406400" marR="152400" indent="-228600" rtl="0">
              <a:lnSpc>
                <a:spcPct val="140000"/>
              </a:lnSpc>
              <a:spcBef>
                <a:spcPts val="900"/>
              </a:spcBef>
              <a:spcAft>
                <a:spcPts val="600"/>
              </a:spcAft>
              <a:buFont typeface="Wingdings" panose="05000000000000000000" pitchFamily="2" charset="2"/>
              <a:buChar char="v"/>
            </a:pPr>
            <a:r>
              <a:rPr lang="en-US" sz="1300" dirty="0">
                <a:ea typeface="Calibri" panose="020F0502020204030204" pitchFamily="34" charset="0"/>
                <a:cs typeface="Arial" panose="020B0604020202020204" pitchFamily="34" charset="0"/>
              </a:rPr>
              <a:t>Our fellow’s good fortune should gladden us as if we enjoyed the same good fortune (see </a:t>
            </a:r>
            <a:r>
              <a:rPr lang="en-US" sz="1300" i="1" dirty="0">
                <a:ea typeface="Calibri" panose="020F0502020204030204" pitchFamily="34" charset="0"/>
                <a:cs typeface="Arial" panose="020B0604020202020204" pitchFamily="34" charset="0"/>
              </a:rPr>
              <a:t>Tomer Devorah</a:t>
            </a:r>
            <a:r>
              <a:rPr lang="en-US" sz="1300" dirty="0">
                <a:ea typeface="Calibri" panose="020F0502020204030204" pitchFamily="34" charset="0"/>
                <a:cs typeface="Arial" panose="020B0604020202020204" pitchFamily="34" charset="0"/>
              </a:rPr>
              <a:t>, Slide 18, Source </a:t>
            </a:r>
            <a:r>
              <a:rPr lang="en-US" sz="1300" dirty="0">
                <a:latin typeface="Cambria" panose="02040503050406030204" pitchFamily="18" charset="0"/>
                <a:ea typeface="Cambria" panose="02040503050406030204" pitchFamily="18" charset="0"/>
                <a:cs typeface="Arial" panose="020B0604020202020204" pitchFamily="34" charset="0"/>
              </a:rPr>
              <a:t>III-2</a:t>
            </a:r>
            <a:r>
              <a:rPr lang="en-US" sz="1300" dirty="0">
                <a:ea typeface="Calibri" panose="020F0502020204030204" pitchFamily="34" charset="0"/>
                <a:cs typeface="Arial" panose="020B0604020202020204" pitchFamily="34" charset="0"/>
              </a:rPr>
              <a:t>). </a:t>
            </a:r>
          </a:p>
          <a:p>
            <a:pPr marL="406400" marR="152400" indent="-228600" rtl="0">
              <a:lnSpc>
                <a:spcPct val="140000"/>
              </a:lnSpc>
              <a:spcBef>
                <a:spcPts val="900"/>
              </a:spcBef>
              <a:spcAft>
                <a:spcPts val="600"/>
              </a:spcAft>
              <a:buFont typeface="Wingdings" panose="05000000000000000000" pitchFamily="2" charset="2"/>
              <a:buChar char="v"/>
            </a:pPr>
            <a:r>
              <a:rPr lang="en-US" sz="1300" dirty="0">
                <a:effectLst/>
                <a:ea typeface="Calibri" panose="020F0502020204030204" pitchFamily="34" charset="0"/>
                <a:cs typeface="Arial" panose="020B0604020202020204" pitchFamily="34" charset="0"/>
              </a:rPr>
              <a:t>One who rejoices in another’s good fortune as if it was his own, is like an angel </a:t>
            </a:r>
            <a:r>
              <a:rPr lang="en-US" sz="1300" dirty="0">
                <a:effectLst/>
                <a:latin typeface="Cambria" panose="02040503050406030204" pitchFamily="18" charset="0"/>
                <a:ea typeface="Cambria" panose="02040503050406030204" pitchFamily="18" charset="0"/>
                <a:cs typeface="Arial" panose="020B0604020202020204" pitchFamily="34" charset="0"/>
              </a:rPr>
              <a:t>!</a:t>
            </a:r>
            <a:r>
              <a:rPr lang="en-US" sz="1300" dirty="0">
                <a:effectLst/>
                <a:ea typeface="Calibri" panose="020F0502020204030204" pitchFamily="34" charset="0"/>
                <a:cs typeface="Arial" panose="020B0604020202020204" pitchFamily="34" charset="0"/>
              </a:rPr>
              <a:t> </a:t>
            </a:r>
            <a:br>
              <a:rPr lang="en-US" sz="1300" dirty="0">
                <a:effectLst/>
                <a:ea typeface="Calibri" panose="020F0502020204030204" pitchFamily="34" charset="0"/>
                <a:cs typeface="Arial" panose="020B0604020202020204" pitchFamily="34" charset="0"/>
              </a:rPr>
            </a:br>
            <a:r>
              <a:rPr lang="en-US" sz="1300" dirty="0">
                <a:effectLst/>
                <a:ea typeface="Calibri" panose="020F0502020204030204" pitchFamily="34" charset="0"/>
                <a:cs typeface="Arial" panose="020B0604020202020204" pitchFamily="34" charset="0"/>
              </a:rPr>
              <a:t>(</a:t>
            </a:r>
            <a:r>
              <a:rPr lang="en-US" sz="1200" baseline="30000" dirty="0">
                <a:effectLst/>
                <a:ea typeface="Calibri" panose="020F0502020204030204" pitchFamily="34" charset="0"/>
                <a:cs typeface="Arial" panose="020B0604020202020204" pitchFamily="34" charset="0"/>
              </a:rPr>
              <a:t>18</a:t>
            </a:r>
            <a:r>
              <a:rPr lang="en-US" sz="1300" dirty="0">
                <a:effectLst/>
                <a:ea typeface="Calibri" panose="020F0502020204030204" pitchFamily="34" charset="0"/>
                <a:cs typeface="Arial" panose="020B0604020202020204" pitchFamily="34" charset="0"/>
              </a:rPr>
              <a:t>Rav Mordechai </a:t>
            </a:r>
            <a:r>
              <a:rPr lang="en-US" sz="1300" dirty="0" err="1">
                <a:effectLst/>
                <a:ea typeface="Calibri" panose="020F0502020204030204" pitchFamily="34" charset="0"/>
                <a:cs typeface="Arial" panose="020B0604020202020204" pitchFamily="34" charset="0"/>
              </a:rPr>
              <a:t>Pogramasky</a:t>
            </a:r>
            <a:r>
              <a:rPr lang="en-US" sz="1300" dirty="0">
                <a:effectLst/>
                <a:ea typeface="Calibri" panose="020F0502020204030204" pitchFamily="34" charset="0"/>
                <a:cs typeface="Arial" panose="020B0604020202020204" pitchFamily="34" charset="0"/>
              </a:rPr>
              <a:t> quoted by </a:t>
            </a:r>
            <a:r>
              <a:rPr lang="en-US" sz="1300" dirty="0" err="1">
                <a:effectLst/>
                <a:ea typeface="Calibri" panose="020F0502020204030204" pitchFamily="34" charset="0"/>
                <a:cs typeface="Arial" panose="020B0604020202020204" pitchFamily="34" charset="0"/>
              </a:rPr>
              <a:t>Rav</a:t>
            </a:r>
            <a:r>
              <a:rPr lang="en-US" sz="1300" dirty="0">
                <a:effectLst/>
                <a:ea typeface="Calibri" panose="020F0502020204030204" pitchFamily="34" charset="0"/>
                <a:cs typeface="Arial" panose="020B0604020202020204" pitchFamily="34" charset="0"/>
              </a:rPr>
              <a:t> Salomon).</a:t>
            </a:r>
          </a:p>
          <a:p>
            <a:pPr marL="406400" marR="152400" indent="-228600" rtl="0">
              <a:lnSpc>
                <a:spcPct val="140000"/>
              </a:lnSpc>
              <a:spcBef>
                <a:spcPts val="900"/>
              </a:spcBef>
              <a:spcAft>
                <a:spcPts val="600"/>
              </a:spcAft>
              <a:buFont typeface="Wingdings" panose="05000000000000000000" pitchFamily="2" charset="2"/>
              <a:buChar char="v"/>
            </a:pPr>
            <a:r>
              <a:rPr lang="en-US" sz="1300" dirty="0">
                <a:effectLst/>
                <a:ea typeface="Calibri" panose="020F0502020204030204" pitchFamily="34" charset="0"/>
                <a:cs typeface="Arial" panose="020B0604020202020204" pitchFamily="34" charset="0"/>
              </a:rPr>
              <a:t>The effectiveness of our prayers on behalf of others, is directly proportional to the degree we experience their pain as our own (</a:t>
            </a:r>
            <a:r>
              <a:rPr lang="en-US" sz="1300" dirty="0" err="1">
                <a:effectLst/>
                <a:ea typeface="Calibri" panose="020F0502020204030204" pitchFamily="34" charset="0"/>
                <a:cs typeface="Arial" panose="020B0604020202020204" pitchFamily="34" charset="0"/>
              </a:rPr>
              <a:t>Rav</a:t>
            </a:r>
            <a:r>
              <a:rPr lang="en-US" sz="1300" dirty="0">
                <a:effectLst/>
                <a:ea typeface="Calibri" panose="020F0502020204030204" pitchFamily="34" charset="0"/>
                <a:cs typeface="Arial" panose="020B0604020202020204" pitchFamily="34" charset="0"/>
              </a:rPr>
              <a:t> Salomon, see footnote # 19 for derivation).</a:t>
            </a:r>
          </a:p>
        </p:txBody>
      </p:sp>
      <p:sp>
        <p:nvSpPr>
          <p:cNvPr id="8" name="Text Box 7">
            <a:extLst>
              <a:ext uri="{FF2B5EF4-FFF2-40B4-BE49-F238E27FC236}">
                <a16:creationId xmlns:a16="http://schemas.microsoft.com/office/drawing/2014/main" id="{732B8285-A1BF-4CC5-931F-76750D3EA306}"/>
              </a:ext>
            </a:extLst>
          </p:cNvPr>
          <p:cNvSpPr txBox="1"/>
          <p:nvPr/>
        </p:nvSpPr>
        <p:spPr>
          <a:xfrm>
            <a:off x="635001" y="1426274"/>
            <a:ext cx="6591299" cy="794411"/>
          </a:xfrm>
          <a:prstGeom prst="rect">
            <a:avLst/>
          </a:prstGeom>
          <a:solidFill>
            <a:prstClr val="white"/>
          </a:solidFill>
          <a:ln>
            <a:noFill/>
          </a:ln>
        </p:spPr>
        <p:txBody>
          <a:bodyPr rot="0" spcFirstLastPara="0" vert="horz" wrap="square" lIns="0" tIns="0" rIns="0" bIns="0" numCol="1" spcCol="0" rtlCol="0" fromWordArt="0" anchor="ctr" anchorCtr="0" forceAA="0" compatLnSpc="1">
            <a:prstTxWarp prst="textNoShape">
              <a:avLst/>
            </a:prstTxWarp>
            <a:noAutofit/>
          </a:bodyPr>
          <a:lstStyle/>
          <a:p>
            <a:pPr marL="0" marR="0" algn="ctr">
              <a:lnSpc>
                <a:spcPct val="150000"/>
              </a:lnSpc>
              <a:spcBef>
                <a:spcPts val="600"/>
              </a:spcBef>
              <a:spcAft>
                <a:spcPts val="300"/>
              </a:spcAft>
            </a:pPr>
            <a:r>
              <a:rPr lang="en-US" sz="1200" b="1" cap="small" dirty="0" err="1">
                <a:effectLst/>
                <a:latin typeface="Verdana" panose="020B0604030504040204" pitchFamily="34" charset="0"/>
                <a:ea typeface="Times New Roman" panose="02020603050405020304" pitchFamily="18" charset="0"/>
                <a:cs typeface="Arial" panose="020B0604020202020204" pitchFamily="34" charset="0"/>
              </a:rPr>
              <a:t>Aharon</a:t>
            </a:r>
            <a:r>
              <a:rPr lang="en-US" sz="1200" b="1" cap="small" dirty="0">
                <a:effectLst/>
                <a:latin typeface="Verdana" panose="020B0604030504040204" pitchFamily="34" charset="0"/>
                <a:ea typeface="Times New Roman" panose="02020603050405020304" pitchFamily="18" charset="0"/>
                <a:cs typeface="Arial" panose="020B0604020202020204" pitchFamily="34" charset="0"/>
              </a:rPr>
              <a:t> </a:t>
            </a:r>
            <a:r>
              <a:rPr lang="en-US" sz="1200" b="1" cap="small" dirty="0" err="1">
                <a:effectLst/>
                <a:latin typeface="Verdana" panose="020B0604030504040204" pitchFamily="34" charset="0"/>
                <a:ea typeface="Times New Roman" panose="02020603050405020304" pitchFamily="18" charset="0"/>
                <a:cs typeface="Arial" panose="020B0604020202020204" pitchFamily="34" charset="0"/>
              </a:rPr>
              <a:t>HaKohen’s</a:t>
            </a:r>
            <a:r>
              <a:rPr lang="en-US" sz="1200" b="1" cap="small" dirty="0">
                <a:effectLst/>
                <a:latin typeface="Verdana" panose="020B0604030504040204" pitchFamily="34" charset="0"/>
                <a:ea typeface="Times New Roman" panose="02020603050405020304" pitchFamily="18" charset="0"/>
                <a:cs typeface="Arial" panose="020B0604020202020204" pitchFamily="34" charset="0"/>
              </a:rPr>
              <a:t> </a:t>
            </a:r>
            <a:r>
              <a:rPr lang="en-US" sz="1200" b="1" i="1" cap="small" dirty="0" err="1">
                <a:effectLst/>
                <a:latin typeface="Verdana" panose="020B0604030504040204" pitchFamily="34" charset="0"/>
                <a:ea typeface="Times New Roman" panose="02020603050405020304" pitchFamily="18" charset="0"/>
                <a:cs typeface="Arial" panose="020B0604020202020204" pitchFamily="34" charset="0"/>
              </a:rPr>
              <a:t>Nesiah</a:t>
            </a:r>
            <a:r>
              <a:rPr lang="en-US" sz="1200" b="1" i="1" cap="small" dirty="0">
                <a:effectLst/>
                <a:latin typeface="Verdana" panose="020B0604030504040204" pitchFamily="34" charset="0"/>
                <a:ea typeface="Times New Roman" panose="02020603050405020304" pitchFamily="18" charset="0"/>
                <a:cs typeface="Arial" panose="020B0604020202020204" pitchFamily="34" charset="0"/>
              </a:rPr>
              <a:t> </a:t>
            </a:r>
            <a:r>
              <a:rPr lang="en-US" sz="1200" b="1" i="1" cap="small" dirty="0" err="1">
                <a:effectLst/>
                <a:latin typeface="Verdana" panose="020B0604030504040204" pitchFamily="34" charset="0"/>
                <a:ea typeface="Times New Roman" panose="02020603050405020304" pitchFamily="18" charset="0"/>
                <a:cs typeface="Arial" panose="020B0604020202020204" pitchFamily="34" charset="0"/>
              </a:rPr>
              <a:t>B’ol</a:t>
            </a:r>
            <a:r>
              <a:rPr lang="en-US" sz="1200" b="1" i="1" cap="small" dirty="0">
                <a:effectLst/>
                <a:latin typeface="Verdana" panose="020B0604030504040204" pitchFamily="34" charset="0"/>
                <a:ea typeface="Times New Roman" panose="02020603050405020304" pitchFamily="18" charset="0"/>
                <a:cs typeface="Arial" panose="020B0604020202020204" pitchFamily="34" charset="0"/>
              </a:rPr>
              <a:t>: </a:t>
            </a:r>
          </a:p>
          <a:p>
            <a:pPr marL="0" marR="0" algn="ctr">
              <a:lnSpc>
                <a:spcPct val="150000"/>
              </a:lnSpc>
              <a:spcAft>
                <a:spcPts val="1200"/>
              </a:spcAft>
            </a:pPr>
            <a:r>
              <a:rPr lang="en-US" sz="1100" b="1" cap="small" dirty="0">
                <a:effectLst/>
                <a:latin typeface="Verdana" panose="020B0604030504040204" pitchFamily="34" charset="0"/>
                <a:ea typeface="Verdana" panose="020B0604030504040204" pitchFamily="34" charset="0"/>
                <a:cs typeface="Arial" panose="020B0604020202020204" pitchFamily="34" charset="0"/>
              </a:rPr>
              <a:t>Rejoicing in other people’s good fortune (Summary)</a:t>
            </a:r>
            <a:endParaRPr lang="en-US" sz="1100" b="1" cap="small" dirty="0">
              <a:effectLst/>
              <a:ea typeface="Verdana" panose="020B0604030504040204" pitchFamily="34" charset="0"/>
              <a:cs typeface="Arial" panose="020B0604020202020204" pitchFamily="34" charset="0"/>
            </a:endParaRPr>
          </a:p>
        </p:txBody>
      </p:sp>
      <p:sp>
        <p:nvSpPr>
          <p:cNvPr id="3" name="TextBox 2">
            <a:extLst>
              <a:ext uri="{FF2B5EF4-FFF2-40B4-BE49-F238E27FC236}">
                <a16:creationId xmlns:a16="http://schemas.microsoft.com/office/drawing/2014/main" id="{CB6B50E2-23E2-4E6F-9B53-20395B8ED1BE}"/>
              </a:ext>
            </a:extLst>
          </p:cNvPr>
          <p:cNvSpPr txBox="1"/>
          <p:nvPr/>
        </p:nvSpPr>
        <p:spPr>
          <a:xfrm>
            <a:off x="803511" y="391963"/>
            <a:ext cx="5678129" cy="351315"/>
          </a:xfrm>
          <a:prstGeom prst="rect">
            <a:avLst/>
          </a:prstGeom>
          <a:noFill/>
        </p:spPr>
        <p:txBody>
          <a:bodyPr wrap="square">
            <a:spAutoFit/>
          </a:bodyPr>
          <a:lstStyle/>
          <a:p>
            <a:pPr marL="274320" marR="0" indent="0" algn="ctr">
              <a:lnSpc>
                <a:spcPct val="135000"/>
              </a:lnSpc>
              <a:spcBef>
                <a:spcPts val="0"/>
              </a:spcBef>
              <a:spcAft>
                <a:spcPts val="600"/>
              </a:spcAft>
            </a:pPr>
            <a:r>
              <a:rPr lang="en-US" sz="1400" kern="0" dirty="0">
                <a:latin typeface="Cambria" panose="02040503050406030204" pitchFamily="18" charset="0"/>
                <a:ea typeface="Times New Roman" panose="02020603050405020304" pitchFamily="18" charset="0"/>
              </a:rPr>
              <a:t>II.   Models of </a:t>
            </a:r>
            <a:r>
              <a:rPr lang="en-US" sz="1400" i="1" kern="0" dirty="0" err="1">
                <a:latin typeface="Cambria" panose="02040503050406030204" pitchFamily="18" charset="0"/>
                <a:ea typeface="Times New Roman" panose="02020603050405020304" pitchFamily="18" charset="0"/>
              </a:rPr>
              <a:t>Nosei</a:t>
            </a:r>
            <a:r>
              <a:rPr lang="en-US" sz="1400" i="1" kern="0" dirty="0">
                <a:latin typeface="Cambria" panose="02040503050406030204" pitchFamily="18" charset="0"/>
                <a:ea typeface="Times New Roman" panose="02020603050405020304" pitchFamily="18" charset="0"/>
              </a:rPr>
              <a:t> </a:t>
            </a:r>
            <a:r>
              <a:rPr lang="en-US" sz="1400" i="1" kern="0" dirty="0" err="1">
                <a:latin typeface="Cambria" panose="02040503050406030204" pitchFamily="18" charset="0"/>
                <a:ea typeface="Times New Roman" panose="02020603050405020304" pitchFamily="18" charset="0"/>
              </a:rPr>
              <a:t>B’ol</a:t>
            </a:r>
            <a:r>
              <a:rPr lang="en-US" sz="1400" i="1" kern="0" dirty="0">
                <a:latin typeface="Cambria" panose="02040503050406030204" pitchFamily="18" charset="0"/>
                <a:ea typeface="Times New Roman" panose="02020603050405020304" pitchFamily="18" charset="0"/>
              </a:rPr>
              <a:t> </a:t>
            </a:r>
            <a:r>
              <a:rPr lang="en-US" sz="1400" i="1" kern="0" dirty="0" err="1">
                <a:latin typeface="Cambria" panose="02040503050406030204" pitchFamily="18" charset="0"/>
                <a:ea typeface="Times New Roman" panose="02020603050405020304" pitchFamily="18" charset="0"/>
              </a:rPr>
              <a:t>Im</a:t>
            </a:r>
            <a:r>
              <a:rPr lang="en-US" sz="1400" i="1" kern="0" dirty="0">
                <a:latin typeface="Cambria" panose="02040503050406030204" pitchFamily="18" charset="0"/>
                <a:ea typeface="Times New Roman" panose="02020603050405020304" pitchFamily="18" charset="0"/>
              </a:rPr>
              <a:t> </a:t>
            </a:r>
            <a:r>
              <a:rPr lang="en-US" sz="1400" i="1" kern="0" dirty="0" err="1">
                <a:latin typeface="Cambria" panose="02040503050406030204" pitchFamily="18" charset="0"/>
                <a:ea typeface="Times New Roman" panose="02020603050405020304" pitchFamily="18" charset="0"/>
              </a:rPr>
              <a:t>Chaveiro</a:t>
            </a:r>
            <a:r>
              <a:rPr lang="en-US" sz="1400" kern="0" dirty="0">
                <a:latin typeface="Cambria" panose="02040503050406030204" pitchFamily="18" charset="0"/>
                <a:ea typeface="Times New Roman" panose="02020603050405020304" pitchFamily="18" charset="0"/>
              </a:rPr>
              <a:t>: </a:t>
            </a:r>
            <a:r>
              <a:rPr lang="en-US" sz="1400" kern="0" dirty="0" err="1">
                <a:latin typeface="Cambria" panose="02040503050406030204" pitchFamily="18" charset="0"/>
                <a:ea typeface="Times New Roman" panose="02020603050405020304" pitchFamily="18" charset="0"/>
              </a:rPr>
              <a:t>Aharon</a:t>
            </a:r>
            <a:r>
              <a:rPr lang="en-US" sz="1400" kern="0" dirty="0">
                <a:latin typeface="Cambria" panose="02040503050406030204" pitchFamily="18" charset="0"/>
                <a:ea typeface="Times New Roman" panose="02020603050405020304" pitchFamily="18" charset="0"/>
              </a:rPr>
              <a:t> </a:t>
            </a:r>
            <a:r>
              <a:rPr lang="en-US" sz="1400" kern="0" dirty="0" err="1">
                <a:latin typeface="Cambria" panose="02040503050406030204" pitchFamily="18" charset="0"/>
                <a:ea typeface="Times New Roman" panose="02020603050405020304" pitchFamily="18" charset="0"/>
              </a:rPr>
              <a:t>HaKohen</a:t>
            </a:r>
            <a:endParaRPr lang="en-US" sz="1400" kern="0" dirty="0">
              <a:latin typeface="Cambria" panose="02040503050406030204" pitchFamily="18" charset="0"/>
              <a:ea typeface="Times New Roman" panose="02020603050405020304" pitchFamily="18" charset="0"/>
            </a:endParaRPr>
          </a:p>
        </p:txBody>
      </p:sp>
    </p:spTree>
    <p:extLst>
      <p:ext uri="{BB962C8B-B14F-4D97-AF65-F5344CB8AC3E}">
        <p14:creationId xmlns:p14="http://schemas.microsoft.com/office/powerpoint/2010/main" val="2331919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10807BB-B167-47AD-AA5B-B3A2C83E342A}"/>
              </a:ext>
            </a:extLst>
          </p:cNvPr>
          <p:cNvSpPr>
            <a:spLocks noGrp="1"/>
          </p:cNvSpPr>
          <p:nvPr>
            <p:ph type="sldNum" sz="quarter" idx="12"/>
          </p:nvPr>
        </p:nvSpPr>
        <p:spPr>
          <a:xfrm>
            <a:off x="6781800" y="9322649"/>
            <a:ext cx="456248" cy="608751"/>
          </a:xfrm>
        </p:spPr>
        <p:txBody>
          <a:bodyPr/>
          <a:lstStyle/>
          <a:p>
            <a:fld id="{0C214F17-86AB-4F1C-BC88-4CB7EE2FB93D}" type="slidenum">
              <a:rPr lang="en-US" sz="1050" b="1" smtClean="0">
                <a:solidFill>
                  <a:schemeClr val="tx1"/>
                </a:solidFill>
              </a:rPr>
              <a:t>18</a:t>
            </a:fld>
            <a:endParaRPr lang="en-US" sz="1050" b="1" dirty="0">
              <a:solidFill>
                <a:schemeClr val="tx1"/>
              </a:solidFill>
            </a:endParaRPr>
          </a:p>
        </p:txBody>
      </p:sp>
      <p:sp>
        <p:nvSpPr>
          <p:cNvPr id="4" name="TextBox 3">
            <a:extLst>
              <a:ext uri="{FF2B5EF4-FFF2-40B4-BE49-F238E27FC236}">
                <a16:creationId xmlns:a16="http://schemas.microsoft.com/office/drawing/2014/main" id="{EDB3BB31-7B24-49F3-A8B5-C557B9A4B7D9}"/>
              </a:ext>
            </a:extLst>
          </p:cNvPr>
          <p:cNvSpPr txBox="1"/>
          <p:nvPr/>
        </p:nvSpPr>
        <p:spPr>
          <a:xfrm>
            <a:off x="540226" y="261590"/>
            <a:ext cx="6533674" cy="384914"/>
          </a:xfrm>
          <a:prstGeom prst="rect">
            <a:avLst/>
          </a:prstGeom>
          <a:noFill/>
        </p:spPr>
        <p:txBody>
          <a:bodyPr wrap="square">
            <a:spAutoFit/>
          </a:bodyPr>
          <a:lstStyle/>
          <a:p>
            <a:pPr marL="342900" marR="0" indent="-342900" algn="ctr">
              <a:lnSpc>
                <a:spcPct val="130000"/>
              </a:lnSpc>
              <a:spcBef>
                <a:spcPts val="1500"/>
              </a:spcBef>
              <a:spcAft>
                <a:spcPts val="600"/>
              </a:spcAft>
            </a:pPr>
            <a:r>
              <a:rPr lang="en-US" sz="1600" kern="0" dirty="0">
                <a:effectLst/>
                <a:latin typeface="Cambria" panose="02040503050406030204" pitchFamily="18" charset="0"/>
                <a:ea typeface="Times New Roman" panose="02020603050405020304" pitchFamily="18" charset="0"/>
              </a:rPr>
              <a:t>III. 	What is the reason for the imperative to be </a:t>
            </a:r>
            <a:r>
              <a:rPr lang="en-US" sz="1600" i="1" kern="0" dirty="0" err="1">
                <a:effectLst/>
                <a:latin typeface="Cambria" panose="02040503050406030204" pitchFamily="18" charset="0"/>
                <a:ea typeface="Times New Roman" panose="02020603050405020304" pitchFamily="18" charset="0"/>
              </a:rPr>
              <a:t>Nosei</a:t>
            </a:r>
            <a:r>
              <a:rPr lang="en-US" sz="1600" i="1" kern="0" dirty="0">
                <a:effectLst/>
                <a:latin typeface="Cambria" panose="02040503050406030204" pitchFamily="18" charset="0"/>
                <a:ea typeface="Times New Roman" panose="02020603050405020304" pitchFamily="18" charset="0"/>
              </a:rPr>
              <a:t> </a:t>
            </a:r>
            <a:r>
              <a:rPr lang="en-US" sz="1600" i="1" kern="0" dirty="0" err="1">
                <a:effectLst/>
                <a:latin typeface="Cambria" panose="02040503050406030204" pitchFamily="18" charset="0"/>
                <a:ea typeface="Times New Roman" panose="02020603050405020304" pitchFamily="18" charset="0"/>
              </a:rPr>
              <a:t>B’ol</a:t>
            </a:r>
            <a:r>
              <a:rPr lang="en-US" sz="1600" i="1" kern="0" dirty="0">
                <a:effectLst/>
                <a:latin typeface="Cambria" panose="02040503050406030204" pitchFamily="18" charset="0"/>
                <a:ea typeface="Times New Roman" panose="02020603050405020304" pitchFamily="18" charset="0"/>
              </a:rPr>
              <a:t> </a:t>
            </a:r>
            <a:r>
              <a:rPr lang="en-US" sz="1600" i="1" kern="0" dirty="0" err="1">
                <a:effectLst/>
                <a:latin typeface="Cambria" panose="02040503050406030204" pitchFamily="18" charset="0"/>
                <a:ea typeface="Times New Roman" panose="02020603050405020304" pitchFamily="18" charset="0"/>
              </a:rPr>
              <a:t>Im</a:t>
            </a:r>
            <a:r>
              <a:rPr lang="en-US" sz="1600" i="1" kern="0" dirty="0">
                <a:effectLst/>
                <a:latin typeface="Cambria" panose="02040503050406030204" pitchFamily="18" charset="0"/>
                <a:ea typeface="Times New Roman" panose="02020603050405020304" pitchFamily="18" charset="0"/>
              </a:rPr>
              <a:t> </a:t>
            </a:r>
            <a:r>
              <a:rPr lang="en-US" sz="1600" i="1" kern="0" dirty="0" err="1">
                <a:effectLst/>
                <a:latin typeface="Cambria" panose="02040503050406030204" pitchFamily="18" charset="0"/>
                <a:ea typeface="Times New Roman" panose="02020603050405020304" pitchFamily="18" charset="0"/>
              </a:rPr>
              <a:t>Chaveiro</a:t>
            </a:r>
            <a:r>
              <a:rPr lang="en-US" sz="1600" kern="0" dirty="0">
                <a:effectLst/>
                <a:latin typeface="Cambria" panose="02040503050406030204" pitchFamily="18" charset="0"/>
                <a:ea typeface="Times New Roman" panose="02020603050405020304" pitchFamily="18" charset="0"/>
              </a:rPr>
              <a:t>?</a:t>
            </a:r>
            <a:endParaRPr lang="en-US" sz="1600" kern="0" dirty="0">
              <a:effectLst/>
              <a:latin typeface="Calibri" panose="020F0502020204030204" pitchFamily="34" charset="0"/>
              <a:ea typeface="Times New Roman" panose="02020603050405020304" pitchFamily="18" charset="0"/>
            </a:endParaRPr>
          </a:p>
        </p:txBody>
      </p:sp>
      <p:sp>
        <p:nvSpPr>
          <p:cNvPr id="7" name="Text Box 2">
            <a:extLst>
              <a:ext uri="{FF2B5EF4-FFF2-40B4-BE49-F238E27FC236}">
                <a16:creationId xmlns:a16="http://schemas.microsoft.com/office/drawing/2014/main" id="{4599A42A-1A1C-451F-9280-C250FBD434A7}"/>
              </a:ext>
            </a:extLst>
          </p:cNvPr>
          <p:cNvSpPr txBox="1">
            <a:spLocks noChangeArrowheads="1"/>
          </p:cNvSpPr>
          <p:nvPr/>
        </p:nvSpPr>
        <p:spPr bwMode="auto">
          <a:xfrm>
            <a:off x="548878" y="856897"/>
            <a:ext cx="6516370" cy="877479"/>
          </a:xfrm>
          <a:prstGeom prst="rect">
            <a:avLst/>
          </a:prstGeom>
          <a:solidFill>
            <a:schemeClr val="bg1">
              <a:lumMod val="95000"/>
            </a:schemeClr>
          </a:solidFill>
          <a:ln w="6350">
            <a:solidFill>
              <a:srgbClr val="000000"/>
            </a:solidFill>
            <a:prstDash val="sysDot"/>
            <a:miter lim="800000"/>
            <a:headEnd/>
            <a:tailEnd/>
          </a:ln>
        </p:spPr>
        <p:txBody>
          <a:bodyPr rot="0" vert="horz" wrap="square" lIns="91440" tIns="45720" rIns="91440" bIns="45720" anchor="t" anchorCtr="0">
            <a:noAutofit/>
          </a:bodyPr>
          <a:lstStyle/>
          <a:p>
            <a:pPr marL="457200" marR="0" indent="-228600" rtl="0">
              <a:lnSpc>
                <a:spcPct val="135000"/>
              </a:lnSpc>
              <a:spcBef>
                <a:spcPts val="3000"/>
              </a:spcBef>
              <a:spcAft>
                <a:spcPts val="300"/>
              </a:spcAft>
              <a:buFont typeface="Arial" panose="020B0604020202020204" pitchFamily="34" charset="0"/>
              <a:buChar char="•"/>
            </a:pPr>
            <a:endParaRPr lang="en-US" sz="1000" dirty="0">
              <a:effectLst/>
              <a:latin typeface="Tahoma" panose="020B0604030504040204" pitchFamily="34" charset="0"/>
              <a:ea typeface="Calibri" panose="020F0502020204030204" pitchFamily="34" charset="0"/>
              <a:cs typeface="Arial" panose="020B0604020202020204" pitchFamily="34" charset="0"/>
            </a:endParaRPr>
          </a:p>
          <a:p>
            <a:pPr marR="0" algn="ctr" rtl="0">
              <a:lnSpc>
                <a:spcPct val="135000"/>
              </a:lnSpc>
              <a:spcBef>
                <a:spcPts val="2000"/>
              </a:spcBef>
            </a:pPr>
            <a:r>
              <a:rPr lang="en-US" sz="1200" baseline="30000" dirty="0">
                <a:effectLst/>
                <a:ea typeface="Calibri" panose="020F0502020204030204" pitchFamily="34" charset="0"/>
                <a:cs typeface="Arial" panose="020B0604020202020204" pitchFamily="34" charset="0"/>
              </a:rPr>
              <a:t>2</a:t>
            </a:r>
            <a:r>
              <a:rPr lang="en-US" sz="1300" dirty="0">
                <a:effectLst/>
                <a:ea typeface="Calibri" panose="020F0502020204030204" pitchFamily="34" charset="0"/>
                <a:cs typeface="Arial" panose="020B0604020202020204" pitchFamily="34" charset="0"/>
              </a:rPr>
              <a:t>The Mitzvah of emulating Hashem’s ways mandates that we be </a:t>
            </a:r>
            <a:r>
              <a:rPr lang="en-US" sz="1300" i="1" dirty="0" err="1">
                <a:effectLst/>
                <a:ea typeface="Calibri" panose="020F0502020204030204" pitchFamily="34" charset="0"/>
                <a:cs typeface="Arial" panose="020B0604020202020204" pitchFamily="34" charset="0"/>
              </a:rPr>
              <a:t>Nosei</a:t>
            </a:r>
            <a:r>
              <a:rPr lang="en-US" sz="1300" i="1" dirty="0">
                <a:effectLst/>
                <a:ea typeface="Calibri" panose="020F0502020204030204" pitchFamily="34" charset="0"/>
                <a:cs typeface="Arial" panose="020B0604020202020204" pitchFamily="34" charset="0"/>
              </a:rPr>
              <a:t> </a:t>
            </a:r>
            <a:r>
              <a:rPr lang="en-US" sz="1300" i="1" dirty="0" err="1">
                <a:effectLst/>
                <a:ea typeface="Calibri" panose="020F0502020204030204" pitchFamily="34" charset="0"/>
                <a:cs typeface="Arial" panose="020B0604020202020204" pitchFamily="34" charset="0"/>
              </a:rPr>
              <a:t>B’ol</a:t>
            </a:r>
            <a:r>
              <a:rPr lang="en-US" sz="1300" i="1" dirty="0">
                <a:effectLst/>
                <a:ea typeface="Calibri" panose="020F0502020204030204" pitchFamily="34" charset="0"/>
                <a:cs typeface="Arial" panose="020B0604020202020204" pitchFamily="34" charset="0"/>
              </a:rPr>
              <a:t> </a:t>
            </a:r>
            <a:r>
              <a:rPr lang="en-US" sz="1300" i="1" dirty="0" err="1">
                <a:effectLst/>
                <a:ea typeface="Calibri" panose="020F0502020204030204" pitchFamily="34" charset="0"/>
                <a:cs typeface="Arial" panose="020B0604020202020204" pitchFamily="34" charset="0"/>
              </a:rPr>
              <a:t>Im</a:t>
            </a:r>
            <a:r>
              <a:rPr lang="en-US" sz="1300" i="1" dirty="0">
                <a:effectLst/>
                <a:ea typeface="Calibri" panose="020F0502020204030204" pitchFamily="34" charset="0"/>
                <a:cs typeface="Arial" panose="020B0604020202020204" pitchFamily="34" charset="0"/>
              </a:rPr>
              <a:t> </a:t>
            </a:r>
            <a:r>
              <a:rPr lang="en-US" sz="1300" i="1" dirty="0" err="1">
                <a:effectLst/>
                <a:ea typeface="Calibri" panose="020F0502020204030204" pitchFamily="34" charset="0"/>
                <a:cs typeface="Arial" panose="020B0604020202020204" pitchFamily="34" charset="0"/>
              </a:rPr>
              <a:t>Chaveiro</a:t>
            </a:r>
            <a:r>
              <a:rPr lang="en-US" sz="1300" i="1" dirty="0">
                <a:ea typeface="Calibri" panose="020F0502020204030204" pitchFamily="34" charset="0"/>
                <a:cs typeface="Arial" panose="020B0604020202020204" pitchFamily="34" charset="0"/>
              </a:rPr>
              <a:t>.</a:t>
            </a:r>
            <a:endParaRPr lang="en-US" sz="1300" dirty="0">
              <a:effectLst/>
              <a:ea typeface="Calibri" panose="020F0502020204030204" pitchFamily="34" charset="0"/>
              <a:cs typeface="Arial" panose="020B0604020202020204" pitchFamily="34" charset="0"/>
            </a:endParaRPr>
          </a:p>
        </p:txBody>
      </p:sp>
      <p:sp>
        <p:nvSpPr>
          <p:cNvPr id="10" name="Text Box 18">
            <a:extLst>
              <a:ext uri="{FF2B5EF4-FFF2-40B4-BE49-F238E27FC236}">
                <a16:creationId xmlns:a16="http://schemas.microsoft.com/office/drawing/2014/main" id="{7A05B52E-9A69-46A5-9D21-FEF5EE7EC54D}"/>
              </a:ext>
            </a:extLst>
          </p:cNvPr>
          <p:cNvSpPr txBox="1"/>
          <p:nvPr/>
        </p:nvSpPr>
        <p:spPr>
          <a:xfrm>
            <a:off x="646947" y="882470"/>
            <a:ext cx="6320232" cy="387271"/>
          </a:xfrm>
          <a:prstGeom prst="rect">
            <a:avLst/>
          </a:prstGeom>
          <a:solidFill>
            <a:prstClr val="white"/>
          </a:solidFill>
          <a:ln>
            <a:noFill/>
          </a:ln>
        </p:spPr>
        <p:txBody>
          <a:bodyPr rot="0" spcFirstLastPara="0" vert="horz" wrap="square" lIns="0" tIns="0" rIns="0" bIns="0" numCol="1" spcCol="0" rtlCol="0" fromWordArt="0" anchor="ctr" anchorCtr="0" forceAA="0" compatLnSpc="1">
            <a:prstTxWarp prst="textNoShape">
              <a:avLst/>
            </a:prstTxWarp>
            <a:noAutofit/>
          </a:bodyPr>
          <a:lstStyle/>
          <a:p>
            <a:pPr marL="0" marR="0" algn="ctr"/>
            <a:r>
              <a:rPr lang="en-US" sz="1200" cap="small" baseline="30000" dirty="0">
                <a:effectLst/>
                <a:latin typeface="Calibri" panose="020F0502020204030204" pitchFamily="34" charset="0"/>
                <a:ea typeface="Times New Roman" panose="02020603050405020304" pitchFamily="18" charset="0"/>
                <a:cs typeface="Calibri" panose="020F0502020204030204" pitchFamily="34" charset="0"/>
              </a:rPr>
              <a:t>1</a:t>
            </a:r>
            <a:r>
              <a:rPr lang="en-US" sz="1200" b="1" cap="small" dirty="0">
                <a:effectLst/>
                <a:latin typeface="Verdana" panose="020B0604030504040204" pitchFamily="34" charset="0"/>
                <a:ea typeface="Times New Roman" panose="02020603050405020304" pitchFamily="18" charset="0"/>
                <a:cs typeface="Arial" panose="020B0604020202020204" pitchFamily="34" charset="0"/>
              </a:rPr>
              <a:t>The Mitzvah of emulating Hashem’s ways</a:t>
            </a:r>
            <a:endParaRPr lang="en-US" sz="1200" b="1" cap="small" dirty="0">
              <a:effectLst/>
              <a:latin typeface="Calibri" panose="020F0502020204030204" pitchFamily="34" charset="0"/>
              <a:ea typeface="Times New Roman" panose="02020603050405020304" pitchFamily="18" charset="0"/>
              <a:cs typeface="Arial" panose="020B0604020202020204" pitchFamily="34" charset="0"/>
            </a:endParaRPr>
          </a:p>
        </p:txBody>
      </p:sp>
      <p:graphicFrame>
        <p:nvGraphicFramePr>
          <p:cNvPr id="11" name="Table 10">
            <a:extLst>
              <a:ext uri="{FF2B5EF4-FFF2-40B4-BE49-F238E27FC236}">
                <a16:creationId xmlns:a16="http://schemas.microsoft.com/office/drawing/2014/main" id="{AB740F8F-3565-4BC2-A072-485F3157F3A3}"/>
              </a:ext>
            </a:extLst>
          </p:cNvPr>
          <p:cNvGraphicFramePr>
            <a:graphicFrameLocks noGrp="1"/>
          </p:cNvGraphicFramePr>
          <p:nvPr>
            <p:extLst>
              <p:ext uri="{D42A27DB-BD31-4B8C-83A1-F6EECF244321}">
                <p14:modId xmlns:p14="http://schemas.microsoft.com/office/powerpoint/2010/main" val="2637442242"/>
              </p:ext>
            </p:extLst>
          </p:nvPr>
        </p:nvGraphicFramePr>
        <p:xfrm>
          <a:off x="540226" y="2293826"/>
          <a:ext cx="6719729" cy="2569150"/>
        </p:xfrm>
        <a:graphic>
          <a:graphicData uri="http://schemas.openxmlformats.org/drawingml/2006/table">
            <a:tbl>
              <a:tblPr firstRow="1" firstCol="1" bandRow="1">
                <a:tableStyleId>{5C22544A-7EE6-4342-B048-85BDC9FD1C3A}</a:tableStyleId>
              </a:tblPr>
              <a:tblGrid>
                <a:gridCol w="3460274">
                  <a:extLst>
                    <a:ext uri="{9D8B030D-6E8A-4147-A177-3AD203B41FA5}">
                      <a16:colId xmlns:a16="http://schemas.microsoft.com/office/drawing/2014/main" val="1657754880"/>
                    </a:ext>
                  </a:extLst>
                </a:gridCol>
                <a:gridCol w="3259455">
                  <a:extLst>
                    <a:ext uri="{9D8B030D-6E8A-4147-A177-3AD203B41FA5}">
                      <a16:colId xmlns:a16="http://schemas.microsoft.com/office/drawing/2014/main" val="2246595564"/>
                    </a:ext>
                  </a:extLst>
                </a:gridCol>
              </a:tblGrid>
              <a:tr h="2569150">
                <a:tc>
                  <a:txBody>
                    <a:bodyPr/>
                    <a:lstStyle/>
                    <a:p>
                      <a:pPr marL="0" marR="0" algn="l">
                        <a:lnSpc>
                          <a:spcPct val="130000"/>
                        </a:lnSpc>
                        <a:spcBef>
                          <a:spcPts val="0"/>
                        </a:spcBef>
                        <a:spcAft>
                          <a:spcPts val="0"/>
                        </a:spcAft>
                      </a:pPr>
                      <a:r>
                        <a:rPr lang="en-US" sz="1100" b="0" dirty="0">
                          <a:solidFill>
                            <a:schemeClr val="tx1"/>
                          </a:solidFill>
                          <a:effectLst/>
                        </a:rPr>
                        <a:t>The 8</a:t>
                      </a:r>
                      <a:r>
                        <a:rPr lang="en-US" sz="1100" b="0" baseline="30000" dirty="0">
                          <a:solidFill>
                            <a:schemeClr val="tx1"/>
                          </a:solidFill>
                          <a:effectLst/>
                        </a:rPr>
                        <a:t>th</a:t>
                      </a:r>
                      <a:r>
                        <a:rPr lang="en-US" sz="1100" b="0" dirty="0">
                          <a:solidFill>
                            <a:schemeClr val="tx1"/>
                          </a:solidFill>
                          <a:effectLst/>
                        </a:rPr>
                        <a:t> Mitzvah is that we are commanded to emulate HKB”H, exalted be He, to the best of our ability.  The source of this commandment is, </a:t>
                      </a:r>
                      <a:r>
                        <a:rPr lang="en-US" sz="1100" b="0" i="1" dirty="0">
                          <a:solidFill>
                            <a:schemeClr val="tx1"/>
                          </a:solidFill>
                          <a:effectLst/>
                        </a:rPr>
                        <a:t>“And you shall go in His ways</a:t>
                      </a:r>
                      <a:r>
                        <a:rPr lang="en-US" sz="1100" b="0" dirty="0">
                          <a:solidFill>
                            <a:schemeClr val="tx1"/>
                          </a:solidFill>
                          <a:effectLst/>
                        </a:rPr>
                        <a:t>.”  This commandment is repeated in the verse, </a:t>
                      </a:r>
                      <a:r>
                        <a:rPr lang="en-US" sz="1100" b="0" i="1" dirty="0">
                          <a:solidFill>
                            <a:schemeClr val="tx1"/>
                          </a:solidFill>
                          <a:effectLst/>
                        </a:rPr>
                        <a:t>“To go in all His ways.</a:t>
                      </a:r>
                      <a:r>
                        <a:rPr lang="en-US" sz="1100" b="0" dirty="0">
                          <a:solidFill>
                            <a:schemeClr val="tx1"/>
                          </a:solidFill>
                          <a:effectLst/>
                        </a:rPr>
                        <a:t>”  This is explained (in the </a:t>
                      </a:r>
                      <a:r>
                        <a:rPr lang="en-US" sz="1100" b="0" i="1" dirty="0" err="1">
                          <a:solidFill>
                            <a:schemeClr val="tx1"/>
                          </a:solidFill>
                          <a:effectLst/>
                        </a:rPr>
                        <a:t>Sifri</a:t>
                      </a:r>
                      <a:r>
                        <a:rPr lang="en-US" sz="1100" b="0" i="0" dirty="0">
                          <a:solidFill>
                            <a:schemeClr val="tx1"/>
                          </a:solidFill>
                          <a:effectLst/>
                        </a:rPr>
                        <a:t>): </a:t>
                      </a:r>
                      <a:r>
                        <a:rPr lang="en-US" sz="1100" b="0" i="1" dirty="0">
                          <a:solidFill>
                            <a:schemeClr val="tx1"/>
                          </a:solidFill>
                          <a:effectLst/>
                        </a:rPr>
                        <a:t>“Just as HKB”H is called gracious, you too, should be gracious.  Just as HKB”H is called merciful, you too, should be merciful</a:t>
                      </a:r>
                      <a:r>
                        <a:rPr lang="en-US" sz="1100" b="0" dirty="0">
                          <a:solidFill>
                            <a:schemeClr val="tx1"/>
                          </a:solidFill>
                          <a:effectLst/>
                        </a:rPr>
                        <a:t>.”  ...  The explanation [of this Mitzvah] is to emulate the good deeds and fine attributes which are used to allegorically describe Hashem, exalted be He, Who is immeasurably exalted over everything.</a:t>
                      </a:r>
                      <a:endParaRPr lang="en-US" sz="1100" b="0" dirty="0">
                        <a:solidFill>
                          <a:schemeClr val="tx1"/>
                        </a:solidFill>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r" rtl="1">
                        <a:lnSpc>
                          <a:spcPct val="135000"/>
                        </a:lnSpc>
                        <a:spcBef>
                          <a:spcPts val="600"/>
                        </a:spcBef>
                        <a:spcAft>
                          <a:spcPts val="0"/>
                        </a:spcAft>
                      </a:pPr>
                      <a:r>
                        <a:rPr lang="he-IL" sz="1250" b="0" u="sng" dirty="0">
                          <a:solidFill>
                            <a:schemeClr val="tx1"/>
                          </a:solidFill>
                          <a:effectLst/>
                          <a:cs typeface="+mj-cs"/>
                        </a:rPr>
                        <a:t>ספר המצוות לרמב״ם: עשה ח</a:t>
                      </a:r>
                      <a:r>
                        <a:rPr lang="he-IL" sz="1250" b="0" dirty="0">
                          <a:solidFill>
                            <a:schemeClr val="tx1"/>
                          </a:solidFill>
                          <a:effectLst/>
                          <a:cs typeface="+mj-cs"/>
                        </a:rPr>
                        <a:t>׳</a:t>
                      </a:r>
                      <a:r>
                        <a:rPr lang="en-US" sz="1250" b="0" dirty="0">
                          <a:solidFill>
                            <a:schemeClr val="tx1"/>
                          </a:solidFill>
                          <a:effectLst/>
                          <a:cs typeface="+mj-cs"/>
                        </a:rPr>
                        <a:t>  :</a:t>
                      </a:r>
                    </a:p>
                    <a:p>
                      <a:pPr marL="0" marR="0" algn="r" rtl="1">
                        <a:lnSpc>
                          <a:spcPct val="135000"/>
                        </a:lnSpc>
                        <a:spcBef>
                          <a:spcPts val="300"/>
                        </a:spcBef>
                        <a:spcAft>
                          <a:spcPts val="0"/>
                        </a:spcAft>
                      </a:pPr>
                      <a:r>
                        <a:rPr lang="he-IL" sz="1250" b="0" dirty="0">
                          <a:solidFill>
                            <a:schemeClr val="tx1"/>
                          </a:solidFill>
                          <a:effectLst/>
                          <a:cs typeface="+mj-cs"/>
                        </a:rPr>
                        <a:t>והמצוה השמינית היא שצונו להדמות בו יתעלה כפי היכולת, והוא אמרו (דברים כ״ח</a:t>
                      </a:r>
                      <a:r>
                        <a:rPr lang="en-US" sz="1250" b="0" dirty="0">
                          <a:solidFill>
                            <a:schemeClr val="tx1"/>
                          </a:solidFill>
                          <a:effectLst/>
                          <a:cs typeface="+mj-cs"/>
                        </a:rPr>
                        <a:t>:</a:t>
                      </a:r>
                      <a:r>
                        <a:rPr lang="he-IL" sz="1250" b="0" dirty="0">
                          <a:solidFill>
                            <a:schemeClr val="tx1"/>
                          </a:solidFill>
                          <a:effectLst/>
                          <a:cs typeface="+mj-cs"/>
                        </a:rPr>
                        <a:t> ט׳)</a:t>
                      </a:r>
                      <a:r>
                        <a:rPr lang="en-US" sz="1250" b="0" dirty="0">
                          <a:solidFill>
                            <a:schemeClr val="tx1"/>
                          </a:solidFill>
                          <a:effectLst/>
                          <a:cs typeface="+mj-cs"/>
                        </a:rPr>
                        <a:t>:</a:t>
                      </a:r>
                      <a:r>
                        <a:rPr lang="he-IL" sz="1250" b="0" dirty="0">
                          <a:solidFill>
                            <a:schemeClr val="tx1"/>
                          </a:solidFill>
                          <a:effectLst/>
                          <a:cs typeface="+mj-cs"/>
                        </a:rPr>
                        <a:t> ״והלכת בדרכיו״.  וכבר נכפל זה הצווי ואמר (דברים י״א</a:t>
                      </a:r>
                      <a:r>
                        <a:rPr lang="en-US" sz="1250" b="0" dirty="0">
                          <a:solidFill>
                            <a:schemeClr val="tx1"/>
                          </a:solidFill>
                          <a:effectLst/>
                          <a:cs typeface="+mj-cs"/>
                        </a:rPr>
                        <a:t>:</a:t>
                      </a:r>
                      <a:r>
                        <a:rPr lang="he-IL" sz="1250" b="0" dirty="0">
                          <a:solidFill>
                            <a:schemeClr val="tx1"/>
                          </a:solidFill>
                          <a:effectLst/>
                          <a:cs typeface="+mj-cs"/>
                        </a:rPr>
                        <a:t> כ״ב)</a:t>
                      </a:r>
                      <a:r>
                        <a:rPr lang="en-US" sz="1250" b="0" dirty="0">
                          <a:solidFill>
                            <a:schemeClr val="tx1"/>
                          </a:solidFill>
                          <a:effectLst/>
                          <a:cs typeface="+mj-cs"/>
                        </a:rPr>
                        <a:t>:</a:t>
                      </a:r>
                      <a:r>
                        <a:rPr lang="he-IL" sz="1250" b="0" dirty="0">
                          <a:solidFill>
                            <a:schemeClr val="tx1"/>
                          </a:solidFill>
                          <a:effectLst/>
                          <a:cs typeface="+mj-cs"/>
                        </a:rPr>
                        <a:t> ״ללכת בכל דרכיו״, ובא בפירוש</a:t>
                      </a:r>
                      <a:r>
                        <a:rPr lang="en-US" sz="1250" b="0" dirty="0">
                          <a:solidFill>
                            <a:schemeClr val="tx1"/>
                          </a:solidFill>
                          <a:effectLst/>
                          <a:cs typeface="+mj-cs"/>
                        </a:rPr>
                        <a:t>:</a:t>
                      </a:r>
                      <a:r>
                        <a:rPr lang="he-IL" sz="1250" b="0" dirty="0">
                          <a:solidFill>
                            <a:schemeClr val="tx1"/>
                          </a:solidFill>
                          <a:effectLst/>
                          <a:cs typeface="+mj-cs"/>
                        </a:rPr>
                        <a:t> ״מה הקב"ה נקרא חנון, אף אתה היה חנון; מה הקב"ה נקרא רחום, אף אתה היה רחום</a:t>
                      </a:r>
                      <a:r>
                        <a:rPr lang="he-IL" sz="1250" b="0" kern="1200" dirty="0">
                          <a:solidFill>
                            <a:schemeClr val="tx1"/>
                          </a:solidFill>
                          <a:effectLst/>
                          <a:latin typeface="+mn-lt"/>
                          <a:ea typeface="+mn-ea"/>
                          <a:cs typeface="+mn-cs"/>
                        </a:rPr>
                        <a:t>״</a:t>
                      </a:r>
                      <a:r>
                        <a:rPr lang="en-US" sz="1250" b="0" dirty="0">
                          <a:solidFill>
                            <a:schemeClr val="tx1"/>
                          </a:solidFill>
                          <a:effectLst/>
                          <a:cs typeface="+mj-cs"/>
                        </a:rPr>
                        <a:t> ...  </a:t>
                      </a:r>
                      <a:r>
                        <a:rPr lang="he-IL" sz="1250" b="0" dirty="0">
                          <a:solidFill>
                            <a:schemeClr val="tx1"/>
                          </a:solidFill>
                          <a:effectLst/>
                          <a:cs typeface="+mj-cs"/>
                        </a:rPr>
                        <a:t> ובא בפירוש שרצה לומר ההדמות בפעולותיו הטובות והמדות הנכבדות שיתואר בהם הקל יתעלה על צד המשל, יתעלה על הכל עילוי רב.</a:t>
                      </a:r>
                      <a:endParaRPr lang="en-US" sz="1250" b="0" dirty="0">
                        <a:solidFill>
                          <a:schemeClr val="tx1"/>
                        </a:solidFill>
                        <a:effectLst/>
                        <a:latin typeface="Calibri" panose="020F0502020204030204" pitchFamily="34" charset="0"/>
                        <a:ea typeface="Calibri" panose="020F0502020204030204" pitchFamily="34" charset="0"/>
                        <a:cs typeface="+mj-cs"/>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02142668"/>
                  </a:ext>
                </a:extLst>
              </a:tr>
            </a:tbl>
          </a:graphicData>
        </a:graphic>
      </p:graphicFrame>
      <p:sp>
        <p:nvSpPr>
          <p:cNvPr id="13" name="TextBox 12">
            <a:extLst>
              <a:ext uri="{FF2B5EF4-FFF2-40B4-BE49-F238E27FC236}">
                <a16:creationId xmlns:a16="http://schemas.microsoft.com/office/drawing/2014/main" id="{E4BF0CB1-61EC-4AAD-8602-E07BD9AA00FC}"/>
              </a:ext>
            </a:extLst>
          </p:cNvPr>
          <p:cNvSpPr txBox="1"/>
          <p:nvPr/>
        </p:nvSpPr>
        <p:spPr>
          <a:xfrm>
            <a:off x="465295" y="1997398"/>
            <a:ext cx="6562090" cy="296428"/>
          </a:xfrm>
          <a:prstGeom prst="rect">
            <a:avLst/>
          </a:prstGeom>
          <a:noFill/>
        </p:spPr>
        <p:txBody>
          <a:bodyPr wrap="square">
            <a:spAutoFit/>
          </a:bodyPr>
          <a:lstStyle/>
          <a:p>
            <a:pPr marL="514350" marR="0" indent="-628650">
              <a:lnSpc>
                <a:spcPct val="110000"/>
              </a:lnSpc>
              <a:spcBef>
                <a:spcPts val="1200"/>
              </a:spcBef>
              <a:spcAft>
                <a:spcPts val="300"/>
              </a:spcAft>
            </a:pPr>
            <a:r>
              <a:rPr lang="en-US" sz="1100" b="1" dirty="0">
                <a:effectLst/>
                <a:latin typeface="Cambria" panose="02040503050406030204" pitchFamily="18" charset="0"/>
                <a:ea typeface="Calibri" panose="020F0502020204030204" pitchFamily="34" charset="0"/>
                <a:cs typeface="Calibri" panose="020F0502020204030204" pitchFamily="34" charset="0"/>
              </a:rPr>
              <a:t>Source III-1:  Rambam:  </a:t>
            </a:r>
            <a:r>
              <a:rPr lang="en-US" sz="1100" dirty="0">
                <a:latin typeface="Cambria" panose="02040503050406030204" pitchFamily="18" charset="0"/>
                <a:ea typeface="Calibri" panose="020F0502020204030204" pitchFamily="34" charset="0"/>
                <a:cs typeface="Calibri" panose="020F0502020204030204" pitchFamily="34" charset="0"/>
              </a:rPr>
              <a:t>The</a:t>
            </a:r>
            <a:r>
              <a:rPr lang="en-US" sz="1100" b="1" dirty="0">
                <a:latin typeface="Cambria" panose="02040503050406030204" pitchFamily="18" charset="0"/>
                <a:ea typeface="Calibri" panose="020F0502020204030204" pitchFamily="34" charset="0"/>
                <a:cs typeface="Calibri" panose="020F0502020204030204" pitchFamily="34" charset="0"/>
              </a:rPr>
              <a:t> </a:t>
            </a:r>
            <a:r>
              <a:rPr lang="en-US" sz="1100" dirty="0">
                <a:latin typeface="Cambria" panose="02040503050406030204" pitchFamily="18" charset="0"/>
                <a:ea typeface="Calibri" panose="020F0502020204030204" pitchFamily="34" charset="0"/>
                <a:cs typeface="Calibri" panose="020F0502020204030204" pitchFamily="34" charset="0"/>
              </a:rPr>
              <a:t>M</a:t>
            </a:r>
            <a:r>
              <a:rPr lang="en-US" sz="1100" dirty="0">
                <a:effectLst/>
                <a:latin typeface="Cambria" panose="02040503050406030204" pitchFamily="18" charset="0"/>
                <a:ea typeface="Calibri" panose="020F0502020204030204" pitchFamily="34" charset="0"/>
                <a:cs typeface="Calibri" panose="020F0502020204030204" pitchFamily="34" charset="0"/>
              </a:rPr>
              <a:t>itzvah to emulate Hashem’s attributes </a:t>
            </a:r>
            <a:r>
              <a:rPr lang="en-US" sz="1100" dirty="0">
                <a:latin typeface="Cambria" panose="02040503050406030204" pitchFamily="18" charset="0"/>
                <a:ea typeface="Calibri" panose="020F0502020204030204" pitchFamily="34" charset="0"/>
                <a:cs typeface="Calibri" panose="020F0502020204030204" pitchFamily="34" charset="0"/>
              </a:rPr>
              <a:t>is </a:t>
            </a:r>
            <a:r>
              <a:rPr lang="en-US" sz="1100" dirty="0">
                <a:effectLst/>
                <a:latin typeface="Cambria" panose="02040503050406030204" pitchFamily="18" charset="0"/>
                <a:ea typeface="Calibri" panose="020F0502020204030204" pitchFamily="34" charset="0"/>
                <a:cs typeface="Calibri" panose="020F0502020204030204" pitchFamily="34" charset="0"/>
              </a:rPr>
              <a:t>derived from </a:t>
            </a:r>
            <a:r>
              <a:rPr lang="en-US" sz="1100" dirty="0">
                <a:effectLst/>
                <a:latin typeface="Palatino Linotype" panose="02040502050505030304" pitchFamily="18" charset="0"/>
                <a:ea typeface="Calibri" panose="020F0502020204030204" pitchFamily="34" charset="0"/>
                <a:cs typeface="Calibri" panose="020F0502020204030204" pitchFamily="34" charset="0"/>
              </a:rPr>
              <a:t>“</a:t>
            </a:r>
            <a:r>
              <a:rPr lang="he-IL" sz="1300" b="0" dirty="0">
                <a:effectLst/>
                <a:latin typeface="Palatino Linotype" panose="02040502050505030304" pitchFamily="18" charset="0"/>
                <a:ea typeface="Calibri" panose="020F0502020204030204" pitchFamily="34" charset="0"/>
                <a:cs typeface="Times New Roman" panose="02020603050405020304" pitchFamily="18" charset="0"/>
              </a:rPr>
              <a:t>וְהָלַכְתָּ בִּדְרָכָיו</a:t>
            </a:r>
            <a:r>
              <a:rPr lang="en-US" sz="1100" dirty="0">
                <a:effectLst/>
                <a:latin typeface="Palatino Linotype" panose="02040502050505030304" pitchFamily="18" charset="0"/>
                <a:ea typeface="Calibri" panose="020F0502020204030204" pitchFamily="34" charset="0"/>
                <a:cs typeface="+mj-cs"/>
              </a:rPr>
              <a:t>”</a:t>
            </a:r>
            <a:r>
              <a:rPr lang="en-US" sz="1100" dirty="0">
                <a:effectLst/>
                <a:latin typeface="Palatino Linotype" panose="02040502050505030304" pitchFamily="18" charset="0"/>
                <a:ea typeface="Calibri" panose="020F0502020204030204" pitchFamily="34" charset="0"/>
                <a:cs typeface="Calibri" panose="020F0502020204030204" pitchFamily="34" charset="0"/>
              </a:rPr>
              <a:t>.</a:t>
            </a:r>
            <a:endParaRPr lang="en-US" sz="1100" b="1" dirty="0">
              <a:effectLst/>
              <a:latin typeface="Cambria" panose="02040503050406030204" pitchFamily="18" charset="0"/>
              <a:ea typeface="Cambria" panose="02040503050406030204" pitchFamily="18" charset="0"/>
              <a:cs typeface="Arial" panose="020B0604020202020204" pitchFamily="34" charset="0"/>
            </a:endParaRPr>
          </a:p>
        </p:txBody>
      </p:sp>
      <p:sp>
        <p:nvSpPr>
          <p:cNvPr id="15" name="TextBox 14">
            <a:extLst>
              <a:ext uri="{FF2B5EF4-FFF2-40B4-BE49-F238E27FC236}">
                <a16:creationId xmlns:a16="http://schemas.microsoft.com/office/drawing/2014/main" id="{4FAAD8D1-641E-4FE8-AF26-B8FF8BF947D3}"/>
              </a:ext>
            </a:extLst>
          </p:cNvPr>
          <p:cNvSpPr txBox="1"/>
          <p:nvPr/>
        </p:nvSpPr>
        <p:spPr>
          <a:xfrm>
            <a:off x="495300" y="4821529"/>
            <a:ext cx="1652588" cy="263021"/>
          </a:xfrm>
          <a:prstGeom prst="rect">
            <a:avLst/>
          </a:prstGeom>
          <a:noFill/>
        </p:spPr>
        <p:txBody>
          <a:bodyPr wrap="square">
            <a:spAutoFit/>
          </a:bodyPr>
          <a:lstStyle/>
          <a:p>
            <a:pPr marL="0" marR="0">
              <a:lnSpc>
                <a:spcPct val="135000"/>
              </a:lnSpc>
              <a:spcBef>
                <a:spcPts val="0"/>
              </a:spcBef>
              <a:spcAft>
                <a:spcPts val="800"/>
              </a:spcAft>
            </a:pPr>
            <a:r>
              <a:rPr lang="en-US" sz="900" i="1" dirty="0">
                <a:effectLst/>
                <a:latin typeface="Calibri" panose="020F0502020204030204" pitchFamily="34" charset="0"/>
                <a:ea typeface="Calibri" panose="020F0502020204030204" pitchFamily="34" charset="0"/>
                <a:cs typeface="Calibri" panose="020F0502020204030204" pitchFamily="34" charset="0"/>
              </a:rPr>
              <a:t>Translation from: </a:t>
            </a:r>
            <a:r>
              <a:rPr lang="en-US" sz="900" dirty="0">
                <a:effectLst/>
                <a:latin typeface="Calibri" panose="020F0502020204030204" pitchFamily="34" charset="0"/>
                <a:ea typeface="Calibri" panose="020F0502020204030204" pitchFamily="34" charset="0"/>
                <a:cs typeface="Calibri" panose="020F0502020204030204" pitchFamily="34" charset="0"/>
              </a:rPr>
              <a:t>Chabad.org   </a:t>
            </a:r>
            <a:endParaRPr lang="en-US" sz="900" dirty="0">
              <a:effectLst/>
              <a:latin typeface="Calibri" panose="020F0502020204030204" pitchFamily="34" charset="0"/>
              <a:ea typeface="Calibri" panose="020F0502020204030204" pitchFamily="34" charset="0"/>
              <a:cs typeface="Arial" panose="020B0604020202020204" pitchFamily="34" charset="0"/>
            </a:endParaRPr>
          </a:p>
        </p:txBody>
      </p:sp>
      <p:graphicFrame>
        <p:nvGraphicFramePr>
          <p:cNvPr id="16" name="Table 15">
            <a:extLst>
              <a:ext uri="{FF2B5EF4-FFF2-40B4-BE49-F238E27FC236}">
                <a16:creationId xmlns:a16="http://schemas.microsoft.com/office/drawing/2014/main" id="{B282DEB0-6FA4-4660-8F98-2A08EC0AB7B1}"/>
              </a:ext>
            </a:extLst>
          </p:cNvPr>
          <p:cNvGraphicFramePr>
            <a:graphicFrameLocks noGrp="1"/>
          </p:cNvGraphicFramePr>
          <p:nvPr>
            <p:extLst>
              <p:ext uri="{D42A27DB-BD31-4B8C-83A1-F6EECF244321}">
                <p14:modId xmlns:p14="http://schemas.microsoft.com/office/powerpoint/2010/main" val="3104129730"/>
              </p:ext>
            </p:extLst>
          </p:nvPr>
        </p:nvGraphicFramePr>
        <p:xfrm>
          <a:off x="567967" y="5842156"/>
          <a:ext cx="6709133" cy="3548330"/>
        </p:xfrm>
        <a:graphic>
          <a:graphicData uri="http://schemas.openxmlformats.org/drawingml/2006/table">
            <a:tbl>
              <a:tblPr firstRow="1" firstCol="1" bandRow="1">
                <a:tableStyleId>{5C22544A-7EE6-4342-B048-85BDC9FD1C3A}</a:tableStyleId>
              </a:tblPr>
              <a:tblGrid>
                <a:gridCol w="3774621">
                  <a:extLst>
                    <a:ext uri="{9D8B030D-6E8A-4147-A177-3AD203B41FA5}">
                      <a16:colId xmlns:a16="http://schemas.microsoft.com/office/drawing/2014/main" val="2657407586"/>
                    </a:ext>
                  </a:extLst>
                </a:gridCol>
                <a:gridCol w="2934512">
                  <a:extLst>
                    <a:ext uri="{9D8B030D-6E8A-4147-A177-3AD203B41FA5}">
                      <a16:colId xmlns:a16="http://schemas.microsoft.com/office/drawing/2014/main" val="2328348183"/>
                    </a:ext>
                  </a:extLst>
                </a:gridCol>
              </a:tblGrid>
              <a:tr h="3548330">
                <a:tc>
                  <a:txBody>
                    <a:bodyPr/>
                    <a:lstStyle/>
                    <a:p>
                      <a:pPr marL="0" marR="0" rtl="0">
                        <a:lnSpc>
                          <a:spcPct val="130000"/>
                        </a:lnSpc>
                        <a:spcBef>
                          <a:spcPts val="0"/>
                        </a:spcBef>
                        <a:spcAft>
                          <a:spcPts val="0"/>
                        </a:spcAft>
                      </a:pPr>
                      <a:r>
                        <a:rPr lang="en-US" sz="1200" b="0" baseline="30000" dirty="0">
                          <a:solidFill>
                            <a:schemeClr val="tx1"/>
                          </a:solidFill>
                          <a:effectLst/>
                        </a:rPr>
                        <a:t>3</a:t>
                      </a:r>
                      <a:r>
                        <a:rPr lang="en-US" sz="1100" b="0" dirty="0">
                          <a:solidFill>
                            <a:schemeClr val="tx1"/>
                          </a:solidFill>
                          <a:effectLst/>
                        </a:rPr>
                        <a:t>[Hashem’s </a:t>
                      </a:r>
                      <a:r>
                        <a:rPr lang="en-US" sz="1100" b="0" i="1" dirty="0" err="1">
                          <a:solidFill>
                            <a:schemeClr val="tx1"/>
                          </a:solidFill>
                          <a:effectLst/>
                        </a:rPr>
                        <a:t>middah</a:t>
                      </a:r>
                      <a:r>
                        <a:rPr lang="en-US" sz="1100" b="0" dirty="0">
                          <a:solidFill>
                            <a:schemeClr val="tx1"/>
                          </a:solidFill>
                          <a:effectLst/>
                        </a:rPr>
                        <a:t> of “</a:t>
                      </a:r>
                      <a:r>
                        <a:rPr lang="he-IL" sz="1250" b="0" dirty="0">
                          <a:solidFill>
                            <a:schemeClr val="tx1"/>
                          </a:solidFill>
                          <a:effectLst/>
                          <a:cs typeface="+mj-cs"/>
                        </a:rPr>
                        <a:t>לִשְׁאֵרִית נַחֲלָתוֹ</a:t>
                      </a:r>
                      <a:r>
                        <a:rPr lang="en-US" sz="1100" b="0" dirty="0">
                          <a:solidFill>
                            <a:schemeClr val="tx1"/>
                          </a:solidFill>
                          <a:effectLst/>
                        </a:rPr>
                        <a:t>”] is the template how to treat one’s fellow.  All Jews are close familial relations </a:t>
                      </a:r>
                      <a:br>
                        <a:rPr lang="en-US" sz="1100" b="0" dirty="0">
                          <a:solidFill>
                            <a:schemeClr val="tx1"/>
                          </a:solidFill>
                          <a:effectLst/>
                        </a:rPr>
                      </a:br>
                      <a:r>
                        <a:rPr lang="en-US" sz="1100" b="0" dirty="0">
                          <a:solidFill>
                            <a:schemeClr val="tx1"/>
                          </a:solidFill>
                          <a:effectLst/>
                        </a:rPr>
                        <a:t>("</a:t>
                      </a:r>
                      <a:r>
                        <a:rPr lang="he-IL" sz="1250" b="0" dirty="0">
                          <a:solidFill>
                            <a:schemeClr val="tx1"/>
                          </a:solidFill>
                          <a:effectLst/>
                          <a:cs typeface="+mj-cs"/>
                        </a:rPr>
                        <a:t>שְׁאֵר בָּשָׂר</a:t>
                      </a:r>
                      <a:r>
                        <a:rPr lang="en-US" sz="1100" b="0" dirty="0">
                          <a:solidFill>
                            <a:schemeClr val="tx1"/>
                          </a:solidFill>
                          <a:effectLst/>
                        </a:rPr>
                        <a:t>”) with another because our souls are combined together.  Every Jew has within himself a portion of another Jew’s soul  …  For this reason, all Jews are responsible for one another because each Jew has a portion of his fellow within himself …  Therefore, it is fitting for us to seek the benefit of our fellow; we should be pleased with our fellow’s success, and his honor should be as dear to us as our own since we are in fact one and the same  …  Just as HKB”H does not want our disgrace or pain since we are His close relatives, similarly, we should not desire our fellow’s disgrace, pain or failure.  [Our fellow’s pain or failure] should cause us anguish as if we were steeped in the same pain ourselves.  [Likewise, our fellow’s good fortune should gladden us as if we experienced] the same good fortune.</a:t>
                      </a:r>
                      <a:endParaRPr lang="en-US" sz="1100" b="0" dirty="0">
                        <a:solidFill>
                          <a:schemeClr val="tx1"/>
                        </a:solidFill>
                        <a:effectLst/>
                        <a:latin typeface="Calibri" panose="020F0502020204030204" pitchFamily="34" charset="0"/>
                        <a:ea typeface="Times New Roman" panose="02020603050405020304" pitchFamily="18" charset="0"/>
                        <a:cs typeface="Arial" panose="020B0604020202020204" pitchFamily="34" charset="0"/>
                      </a:endParaRPr>
                    </a:p>
                  </a:txBody>
                  <a:tcPr marL="67024" marR="6702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r" rtl="1">
                        <a:lnSpc>
                          <a:spcPct val="150000"/>
                        </a:lnSpc>
                        <a:spcBef>
                          <a:spcPts val="0"/>
                        </a:spcBef>
                        <a:spcAft>
                          <a:spcPts val="300"/>
                        </a:spcAft>
                      </a:pPr>
                      <a:r>
                        <a:rPr lang="he-IL" sz="1250" b="0" u="sng" dirty="0">
                          <a:solidFill>
                            <a:schemeClr val="tx1"/>
                          </a:solidFill>
                          <a:effectLst/>
                          <a:cs typeface="+mj-cs"/>
                        </a:rPr>
                        <a:t>ספר תומר דבורה א׳</a:t>
                      </a:r>
                      <a:r>
                        <a:rPr lang="en-US" sz="1250" b="0" u="sng" dirty="0">
                          <a:solidFill>
                            <a:schemeClr val="tx1"/>
                          </a:solidFill>
                          <a:effectLst/>
                          <a:cs typeface="+mj-cs"/>
                        </a:rPr>
                        <a:t>,</a:t>
                      </a:r>
                      <a:r>
                        <a:rPr lang="he-IL" sz="1250" b="0" u="sng" dirty="0">
                          <a:solidFill>
                            <a:schemeClr val="tx1"/>
                          </a:solidFill>
                          <a:effectLst/>
                          <a:cs typeface="+mj-cs"/>
                        </a:rPr>
                        <a:t> </a:t>
                      </a:r>
                      <a:r>
                        <a:rPr lang="he-IL" sz="1250" b="0" u="sng" kern="1200" dirty="0">
                          <a:solidFill>
                            <a:schemeClr val="tx1"/>
                          </a:solidFill>
                          <a:effectLst/>
                          <a:latin typeface="+mn-lt"/>
                          <a:ea typeface="+mn-ea"/>
                          <a:cs typeface="+mn-cs"/>
                        </a:rPr>
                        <a:t>״</a:t>
                      </a:r>
                      <a:r>
                        <a:rPr lang="he-IL" sz="1250" b="0" u="sng" kern="1200" dirty="0">
                          <a:solidFill>
                            <a:schemeClr val="tx1"/>
                          </a:solidFill>
                          <a:effectLst/>
                          <a:latin typeface="+mn-lt"/>
                          <a:ea typeface="+mn-ea"/>
                          <a:cs typeface="+mj-cs"/>
                        </a:rPr>
                        <a:t>הד׳ – לִשְׁאֵרִית נַחֲלָתוֹ</a:t>
                      </a:r>
                      <a:r>
                        <a:rPr lang="he-IL" sz="1250" b="0" kern="1200" dirty="0">
                          <a:solidFill>
                            <a:schemeClr val="tx1"/>
                          </a:solidFill>
                          <a:effectLst/>
                          <a:latin typeface="+mn-lt"/>
                          <a:ea typeface="+mn-ea"/>
                          <a:cs typeface="+mj-cs"/>
                        </a:rPr>
                        <a:t>״</a:t>
                      </a:r>
                      <a:r>
                        <a:rPr lang="he-IL" sz="1250" b="0" dirty="0">
                          <a:solidFill>
                            <a:schemeClr val="tx1"/>
                          </a:solidFill>
                          <a:effectLst/>
                          <a:cs typeface="+mj-cs"/>
                        </a:rPr>
                        <a:t>:  </a:t>
                      </a:r>
                      <a:endParaRPr lang="en-US" sz="1250" b="0" dirty="0">
                        <a:solidFill>
                          <a:schemeClr val="tx1"/>
                        </a:solidFill>
                        <a:effectLst/>
                        <a:cs typeface="+mj-cs"/>
                      </a:endParaRPr>
                    </a:p>
                    <a:p>
                      <a:pPr marL="0" marR="0" algn="r" rtl="1">
                        <a:lnSpc>
                          <a:spcPct val="150000"/>
                        </a:lnSpc>
                        <a:spcBef>
                          <a:spcPts val="0"/>
                        </a:spcBef>
                        <a:spcAft>
                          <a:spcPts val="600"/>
                        </a:spcAft>
                      </a:pPr>
                      <a:r>
                        <a:rPr lang="he-IL" sz="1250" b="0" dirty="0">
                          <a:solidFill>
                            <a:schemeClr val="tx1"/>
                          </a:solidFill>
                          <a:effectLst/>
                          <a:cs typeface="+mj-cs"/>
                        </a:rPr>
                        <a:t>כָּךְ הָאָדָם עִם חֲבֵרוֹ, כָּל יִשְׂרָאֵל הֵם שְׁאֵר בָּשָׂר אֵלּוּ עִם אֵלּוּ, מִפְּנֵי שֶׁהַנְּשָׁמוֹת כְּלוּלוֹת יַחַד, יֵשׁ בָּזֶה חֵלֶק זֶה וּבָזֶה חֵלֶק זֶה</a:t>
                      </a:r>
                      <a:r>
                        <a:rPr lang="en-US" sz="1250" b="0" dirty="0">
                          <a:solidFill>
                            <a:schemeClr val="tx1"/>
                          </a:solidFill>
                          <a:effectLst/>
                          <a:cs typeface="+mj-cs"/>
                        </a:rPr>
                        <a:t> </a:t>
                      </a:r>
                      <a:r>
                        <a:rPr lang="en-US" sz="1250" b="0" kern="1200" dirty="0">
                          <a:solidFill>
                            <a:schemeClr val="tx1"/>
                          </a:solidFill>
                          <a:effectLst/>
                          <a:latin typeface="+mn-lt"/>
                          <a:ea typeface="+mn-ea"/>
                          <a:cs typeface="+mn-cs"/>
                        </a:rPr>
                        <a:t> … </a:t>
                      </a:r>
                      <a:r>
                        <a:rPr lang="en-US" sz="1250" b="0" dirty="0">
                          <a:solidFill>
                            <a:schemeClr val="tx1"/>
                          </a:solidFill>
                          <a:effectLst/>
                          <a:cs typeface="+mj-cs"/>
                        </a:rPr>
                        <a:t> </a:t>
                      </a:r>
                      <a:r>
                        <a:rPr lang="he-IL" sz="1250" b="0" dirty="0">
                          <a:solidFill>
                            <a:schemeClr val="tx1"/>
                          </a:solidFill>
                          <a:effectLst/>
                          <a:cs typeface="+mj-cs"/>
                        </a:rPr>
                        <a:t>וְכֵן מִטַּעַם זֶה יִשְׂרָאֵל עֲרֵבִים זֶה לָזֶה מִפְּנֵי שֶׁמַּמָּשׁ יֵשׁ בְּכָל אֶחָד חֵלֶק אֶחָד מֵחֲבֵרוֹ</a:t>
                      </a:r>
                      <a:r>
                        <a:rPr lang="en-US" sz="1250" b="0" dirty="0">
                          <a:solidFill>
                            <a:schemeClr val="tx1"/>
                          </a:solidFill>
                          <a:effectLst/>
                          <a:cs typeface="+mj-cs"/>
                        </a:rPr>
                        <a:t> </a:t>
                      </a:r>
                      <a:r>
                        <a:rPr lang="en-US" sz="1250" b="0" kern="1200" dirty="0">
                          <a:solidFill>
                            <a:schemeClr val="tx1"/>
                          </a:solidFill>
                          <a:effectLst/>
                          <a:latin typeface="+mn-lt"/>
                          <a:ea typeface="+mn-ea"/>
                          <a:cs typeface="+mn-cs"/>
                        </a:rPr>
                        <a:t> …  </a:t>
                      </a:r>
                      <a:r>
                        <a:rPr lang="he-IL" sz="1250" b="0" dirty="0">
                          <a:solidFill>
                            <a:schemeClr val="tx1"/>
                          </a:solidFill>
                          <a:effectLst/>
                          <a:cs typeface="+mj-cs"/>
                        </a:rPr>
                        <a:t>וּלְכָך רָאוּי לָאָדָם לִהְיוֹת חָפֵץ בְּטוֹבָתוֹ שֶׁל חִבֵרוֹ, וְעֵינוֹ טוֹבָה עַל טוֹבַת חֲבֵרוֹ, וְכְבוֹדוֹ יִהְיֶה חָבִיב עָלָיו כְּשֶׁלּוֹ, שֶׁהֲרֵי הוּא </a:t>
                      </a:r>
                      <a:r>
                        <a:rPr lang="en-US" sz="1250" b="0" dirty="0">
                          <a:solidFill>
                            <a:schemeClr val="tx1"/>
                          </a:solidFill>
                          <a:effectLst/>
                          <a:cs typeface="+mj-cs"/>
                        </a:rPr>
                        <a:t>-</a:t>
                      </a:r>
                      <a:r>
                        <a:rPr lang="he-IL" sz="1250" b="0" dirty="0">
                          <a:solidFill>
                            <a:schemeClr val="tx1"/>
                          </a:solidFill>
                          <a:effectLst/>
                          <a:cs typeface="+mj-cs"/>
                        </a:rPr>
                        <a:t> הוּא מַמָּשׁ</a:t>
                      </a:r>
                      <a:r>
                        <a:rPr lang="en-US" sz="1250" b="0" dirty="0">
                          <a:solidFill>
                            <a:schemeClr val="tx1"/>
                          </a:solidFill>
                          <a:effectLst/>
                          <a:cs typeface="+mj-cs"/>
                        </a:rPr>
                        <a:t> </a:t>
                      </a:r>
                      <a:r>
                        <a:rPr lang="he-IL" sz="1250" b="0" dirty="0">
                          <a:solidFill>
                            <a:schemeClr val="tx1"/>
                          </a:solidFill>
                          <a:effectLst/>
                          <a:cs typeface="+mj-cs"/>
                        </a:rPr>
                        <a:t> </a:t>
                      </a:r>
                      <a:r>
                        <a:rPr lang="en-US" sz="1250" b="0" dirty="0">
                          <a:solidFill>
                            <a:schemeClr val="tx1"/>
                          </a:solidFill>
                          <a:effectLst/>
                          <a:cs typeface="+mj-cs"/>
                        </a:rPr>
                        <a:t> …</a:t>
                      </a:r>
                      <a:r>
                        <a:rPr lang="he-IL" sz="1250" b="0" dirty="0">
                          <a:solidFill>
                            <a:schemeClr val="tx1"/>
                          </a:solidFill>
                          <a:effectLst/>
                          <a:cs typeface="+mj-cs"/>
                        </a:rPr>
                        <a:t>ֹ כְּדֶרֶךְ שֶׁאֵין הַקָּבָּ״ה רוֹצֶה בִּגְנוּתוֹ וְלֹא בְּצַעֲרֵנוּ, מִטַּעַם הַקֻּרְבָה, אַף הוּא לֹא יִרְצֶה בִּגְנוּת חֲבֵרוֹ וְלֹא בְּצַעֲרוֹ וְלֹא בְּקִלְקוּלוֹ, וְיֵרַע לוֹ מִמֶּנּוּ כְּאִלּוּ הוּא מַמָּשׁ הָיָה שָׁרוּי בְּאוֹתוֹ צַעַר, אוֹ בְּאוֹתָהּ טוֹבָה.</a:t>
                      </a:r>
                      <a:endParaRPr lang="en-US" sz="1250" b="0" dirty="0">
                        <a:solidFill>
                          <a:schemeClr val="tx1"/>
                        </a:solidFill>
                        <a:effectLst/>
                        <a:latin typeface="Calibri" panose="020F0502020204030204" pitchFamily="34" charset="0"/>
                        <a:ea typeface="Calibri" panose="020F0502020204030204" pitchFamily="34" charset="0"/>
                        <a:cs typeface="+mj-cs"/>
                      </a:endParaRPr>
                    </a:p>
                  </a:txBody>
                  <a:tcPr marL="67024" marR="6702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8005695"/>
                  </a:ext>
                </a:extLst>
              </a:tr>
            </a:tbl>
          </a:graphicData>
        </a:graphic>
      </p:graphicFrame>
      <p:sp>
        <p:nvSpPr>
          <p:cNvPr id="18" name="TextBox 17">
            <a:extLst>
              <a:ext uri="{FF2B5EF4-FFF2-40B4-BE49-F238E27FC236}">
                <a16:creationId xmlns:a16="http://schemas.microsoft.com/office/drawing/2014/main" id="{3A55DDA5-0F4F-4739-9F9D-1AE41E590542}"/>
              </a:ext>
            </a:extLst>
          </p:cNvPr>
          <p:cNvSpPr txBox="1"/>
          <p:nvPr/>
        </p:nvSpPr>
        <p:spPr>
          <a:xfrm>
            <a:off x="495300" y="5301242"/>
            <a:ext cx="6691988" cy="537455"/>
          </a:xfrm>
          <a:prstGeom prst="rect">
            <a:avLst/>
          </a:prstGeom>
          <a:noFill/>
        </p:spPr>
        <p:txBody>
          <a:bodyPr wrap="square">
            <a:spAutoFit/>
          </a:bodyPr>
          <a:lstStyle/>
          <a:p>
            <a:pPr marL="1949450" marR="0" indent="-2120900">
              <a:lnSpc>
                <a:spcPct val="125000"/>
              </a:lnSpc>
              <a:spcBef>
                <a:spcPts val="1200"/>
              </a:spcBef>
              <a:spcAft>
                <a:spcPts val="300"/>
              </a:spcAft>
            </a:pPr>
            <a:r>
              <a:rPr lang="en-US" sz="1100" b="1" dirty="0">
                <a:effectLst/>
                <a:latin typeface="Cambria" panose="02040503050406030204" pitchFamily="18" charset="0"/>
                <a:ea typeface="Calibri" panose="020F0502020204030204" pitchFamily="34" charset="0"/>
                <a:cs typeface="Calibri" panose="020F0502020204030204" pitchFamily="34" charset="0"/>
              </a:rPr>
              <a:t>Source III-2:  Tomer Devorah:  </a:t>
            </a:r>
            <a:r>
              <a:rPr lang="en-US" sz="1100" dirty="0">
                <a:effectLst/>
                <a:latin typeface="Cambria" panose="02040503050406030204" pitchFamily="18" charset="0"/>
                <a:ea typeface="Calibri" panose="020F0502020204030204" pitchFamily="34" charset="0"/>
                <a:cs typeface="Calibri" panose="020F0502020204030204" pitchFamily="34" charset="0"/>
              </a:rPr>
              <a:t>Emulating the Divine </a:t>
            </a:r>
            <a:r>
              <a:rPr lang="en-US" sz="1100" i="1" dirty="0" err="1">
                <a:effectLst/>
                <a:latin typeface="Cambria" panose="02040503050406030204" pitchFamily="18" charset="0"/>
                <a:ea typeface="Calibri" panose="020F0502020204030204" pitchFamily="34" charset="0"/>
                <a:cs typeface="Calibri" panose="020F0502020204030204" pitchFamily="34" charset="0"/>
              </a:rPr>
              <a:t>middah</a:t>
            </a:r>
            <a:r>
              <a:rPr lang="en-US" sz="1100" dirty="0">
                <a:effectLst/>
                <a:latin typeface="Cambria" panose="02040503050406030204" pitchFamily="18" charset="0"/>
                <a:ea typeface="Calibri" panose="020F0502020204030204" pitchFamily="34" charset="0"/>
                <a:cs typeface="Calibri" panose="020F0502020204030204" pitchFamily="34" charset="0"/>
              </a:rPr>
              <a:t> of </a:t>
            </a:r>
            <a:r>
              <a:rPr lang="en-US" sz="1100" dirty="0">
                <a:effectLst/>
                <a:latin typeface="Palatino Linotype" panose="02040502050505030304" pitchFamily="18" charset="0"/>
                <a:ea typeface="Calibri" panose="020F0502020204030204" pitchFamily="34" charset="0"/>
                <a:cs typeface="Calibri" panose="020F0502020204030204" pitchFamily="34" charset="0"/>
              </a:rPr>
              <a:t>“</a:t>
            </a:r>
            <a:r>
              <a:rPr lang="he-IL" sz="1300" b="0" dirty="0">
                <a:effectLst/>
                <a:latin typeface="Palatino Linotype" panose="02040502050505030304" pitchFamily="18" charset="0"/>
                <a:ea typeface="Calibri" panose="020F0502020204030204" pitchFamily="34" charset="0"/>
                <a:cs typeface="Times New Roman" panose="02020603050405020304" pitchFamily="18" charset="0"/>
              </a:rPr>
              <a:t>לִשְׁאֵרִית נַחֲלָתוֹ</a:t>
            </a:r>
            <a:r>
              <a:rPr lang="en-US" sz="1100" dirty="0">
                <a:effectLst/>
                <a:latin typeface="Palatino Linotype" panose="02040502050505030304" pitchFamily="18" charset="0"/>
                <a:ea typeface="Calibri" panose="020F0502020204030204" pitchFamily="34" charset="0"/>
                <a:cs typeface="+mj-cs"/>
              </a:rPr>
              <a:t>”</a:t>
            </a:r>
            <a:r>
              <a:rPr lang="en-US" sz="1100" dirty="0">
                <a:latin typeface="Cambria" panose="02040503050406030204" pitchFamily="18" charset="0"/>
                <a:ea typeface="Calibri" panose="020F0502020204030204" pitchFamily="34" charset="0"/>
                <a:cs typeface="Calibri" panose="020F0502020204030204" pitchFamily="34" charset="0"/>
              </a:rPr>
              <a:t> by being </a:t>
            </a:r>
            <a:r>
              <a:rPr lang="en-US" sz="1100" i="1" dirty="0" err="1">
                <a:latin typeface="Cambria" panose="02040503050406030204" pitchFamily="18" charset="0"/>
                <a:ea typeface="Calibri" panose="020F0502020204030204" pitchFamily="34" charset="0"/>
                <a:cs typeface="Calibri" panose="020F0502020204030204" pitchFamily="34" charset="0"/>
              </a:rPr>
              <a:t>Nosei</a:t>
            </a:r>
            <a:r>
              <a:rPr lang="en-US" sz="1100" i="1" dirty="0">
                <a:latin typeface="Cambria" panose="02040503050406030204" pitchFamily="18" charset="0"/>
                <a:ea typeface="Calibri" panose="020F0502020204030204" pitchFamily="34" charset="0"/>
                <a:cs typeface="Calibri" panose="020F0502020204030204" pitchFamily="34" charset="0"/>
              </a:rPr>
              <a:t> </a:t>
            </a:r>
            <a:r>
              <a:rPr lang="en-US" sz="1100" i="1" dirty="0" err="1">
                <a:latin typeface="Cambria" panose="02040503050406030204" pitchFamily="18" charset="0"/>
                <a:ea typeface="Calibri" panose="020F0502020204030204" pitchFamily="34" charset="0"/>
                <a:cs typeface="Calibri" panose="020F0502020204030204" pitchFamily="34" charset="0"/>
              </a:rPr>
              <a:t>B’ol</a:t>
            </a:r>
            <a:r>
              <a:rPr lang="en-US" sz="1100" i="1" dirty="0">
                <a:latin typeface="Cambria" panose="02040503050406030204" pitchFamily="18" charset="0"/>
                <a:ea typeface="Calibri" panose="020F0502020204030204" pitchFamily="34" charset="0"/>
                <a:cs typeface="Calibri" panose="020F0502020204030204" pitchFamily="34" charset="0"/>
              </a:rPr>
              <a:t> </a:t>
            </a:r>
            <a:r>
              <a:rPr lang="en-US" sz="1100" dirty="0">
                <a:latin typeface="Cambria" panose="02040503050406030204" pitchFamily="18" charset="0"/>
                <a:ea typeface="Calibri" panose="020F0502020204030204" pitchFamily="34" charset="0"/>
                <a:cs typeface="Calibri" panose="020F0502020204030204" pitchFamily="34" charset="0"/>
              </a:rPr>
              <a:t>with </a:t>
            </a:r>
            <a:br>
              <a:rPr lang="en-US" sz="1100" dirty="0">
                <a:latin typeface="Cambria" panose="02040503050406030204" pitchFamily="18" charset="0"/>
                <a:ea typeface="Calibri" panose="020F0502020204030204" pitchFamily="34" charset="0"/>
                <a:cs typeface="Calibri" panose="020F0502020204030204" pitchFamily="34" charset="0"/>
              </a:rPr>
            </a:br>
            <a:r>
              <a:rPr lang="en-US" sz="1100" dirty="0">
                <a:latin typeface="Cambria" panose="02040503050406030204" pitchFamily="18" charset="0"/>
                <a:ea typeface="Calibri" panose="020F0502020204030204" pitchFamily="34" charset="0"/>
                <a:cs typeface="Calibri" panose="020F0502020204030204" pitchFamily="34" charset="0"/>
              </a:rPr>
              <a:t>our fellow Jews </a:t>
            </a:r>
            <a:r>
              <a:rPr lang="en-US" sz="1000" dirty="0">
                <a:latin typeface="Cambria" panose="02040503050406030204" pitchFamily="18" charset="0"/>
                <a:ea typeface="Calibri" panose="020F0502020204030204" pitchFamily="34" charset="0"/>
                <a:cs typeface="Calibri" panose="020F0502020204030204" pitchFamily="34" charset="0"/>
              </a:rPr>
              <a:t>(continuation from Source II-1b, Slide 10)</a:t>
            </a:r>
            <a:r>
              <a:rPr lang="en-US" sz="1100" dirty="0">
                <a:latin typeface="Cambria" panose="02040503050406030204" pitchFamily="18" charset="0"/>
                <a:ea typeface="Calibri" panose="020F0502020204030204" pitchFamily="34" charset="0"/>
                <a:cs typeface="Calibri" panose="020F0502020204030204" pitchFamily="34" charset="0"/>
              </a:rPr>
              <a:t>:</a:t>
            </a:r>
            <a:endParaRPr lang="en-US" sz="1100" dirty="0">
              <a:effectLst/>
              <a:latin typeface="Palatino Linotype" panose="02040502050505030304" pitchFamily="18" charset="0"/>
              <a:ea typeface="Calibri" panose="020F0502020204030204" pitchFamily="34" charset="0"/>
              <a:cs typeface="Arial" panose="020B0604020202020204" pitchFamily="34" charset="0"/>
            </a:endParaRPr>
          </a:p>
        </p:txBody>
      </p:sp>
      <p:sp>
        <p:nvSpPr>
          <p:cNvPr id="20" name="TextBox 19">
            <a:extLst>
              <a:ext uri="{FF2B5EF4-FFF2-40B4-BE49-F238E27FC236}">
                <a16:creationId xmlns:a16="http://schemas.microsoft.com/office/drawing/2014/main" id="{91A8BBA5-DA4A-4C3F-A316-B4509E818C20}"/>
              </a:ext>
            </a:extLst>
          </p:cNvPr>
          <p:cNvSpPr txBox="1"/>
          <p:nvPr/>
        </p:nvSpPr>
        <p:spPr>
          <a:xfrm>
            <a:off x="496252" y="9390485"/>
            <a:ext cx="6224270" cy="263021"/>
          </a:xfrm>
          <a:prstGeom prst="rect">
            <a:avLst/>
          </a:prstGeom>
          <a:noFill/>
        </p:spPr>
        <p:txBody>
          <a:bodyPr wrap="square">
            <a:spAutoFit/>
          </a:bodyPr>
          <a:lstStyle/>
          <a:p>
            <a:pPr marL="0" marR="0">
              <a:lnSpc>
                <a:spcPct val="135000"/>
              </a:lnSpc>
              <a:spcBef>
                <a:spcPts val="300"/>
              </a:spcBef>
              <a:spcAft>
                <a:spcPts val="800"/>
              </a:spcAft>
            </a:pPr>
            <a:r>
              <a:rPr lang="en-US" sz="900" i="1" dirty="0">
                <a:effectLst/>
                <a:latin typeface="Calibri" panose="020F0502020204030204" pitchFamily="34" charset="0"/>
                <a:ea typeface="Calibri" panose="020F0502020204030204" pitchFamily="34" charset="0"/>
                <a:cs typeface="Calibri" panose="020F0502020204030204" pitchFamily="34" charset="0"/>
              </a:rPr>
              <a:t>Translation adapted from</a:t>
            </a:r>
            <a:r>
              <a:rPr lang="en-US" sz="900" dirty="0">
                <a:effectLst/>
                <a:latin typeface="Calibri" panose="020F0502020204030204" pitchFamily="34" charset="0"/>
                <a:ea typeface="Calibri" panose="020F0502020204030204" pitchFamily="34" charset="0"/>
                <a:cs typeface="Calibri" panose="020F0502020204030204" pitchFamily="34" charset="0"/>
              </a:rPr>
              <a:t>: </a:t>
            </a:r>
            <a:r>
              <a:rPr lang="en-US" sz="900" i="1" dirty="0">
                <a:effectLst/>
                <a:latin typeface="Calibri" panose="020F0502020204030204" pitchFamily="34" charset="0"/>
                <a:ea typeface="Calibri" panose="020F0502020204030204" pitchFamily="34" charset="0"/>
                <a:cs typeface="Calibri" panose="020F0502020204030204" pitchFamily="34" charset="0"/>
              </a:rPr>
              <a:t>The Elucidated Tomer Devorah</a:t>
            </a:r>
            <a:r>
              <a:rPr lang="en-US" sz="900" dirty="0">
                <a:effectLst/>
                <a:latin typeface="Calibri" panose="020F0502020204030204" pitchFamily="34" charset="0"/>
                <a:ea typeface="Calibri" panose="020F0502020204030204" pitchFamily="34" charset="0"/>
                <a:cs typeface="Calibri" panose="020F0502020204030204" pitchFamily="34" charset="0"/>
              </a:rPr>
              <a:t>, by Rabbi Shmuel Meir </a:t>
            </a:r>
            <a:r>
              <a:rPr lang="en-US" sz="900" dirty="0" err="1">
                <a:effectLst/>
                <a:latin typeface="Calibri" panose="020F0502020204030204" pitchFamily="34" charset="0"/>
                <a:ea typeface="Calibri" panose="020F0502020204030204" pitchFamily="34" charset="0"/>
                <a:cs typeface="Calibri" panose="020F0502020204030204" pitchFamily="34" charset="0"/>
              </a:rPr>
              <a:t>Riachi</a:t>
            </a:r>
            <a:r>
              <a:rPr lang="en-US" sz="900" dirty="0">
                <a:effectLst/>
                <a:latin typeface="Calibri" panose="020F0502020204030204" pitchFamily="34" charset="0"/>
                <a:ea typeface="Calibri" panose="020F0502020204030204" pitchFamily="34" charset="0"/>
                <a:cs typeface="Calibri" panose="020F0502020204030204" pitchFamily="34" charset="0"/>
              </a:rPr>
              <a:t>, </a:t>
            </a:r>
            <a:r>
              <a:rPr lang="en-US" sz="900" dirty="0" err="1">
                <a:effectLst/>
                <a:latin typeface="Calibri" panose="020F0502020204030204" pitchFamily="34" charset="0"/>
                <a:ea typeface="Calibri" panose="020F0502020204030204" pitchFamily="34" charset="0"/>
                <a:cs typeface="Calibri" panose="020F0502020204030204" pitchFamily="34" charset="0"/>
              </a:rPr>
              <a:t>Feldheim</a:t>
            </a:r>
            <a:r>
              <a:rPr lang="en-US" sz="900" dirty="0">
                <a:effectLst/>
                <a:latin typeface="Calibri" panose="020F0502020204030204" pitchFamily="34" charset="0"/>
                <a:ea typeface="Calibri" panose="020F0502020204030204" pitchFamily="34" charset="0"/>
                <a:cs typeface="Calibri" panose="020F0502020204030204" pitchFamily="34" charset="0"/>
              </a:rPr>
              <a:t> Publishers.</a:t>
            </a:r>
            <a:endParaRPr lang="en-US" sz="9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5117397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845094C-4746-4807-B621-324447E14E83}"/>
              </a:ext>
            </a:extLst>
          </p:cNvPr>
          <p:cNvSpPr>
            <a:spLocks noGrp="1"/>
          </p:cNvSpPr>
          <p:nvPr>
            <p:ph type="sldNum" sz="quarter" idx="12"/>
          </p:nvPr>
        </p:nvSpPr>
        <p:spPr/>
        <p:txBody>
          <a:bodyPr/>
          <a:lstStyle/>
          <a:p>
            <a:fld id="{0C214F17-86AB-4F1C-BC88-4CB7EE2FB93D}" type="slidenum">
              <a:rPr lang="en-US" sz="1050" b="1" smtClean="0">
                <a:solidFill>
                  <a:schemeClr val="tx1"/>
                </a:solidFill>
              </a:rPr>
              <a:t>19</a:t>
            </a:fld>
            <a:endParaRPr lang="en-US" sz="1050" b="1" dirty="0">
              <a:solidFill>
                <a:schemeClr val="tx1"/>
              </a:solidFill>
            </a:endParaRPr>
          </a:p>
        </p:txBody>
      </p:sp>
      <p:sp>
        <p:nvSpPr>
          <p:cNvPr id="5" name="Text Box 2">
            <a:extLst>
              <a:ext uri="{FF2B5EF4-FFF2-40B4-BE49-F238E27FC236}">
                <a16:creationId xmlns:a16="http://schemas.microsoft.com/office/drawing/2014/main" id="{13D28089-3C3E-48AB-975C-0ADB6F674D8E}"/>
              </a:ext>
            </a:extLst>
          </p:cNvPr>
          <p:cNvSpPr txBox="1">
            <a:spLocks noChangeArrowheads="1"/>
          </p:cNvSpPr>
          <p:nvPr/>
        </p:nvSpPr>
        <p:spPr bwMode="auto">
          <a:xfrm>
            <a:off x="736600" y="1103086"/>
            <a:ext cx="6501448" cy="4992913"/>
          </a:xfrm>
          <a:prstGeom prst="rect">
            <a:avLst/>
          </a:prstGeom>
          <a:solidFill>
            <a:schemeClr val="bg1">
              <a:lumMod val="95000"/>
            </a:schemeClr>
          </a:solidFill>
          <a:ln w="6350">
            <a:solidFill>
              <a:srgbClr val="000000"/>
            </a:solidFill>
            <a:prstDash val="sysDot"/>
            <a:miter lim="800000"/>
            <a:headEnd/>
            <a:tailEnd/>
          </a:ln>
        </p:spPr>
        <p:txBody>
          <a:bodyPr rot="0" vert="horz" wrap="square" lIns="91440" tIns="45720" rIns="91440" bIns="45720" anchor="t" anchorCtr="0">
            <a:noAutofit/>
          </a:bodyPr>
          <a:lstStyle/>
          <a:p>
            <a:pPr marL="457200" indent="-228600">
              <a:lnSpc>
                <a:spcPct val="130000"/>
              </a:lnSpc>
              <a:spcBef>
                <a:spcPts val="6600"/>
              </a:spcBef>
              <a:spcAft>
                <a:spcPts val="900"/>
              </a:spcAft>
              <a:buFont typeface="Arial" panose="020B0604020202020204" pitchFamily="34" charset="0"/>
              <a:buChar char="•"/>
            </a:pPr>
            <a:endParaRPr lang="en-US" sz="1100" dirty="0">
              <a:effectLst/>
              <a:latin typeface="Tahoma" panose="020B0604030504040204" pitchFamily="34" charset="0"/>
              <a:ea typeface="Tahoma" panose="020B0604030504040204" pitchFamily="34" charset="0"/>
              <a:cs typeface="Tahoma" panose="020B0604030504040204" pitchFamily="34" charset="0"/>
            </a:endParaRPr>
          </a:p>
          <a:p>
            <a:pPr marL="406400" indent="-285750">
              <a:lnSpc>
                <a:spcPct val="140000"/>
              </a:lnSpc>
              <a:spcBef>
                <a:spcPts val="6600"/>
              </a:spcBef>
              <a:buFont typeface="Wingdings" panose="05000000000000000000" pitchFamily="2" charset="2"/>
              <a:buChar char="v"/>
            </a:pPr>
            <a:r>
              <a:rPr lang="en-US" sz="1300" dirty="0">
                <a:effectLst/>
                <a:ea typeface="Calibri" panose="020F0502020204030204" pitchFamily="34" charset="0"/>
                <a:cs typeface="Arial" panose="020B0604020202020204" pitchFamily="34" charset="0"/>
              </a:rPr>
              <a:t>When Hashem created us in His Divine image (</a:t>
            </a:r>
            <a:r>
              <a:rPr lang="en-US" sz="1300" i="1" dirty="0" err="1">
                <a:effectLst/>
                <a:ea typeface="Calibri" panose="020F0502020204030204" pitchFamily="34" charset="0"/>
                <a:cs typeface="Arial" panose="020B0604020202020204" pitchFamily="34" charset="0"/>
              </a:rPr>
              <a:t>b’Tzelem</a:t>
            </a:r>
            <a:r>
              <a:rPr lang="en-US" sz="1300" i="1" dirty="0">
                <a:effectLst/>
                <a:ea typeface="Calibri" panose="020F0502020204030204" pitchFamily="34" charset="0"/>
                <a:cs typeface="Arial" panose="020B0604020202020204" pitchFamily="34" charset="0"/>
              </a:rPr>
              <a:t> </a:t>
            </a:r>
            <a:r>
              <a:rPr lang="en-US" sz="1300" i="1" dirty="0" err="1">
                <a:effectLst/>
                <a:ea typeface="Calibri" panose="020F0502020204030204" pitchFamily="34" charset="0"/>
                <a:cs typeface="Arial" panose="020B0604020202020204" pitchFamily="34" charset="0"/>
              </a:rPr>
              <a:t>Elokim</a:t>
            </a:r>
            <a:r>
              <a:rPr lang="en-US" sz="1300" dirty="0">
                <a:effectLst/>
                <a:ea typeface="Calibri" panose="020F0502020204030204" pitchFamily="34" charset="0"/>
                <a:cs typeface="Arial" panose="020B0604020202020204" pitchFamily="34" charset="0"/>
              </a:rPr>
              <a:t>),</a:t>
            </a:r>
            <a:r>
              <a:rPr lang="en-US" sz="1300" i="1" dirty="0">
                <a:effectLst/>
                <a:ea typeface="Calibri" panose="020F0502020204030204" pitchFamily="34" charset="0"/>
                <a:cs typeface="Arial" panose="020B0604020202020204" pitchFamily="34" charset="0"/>
              </a:rPr>
              <a:t> </a:t>
            </a:r>
            <a:r>
              <a:rPr lang="en-US" sz="1300" dirty="0">
                <a:effectLst/>
                <a:ea typeface="Calibri" panose="020F0502020204030204" pitchFamily="34" charset="0"/>
                <a:cs typeface="Arial" panose="020B0604020202020204" pitchFamily="34" charset="0"/>
              </a:rPr>
              <a:t>He empowered us to accomplish feats in the domain of “Divine”, i.e., to emulate His attributes of mercy.  We fulfill the Mitzvah of </a:t>
            </a:r>
            <a:r>
              <a:rPr lang="en-US" sz="1200" dirty="0">
                <a:effectLst/>
                <a:ea typeface="Calibri" panose="020F0502020204030204" pitchFamily="34" charset="0"/>
                <a:cs typeface="Arial" panose="020B0604020202020204" pitchFamily="34" charset="0"/>
              </a:rPr>
              <a:t>“</a:t>
            </a:r>
            <a:r>
              <a:rPr lang="he-IL" sz="1400" dirty="0">
                <a:effectLst/>
                <a:latin typeface="Tahoma" panose="020B0604030504040204" pitchFamily="34" charset="0"/>
                <a:ea typeface="Calibri" panose="020F0502020204030204" pitchFamily="34" charset="0"/>
                <a:cs typeface="+mj-cs"/>
              </a:rPr>
              <a:t>וְהָלַכְתָּ בִּדְרָכָיו</a:t>
            </a:r>
            <a:r>
              <a:rPr lang="en-US" sz="1200" dirty="0">
                <a:effectLst/>
                <a:ea typeface="Calibri" panose="020F0502020204030204" pitchFamily="34" charset="0"/>
                <a:cs typeface="Arial" panose="020B0604020202020204" pitchFamily="34" charset="0"/>
              </a:rPr>
              <a:t>”</a:t>
            </a:r>
            <a:r>
              <a:rPr lang="en-US" sz="1200" dirty="0">
                <a:effectLst/>
                <a:ea typeface="Tahoma" panose="020B0604030504040204" pitchFamily="34" charset="0"/>
                <a:cs typeface="Tahoma" panose="020B0604030504040204" pitchFamily="34" charset="0"/>
              </a:rPr>
              <a:t> </a:t>
            </a:r>
            <a:r>
              <a:rPr lang="en-US" sz="1300" dirty="0">
                <a:effectLst/>
                <a:ea typeface="Calibri" panose="020F0502020204030204" pitchFamily="34" charset="0"/>
                <a:cs typeface="Arial" panose="020B0604020202020204" pitchFamily="34" charset="0"/>
              </a:rPr>
              <a:t>(following in the ways of Hashem) when, in fact, we emulate these Divine attributes.</a:t>
            </a:r>
          </a:p>
          <a:p>
            <a:pPr marL="406400" indent="-285750">
              <a:lnSpc>
                <a:spcPct val="140000"/>
              </a:lnSpc>
              <a:spcBef>
                <a:spcPts val="1200"/>
              </a:spcBef>
              <a:buFont typeface="Wingdings" panose="05000000000000000000" pitchFamily="2" charset="2"/>
              <a:buChar char="v"/>
            </a:pPr>
            <a:r>
              <a:rPr lang="en-US" sz="1300" dirty="0">
                <a:effectLst/>
                <a:ea typeface="Calibri" panose="020F0502020204030204" pitchFamily="34" charset="0"/>
                <a:cs typeface="Arial" panose="020B0604020202020204" pitchFamily="34" charset="0"/>
              </a:rPr>
              <a:t>Our existence as </a:t>
            </a:r>
            <a:r>
              <a:rPr lang="en-US" sz="1300" i="1" dirty="0" err="1">
                <a:effectLst/>
                <a:ea typeface="Calibri" panose="020F0502020204030204" pitchFamily="34" charset="0"/>
                <a:cs typeface="Arial" panose="020B0604020202020204" pitchFamily="34" charset="0"/>
              </a:rPr>
              <a:t>Tzelem</a:t>
            </a:r>
            <a:r>
              <a:rPr lang="en-US" sz="1300" i="1" dirty="0">
                <a:effectLst/>
                <a:ea typeface="Calibri" panose="020F0502020204030204" pitchFamily="34" charset="0"/>
                <a:cs typeface="Arial" panose="020B0604020202020204" pitchFamily="34" charset="0"/>
              </a:rPr>
              <a:t> </a:t>
            </a:r>
            <a:r>
              <a:rPr lang="en-US" sz="1300" i="1" dirty="0" err="1">
                <a:effectLst/>
                <a:ea typeface="Calibri" panose="020F0502020204030204" pitchFamily="34" charset="0"/>
                <a:cs typeface="Arial" panose="020B0604020202020204" pitchFamily="34" charset="0"/>
              </a:rPr>
              <a:t>Elokim</a:t>
            </a:r>
            <a:r>
              <a:rPr lang="en-US" sz="1300" i="1" dirty="0">
                <a:effectLst/>
                <a:ea typeface="Calibri" panose="020F0502020204030204" pitchFamily="34" charset="0"/>
                <a:cs typeface="Arial" panose="020B0604020202020204" pitchFamily="34" charset="0"/>
              </a:rPr>
              <a:t> </a:t>
            </a:r>
            <a:r>
              <a:rPr lang="en-US" sz="1300" dirty="0">
                <a:effectLst/>
                <a:ea typeface="Calibri" panose="020F0502020204030204" pitchFamily="34" charset="0"/>
                <a:cs typeface="Arial" panose="020B0604020202020204" pitchFamily="34" charset="0"/>
              </a:rPr>
              <a:t>gives us the capacity to emulate Hashem’s </a:t>
            </a:r>
            <a:r>
              <a:rPr lang="en-US" sz="1300" i="1" dirty="0" err="1">
                <a:effectLst/>
                <a:ea typeface="Calibri" panose="020F0502020204030204" pitchFamily="34" charset="0"/>
                <a:cs typeface="Arial" panose="020B0604020202020204" pitchFamily="34" charset="0"/>
              </a:rPr>
              <a:t>middah</a:t>
            </a:r>
            <a:r>
              <a:rPr lang="en-US" sz="1300" i="1" dirty="0">
                <a:effectLst/>
                <a:ea typeface="Calibri" panose="020F0502020204030204" pitchFamily="34" charset="0"/>
                <a:cs typeface="Arial" panose="020B0604020202020204" pitchFamily="34" charset="0"/>
              </a:rPr>
              <a:t> </a:t>
            </a:r>
            <a:r>
              <a:rPr lang="en-US" sz="1300" dirty="0">
                <a:effectLst/>
                <a:ea typeface="Calibri" panose="020F0502020204030204" pitchFamily="34" charset="0"/>
                <a:cs typeface="Arial" panose="020B0604020202020204" pitchFamily="34" charset="0"/>
              </a:rPr>
              <a:t>of </a:t>
            </a:r>
            <a:r>
              <a:rPr lang="en-US" sz="1200" dirty="0">
                <a:effectLst/>
                <a:ea typeface="Tahoma" panose="020B0604030504040204" pitchFamily="34" charset="0"/>
                <a:cs typeface="Tahoma" panose="020B0604030504040204" pitchFamily="34" charset="0"/>
              </a:rPr>
              <a:t>“</a:t>
            </a:r>
            <a:r>
              <a:rPr lang="he-IL" sz="1400" dirty="0">
                <a:effectLst/>
                <a:ea typeface="Calibri" panose="020F0502020204030204" pitchFamily="34" charset="0"/>
                <a:cs typeface="Times New Roman" panose="02020603050405020304" pitchFamily="18" charset="0"/>
              </a:rPr>
              <a:t>לִשְׁאֵרִית נַחֲלָתוֹ</a:t>
            </a:r>
            <a:r>
              <a:rPr lang="en-US" sz="1200" dirty="0">
                <a:effectLst/>
                <a:ea typeface="Tahoma" panose="020B0604030504040204" pitchFamily="34" charset="0"/>
                <a:cs typeface="Tahoma" panose="020B0604030504040204" pitchFamily="34" charset="0"/>
              </a:rPr>
              <a:t>” (Divine empathy).  </a:t>
            </a:r>
            <a:r>
              <a:rPr lang="en-US" sz="1300" dirty="0">
                <a:effectLst/>
                <a:ea typeface="Tahoma" panose="020B0604030504040204" pitchFamily="34" charset="0"/>
                <a:cs typeface="Tahoma" panose="020B0604030504040204" pitchFamily="34" charset="0"/>
              </a:rPr>
              <a:t>We emulate this </a:t>
            </a:r>
            <a:r>
              <a:rPr lang="en-US" sz="1300" dirty="0">
                <a:effectLst/>
                <a:ea typeface="Calibri" panose="020F0502020204030204" pitchFamily="34" charset="0"/>
                <a:cs typeface="Arial" panose="020B0604020202020204" pitchFamily="34" charset="0"/>
              </a:rPr>
              <a:t>Divine attribute </a:t>
            </a:r>
            <a:r>
              <a:rPr lang="en-US" sz="1300" dirty="0">
                <a:effectLst/>
                <a:ea typeface="Tahoma" panose="020B0604030504040204" pitchFamily="34" charset="0"/>
                <a:cs typeface="Tahoma" panose="020B0604030504040204" pitchFamily="34" charset="0"/>
              </a:rPr>
              <a:t>by being </a:t>
            </a:r>
            <a:r>
              <a:rPr lang="en-US" sz="1300" i="1" dirty="0" err="1">
                <a:effectLst/>
                <a:ea typeface="Tahoma" panose="020B0604030504040204" pitchFamily="34" charset="0"/>
                <a:cs typeface="Tahoma" panose="020B0604030504040204" pitchFamily="34" charset="0"/>
              </a:rPr>
              <a:t>Nosei</a:t>
            </a:r>
            <a:r>
              <a:rPr lang="en-US" sz="1300" i="1" dirty="0">
                <a:effectLst/>
                <a:ea typeface="Tahoma" panose="020B0604030504040204" pitchFamily="34" charset="0"/>
                <a:cs typeface="Tahoma" panose="020B0604030504040204" pitchFamily="34" charset="0"/>
              </a:rPr>
              <a:t> </a:t>
            </a:r>
            <a:r>
              <a:rPr lang="en-US" sz="1300" i="1" dirty="0" err="1">
                <a:effectLst/>
                <a:ea typeface="Tahoma" panose="020B0604030504040204" pitchFamily="34" charset="0"/>
                <a:cs typeface="Tahoma" panose="020B0604030504040204" pitchFamily="34" charset="0"/>
              </a:rPr>
              <a:t>B’ol</a:t>
            </a:r>
            <a:r>
              <a:rPr lang="en-US" sz="1300" i="1" dirty="0">
                <a:effectLst/>
                <a:ea typeface="Tahoma" panose="020B0604030504040204" pitchFamily="34" charset="0"/>
                <a:cs typeface="Tahoma" panose="020B0604030504040204" pitchFamily="34" charset="0"/>
              </a:rPr>
              <a:t> </a:t>
            </a:r>
            <a:r>
              <a:rPr lang="en-US" sz="1300" i="1" dirty="0" err="1">
                <a:effectLst/>
                <a:ea typeface="Tahoma" panose="020B0604030504040204" pitchFamily="34" charset="0"/>
                <a:cs typeface="Tahoma" panose="020B0604030504040204" pitchFamily="34" charset="0"/>
              </a:rPr>
              <a:t>Im</a:t>
            </a:r>
            <a:r>
              <a:rPr lang="en-US" sz="1300" i="1" dirty="0">
                <a:effectLst/>
                <a:ea typeface="Tahoma" panose="020B0604030504040204" pitchFamily="34" charset="0"/>
                <a:cs typeface="Tahoma" panose="020B0604030504040204" pitchFamily="34" charset="0"/>
              </a:rPr>
              <a:t> </a:t>
            </a:r>
            <a:r>
              <a:rPr lang="en-US" sz="1300" i="1" dirty="0" err="1">
                <a:effectLst/>
                <a:ea typeface="Tahoma" panose="020B0604030504040204" pitchFamily="34" charset="0"/>
                <a:cs typeface="Tahoma" panose="020B0604030504040204" pitchFamily="34" charset="0"/>
              </a:rPr>
              <a:t>Chaveiro</a:t>
            </a:r>
            <a:r>
              <a:rPr lang="en-US" sz="1300" i="1" dirty="0">
                <a:ea typeface="Tahoma" panose="020B0604030504040204" pitchFamily="34" charset="0"/>
                <a:cs typeface="Tahoma" panose="020B0604030504040204" pitchFamily="34" charset="0"/>
              </a:rPr>
              <a:t> </a:t>
            </a:r>
            <a:r>
              <a:rPr lang="en-US" sz="1300" dirty="0">
                <a:ea typeface="Tahoma" panose="020B0604030504040204" pitchFamily="34" charset="0"/>
                <a:cs typeface="Tahoma" panose="020B0604030504040204" pitchFamily="34" charset="0"/>
              </a:rPr>
              <a:t>with our fellow man (</a:t>
            </a:r>
            <a:r>
              <a:rPr lang="en-US" sz="1200" baseline="30000" dirty="0">
                <a:effectLst/>
                <a:ea typeface="Calibri" panose="020F0502020204030204" pitchFamily="34" charset="0"/>
                <a:cs typeface="Arial" panose="020B0604020202020204" pitchFamily="34" charset="0"/>
              </a:rPr>
              <a:t>4</a:t>
            </a:r>
            <a:r>
              <a:rPr lang="en-US" sz="1300" dirty="0">
                <a:ea typeface="Tahoma" panose="020B0604030504040204" pitchFamily="34" charset="0"/>
                <a:cs typeface="Tahoma" panose="020B0604030504040204" pitchFamily="34" charset="0"/>
              </a:rPr>
              <a:t>Rav </a:t>
            </a:r>
            <a:r>
              <a:rPr lang="en-US" sz="1300" dirty="0" err="1">
                <a:ea typeface="Tahoma" panose="020B0604030504040204" pitchFamily="34" charset="0"/>
                <a:cs typeface="Tahoma" panose="020B0604030504040204" pitchFamily="34" charset="0"/>
              </a:rPr>
              <a:t>Yechezkel</a:t>
            </a:r>
            <a:r>
              <a:rPr lang="en-US" sz="1300" dirty="0">
                <a:ea typeface="Tahoma" panose="020B0604030504040204" pitchFamily="34" charset="0"/>
                <a:cs typeface="Tahoma" panose="020B0604030504040204" pitchFamily="34" charset="0"/>
              </a:rPr>
              <a:t> </a:t>
            </a:r>
            <a:r>
              <a:rPr lang="en-US" sz="1300" dirty="0" err="1">
                <a:ea typeface="Tahoma" panose="020B0604030504040204" pitchFamily="34" charset="0"/>
                <a:cs typeface="Tahoma" panose="020B0604030504040204" pitchFamily="34" charset="0"/>
              </a:rPr>
              <a:t>Levenstein</a:t>
            </a:r>
            <a:r>
              <a:rPr lang="en-US" sz="1300" dirty="0">
                <a:ea typeface="Tahoma" panose="020B0604030504040204" pitchFamily="34" charset="0"/>
                <a:cs typeface="Tahoma" panose="020B0604030504040204" pitchFamily="34" charset="0"/>
              </a:rPr>
              <a:t>).   Our obligation to do so, is based on t</a:t>
            </a:r>
            <a:r>
              <a:rPr lang="en-US" sz="1300" dirty="0">
                <a:effectLst/>
                <a:ea typeface="Tahoma" panose="020B0604030504040204" pitchFamily="34" charset="0"/>
                <a:cs typeface="Tahoma" panose="020B0604030504040204" pitchFamily="34" charset="0"/>
              </a:rPr>
              <a:t>he Mitzvah of </a:t>
            </a:r>
            <a:r>
              <a:rPr lang="en-US" sz="1300" dirty="0">
                <a:effectLst/>
                <a:ea typeface="Calibri" panose="020F0502020204030204" pitchFamily="34" charset="0"/>
                <a:cs typeface="Arial" panose="020B0604020202020204" pitchFamily="34" charset="0"/>
              </a:rPr>
              <a:t>“</a:t>
            </a:r>
            <a:r>
              <a:rPr lang="he-IL" sz="1400" dirty="0">
                <a:effectLst/>
                <a:latin typeface="Tahoma" panose="020B0604030504040204" pitchFamily="34" charset="0"/>
                <a:ea typeface="Calibri" panose="020F0502020204030204" pitchFamily="34" charset="0"/>
                <a:cs typeface="+mj-cs"/>
              </a:rPr>
              <a:t>וְהָלַכְתָּ בִּדְרָכָיו</a:t>
            </a:r>
            <a:r>
              <a:rPr lang="en-US" sz="1300" dirty="0">
                <a:effectLst/>
                <a:ea typeface="Calibri" panose="020F0502020204030204" pitchFamily="34" charset="0"/>
                <a:cs typeface="Arial" panose="020B0604020202020204" pitchFamily="34" charset="0"/>
              </a:rPr>
              <a:t>” (</a:t>
            </a:r>
            <a:r>
              <a:rPr lang="en-US" sz="1200" baseline="30000" dirty="0">
                <a:effectLst/>
                <a:ea typeface="Tahoma" panose="020B0604030504040204" pitchFamily="34" charset="0"/>
                <a:cs typeface="Tahoma" panose="020B0604030504040204" pitchFamily="34" charset="0"/>
              </a:rPr>
              <a:t>5</a:t>
            </a:r>
            <a:r>
              <a:rPr lang="en-US" sz="1300" dirty="0">
                <a:effectLst/>
                <a:ea typeface="Calibri" panose="020F0502020204030204" pitchFamily="34" charset="0"/>
                <a:cs typeface="Arial" panose="020B0604020202020204" pitchFamily="34" charset="0"/>
              </a:rPr>
              <a:t>Rav </a:t>
            </a:r>
            <a:r>
              <a:rPr lang="en-US" sz="1300" dirty="0" err="1">
                <a:effectLst/>
                <a:ea typeface="Calibri" panose="020F0502020204030204" pitchFamily="34" charset="0"/>
                <a:cs typeface="Arial" panose="020B0604020202020204" pitchFamily="34" charset="0"/>
              </a:rPr>
              <a:t>Shlomo</a:t>
            </a:r>
            <a:r>
              <a:rPr lang="en-US" sz="1300" dirty="0">
                <a:effectLst/>
                <a:ea typeface="Calibri" panose="020F0502020204030204" pitchFamily="34" charset="0"/>
                <a:cs typeface="Arial" panose="020B0604020202020204" pitchFamily="34" charset="0"/>
              </a:rPr>
              <a:t> </a:t>
            </a:r>
            <a:r>
              <a:rPr lang="en-US" sz="1300" dirty="0" err="1">
                <a:effectLst/>
                <a:ea typeface="Calibri" panose="020F0502020204030204" pitchFamily="34" charset="0"/>
                <a:cs typeface="Arial" panose="020B0604020202020204" pitchFamily="34" charset="0"/>
              </a:rPr>
              <a:t>Wolbe</a:t>
            </a:r>
            <a:r>
              <a:rPr lang="en-US" sz="1300" dirty="0">
                <a:effectLst/>
                <a:ea typeface="Calibri" panose="020F0502020204030204" pitchFamily="34" charset="0"/>
                <a:cs typeface="Arial" panose="020B0604020202020204" pitchFamily="34" charset="0"/>
              </a:rPr>
              <a:t>).</a:t>
            </a:r>
            <a:endParaRPr lang="en-US" sz="1300" dirty="0">
              <a:effectLst/>
              <a:ea typeface="Tahoma" panose="020B0604030504040204" pitchFamily="34" charset="0"/>
              <a:cs typeface="Tahoma" panose="020B0604030504040204" pitchFamily="34" charset="0"/>
            </a:endParaRPr>
          </a:p>
          <a:p>
            <a:pPr marL="406400" marR="0" indent="-285750">
              <a:lnSpc>
                <a:spcPct val="140000"/>
              </a:lnSpc>
              <a:spcBef>
                <a:spcPts val="1200"/>
              </a:spcBef>
              <a:spcAft>
                <a:spcPts val="600"/>
              </a:spcAft>
              <a:buFont typeface="Wingdings" panose="05000000000000000000" pitchFamily="2" charset="2"/>
              <a:buChar char="v"/>
            </a:pPr>
            <a:r>
              <a:rPr lang="en-US" sz="1300" dirty="0">
                <a:effectLst/>
                <a:ea typeface="Calibri" panose="020F0502020204030204" pitchFamily="34" charset="0"/>
                <a:cs typeface="Arial" panose="020B0604020202020204" pitchFamily="34" charset="0"/>
              </a:rPr>
              <a:t>*The “</a:t>
            </a:r>
            <a:r>
              <a:rPr lang="he-IL" sz="1400" b="0" dirty="0">
                <a:effectLst/>
                <a:latin typeface="Times New Roman" panose="02020603050405020304" pitchFamily="18" charset="0"/>
                <a:ea typeface="Calibri" panose="020F0502020204030204" pitchFamily="34" charset="0"/>
                <a:cs typeface="Times New Roman" panose="02020603050405020304" pitchFamily="18" charset="0"/>
              </a:rPr>
              <a:t>שְׁאֵר בָּשָׂר</a:t>
            </a:r>
            <a:r>
              <a:rPr lang="en-US" sz="1300" b="0" dirty="0">
                <a:effectLst/>
                <a:ea typeface="Times New Roman" panose="02020603050405020304" pitchFamily="18" charset="0"/>
                <a:cs typeface="Arial" panose="020B0604020202020204" pitchFamily="34" charset="0"/>
              </a:rPr>
              <a:t>-bonds” </a:t>
            </a:r>
            <a:r>
              <a:rPr lang="en-US" sz="1300" dirty="0">
                <a:effectLst/>
                <a:ea typeface="Calibri" panose="020F0502020204030204" pitchFamily="34" charset="0"/>
                <a:cs typeface="Arial" panose="020B0604020202020204" pitchFamily="34" charset="0"/>
              </a:rPr>
              <a:t>(i.e., close familial bonds) within the Jewish nation enable each Jew to feel his fellow’s pain or joy, just as members of a close family would feel for each other.  </a:t>
            </a:r>
          </a:p>
        </p:txBody>
      </p:sp>
      <p:sp>
        <p:nvSpPr>
          <p:cNvPr id="8" name="Text Box 21">
            <a:extLst>
              <a:ext uri="{FF2B5EF4-FFF2-40B4-BE49-F238E27FC236}">
                <a16:creationId xmlns:a16="http://schemas.microsoft.com/office/drawing/2014/main" id="{4B520D1D-31E0-4753-B69B-B9836E185993}"/>
              </a:ext>
            </a:extLst>
          </p:cNvPr>
          <p:cNvSpPr txBox="1"/>
          <p:nvPr/>
        </p:nvSpPr>
        <p:spPr>
          <a:xfrm>
            <a:off x="810752" y="1153002"/>
            <a:ext cx="6427296" cy="835454"/>
          </a:xfrm>
          <a:prstGeom prst="rect">
            <a:avLst/>
          </a:prstGeom>
          <a:solidFill>
            <a:prstClr val="white"/>
          </a:solidFill>
          <a:ln>
            <a:noFill/>
          </a:ln>
        </p:spPr>
        <p:txBody>
          <a:bodyPr rot="0" spcFirstLastPara="0" vert="horz" wrap="square" lIns="0" tIns="0" rIns="0" bIns="0" numCol="1" spcCol="0" rtlCol="0" fromWordArt="0" anchor="ctr" anchorCtr="0" forceAA="0" compatLnSpc="1">
            <a:prstTxWarp prst="textNoShape">
              <a:avLst/>
            </a:prstTxWarp>
            <a:noAutofit/>
          </a:bodyPr>
          <a:lstStyle/>
          <a:p>
            <a:pPr marL="0" marR="0" algn="ctr">
              <a:lnSpc>
                <a:spcPct val="150000"/>
              </a:lnSpc>
              <a:spcBef>
                <a:spcPts val="1200"/>
              </a:spcBef>
            </a:pPr>
            <a:r>
              <a:rPr lang="en-US" sz="1200" b="1" cap="small" dirty="0">
                <a:effectLst/>
                <a:latin typeface="Verdana" panose="020B0604030504040204" pitchFamily="34" charset="0"/>
                <a:ea typeface="Times New Roman" panose="02020603050405020304" pitchFamily="18" charset="0"/>
                <a:cs typeface="Arial" panose="020B0604020202020204" pitchFamily="34" charset="0"/>
              </a:rPr>
              <a:t>The Mitzvah of emulating Hashem’s ways and </a:t>
            </a:r>
            <a:r>
              <a:rPr lang="en-US" sz="1200" b="1" i="1" cap="small" dirty="0" err="1">
                <a:effectLst/>
                <a:latin typeface="Verdana" panose="020B0604030504040204" pitchFamily="34" charset="0"/>
                <a:ea typeface="Times New Roman" panose="02020603050405020304" pitchFamily="18" charset="0"/>
                <a:cs typeface="Arial" panose="020B0604020202020204" pitchFamily="34" charset="0"/>
              </a:rPr>
              <a:t>Nosei</a:t>
            </a:r>
            <a:r>
              <a:rPr lang="en-US" sz="1200" b="1" i="1" cap="small" dirty="0">
                <a:effectLst/>
                <a:latin typeface="Verdana" panose="020B0604030504040204" pitchFamily="34" charset="0"/>
                <a:ea typeface="Times New Roman" panose="02020603050405020304" pitchFamily="18" charset="0"/>
                <a:cs typeface="Arial" panose="020B0604020202020204" pitchFamily="34" charset="0"/>
              </a:rPr>
              <a:t> </a:t>
            </a:r>
            <a:r>
              <a:rPr lang="en-US" sz="1200" b="1" i="1" cap="small" dirty="0" err="1">
                <a:effectLst/>
                <a:latin typeface="Verdana" panose="020B0604030504040204" pitchFamily="34" charset="0"/>
                <a:ea typeface="Times New Roman" panose="02020603050405020304" pitchFamily="18" charset="0"/>
                <a:cs typeface="Arial" panose="020B0604020202020204" pitchFamily="34" charset="0"/>
              </a:rPr>
              <a:t>B’ol</a:t>
            </a:r>
            <a:r>
              <a:rPr lang="en-US" sz="1200" b="1" i="1" cap="small" dirty="0">
                <a:effectLst/>
                <a:latin typeface="Verdana" panose="020B0604030504040204" pitchFamily="34" charset="0"/>
                <a:ea typeface="Times New Roman" panose="02020603050405020304" pitchFamily="18" charset="0"/>
                <a:cs typeface="Arial" panose="020B0604020202020204" pitchFamily="34" charset="0"/>
              </a:rPr>
              <a:t> </a:t>
            </a:r>
            <a:r>
              <a:rPr lang="en-US" sz="1200" b="1" i="1" cap="small" dirty="0" err="1">
                <a:effectLst/>
                <a:latin typeface="Verdana" panose="020B0604030504040204" pitchFamily="34" charset="0"/>
                <a:ea typeface="Times New Roman" panose="02020603050405020304" pitchFamily="18" charset="0"/>
                <a:cs typeface="Arial" panose="020B0604020202020204" pitchFamily="34" charset="0"/>
              </a:rPr>
              <a:t>Im</a:t>
            </a:r>
            <a:r>
              <a:rPr lang="en-US" sz="1200" b="1" i="1" cap="small" dirty="0">
                <a:effectLst/>
                <a:latin typeface="Verdana" panose="020B0604030504040204" pitchFamily="34" charset="0"/>
                <a:ea typeface="Times New Roman" panose="02020603050405020304" pitchFamily="18" charset="0"/>
                <a:cs typeface="Arial" panose="020B0604020202020204" pitchFamily="34" charset="0"/>
              </a:rPr>
              <a:t> </a:t>
            </a:r>
            <a:r>
              <a:rPr lang="en-US" sz="1200" b="1" i="1" cap="small" dirty="0" err="1">
                <a:effectLst/>
                <a:latin typeface="Verdana" panose="020B0604030504040204" pitchFamily="34" charset="0"/>
                <a:ea typeface="Times New Roman" panose="02020603050405020304" pitchFamily="18" charset="0"/>
                <a:cs typeface="Arial" panose="020B0604020202020204" pitchFamily="34" charset="0"/>
              </a:rPr>
              <a:t>Chaveiro</a:t>
            </a:r>
            <a:br>
              <a:rPr lang="en-US" sz="1200" b="1" i="1" cap="small" dirty="0">
                <a:effectLst/>
                <a:latin typeface="Verdana" panose="020B0604030504040204" pitchFamily="34" charset="0"/>
                <a:ea typeface="Times New Roman" panose="02020603050405020304" pitchFamily="18" charset="0"/>
                <a:cs typeface="Arial" panose="020B0604020202020204" pitchFamily="34" charset="0"/>
              </a:rPr>
            </a:br>
            <a:r>
              <a:rPr lang="en-US" sz="1050" b="1" cap="small" dirty="0">
                <a:latin typeface="Verdana" panose="020B0604030504040204" pitchFamily="34" charset="0"/>
                <a:ea typeface="Verdana" panose="020B0604030504040204" pitchFamily="34" charset="0"/>
                <a:cs typeface="Arial" panose="020B0604020202020204" pitchFamily="34" charset="0"/>
              </a:rPr>
              <a:t>(Summary)</a:t>
            </a:r>
            <a:endParaRPr lang="en-US" sz="1050" b="1" cap="small" dirty="0">
              <a:effectLst/>
              <a:latin typeface="Verdana" panose="020B0604030504040204" pitchFamily="34" charset="0"/>
              <a:ea typeface="Verdana" panose="020B0604030504040204" pitchFamily="34" charset="0"/>
              <a:cs typeface="Arial" panose="020B0604020202020204" pitchFamily="34" charset="0"/>
            </a:endParaRPr>
          </a:p>
        </p:txBody>
      </p:sp>
      <p:sp>
        <p:nvSpPr>
          <p:cNvPr id="3" name="TextBox 2">
            <a:extLst>
              <a:ext uri="{FF2B5EF4-FFF2-40B4-BE49-F238E27FC236}">
                <a16:creationId xmlns:a16="http://schemas.microsoft.com/office/drawing/2014/main" id="{38FFEA12-DF3A-486D-8CCF-55755007DE16}"/>
              </a:ext>
            </a:extLst>
          </p:cNvPr>
          <p:cNvSpPr txBox="1"/>
          <p:nvPr/>
        </p:nvSpPr>
        <p:spPr>
          <a:xfrm>
            <a:off x="884905" y="380304"/>
            <a:ext cx="5794398" cy="307777"/>
          </a:xfrm>
          <a:prstGeom prst="rect">
            <a:avLst/>
          </a:prstGeom>
          <a:noFill/>
        </p:spPr>
        <p:txBody>
          <a:bodyPr wrap="square">
            <a:spAutoFit/>
          </a:bodyPr>
          <a:lstStyle/>
          <a:p>
            <a:pPr algn="ctr"/>
            <a:r>
              <a:rPr lang="en-US" sz="1400" kern="0" dirty="0">
                <a:effectLst/>
                <a:latin typeface="Cambria" panose="02040503050406030204" pitchFamily="18" charset="0"/>
                <a:ea typeface="Times New Roman" panose="02020603050405020304" pitchFamily="18" charset="0"/>
              </a:rPr>
              <a:t>III.   Reason for the imperative to be </a:t>
            </a:r>
            <a:r>
              <a:rPr lang="en-US" sz="1400" i="1" kern="0" dirty="0" err="1">
                <a:effectLst/>
                <a:latin typeface="Cambria" panose="02040503050406030204" pitchFamily="18" charset="0"/>
                <a:ea typeface="Times New Roman" panose="02020603050405020304" pitchFamily="18" charset="0"/>
              </a:rPr>
              <a:t>Nosei</a:t>
            </a:r>
            <a:r>
              <a:rPr lang="en-US" sz="1400" i="1" kern="0" dirty="0">
                <a:effectLst/>
                <a:latin typeface="Cambria" panose="02040503050406030204" pitchFamily="18" charset="0"/>
                <a:ea typeface="Times New Roman" panose="02020603050405020304" pitchFamily="18" charset="0"/>
              </a:rPr>
              <a:t> </a:t>
            </a:r>
            <a:r>
              <a:rPr lang="en-US" sz="1400" i="1" kern="0" dirty="0" err="1">
                <a:effectLst/>
                <a:latin typeface="Cambria" panose="02040503050406030204" pitchFamily="18" charset="0"/>
                <a:ea typeface="Times New Roman" panose="02020603050405020304" pitchFamily="18" charset="0"/>
              </a:rPr>
              <a:t>B’ol</a:t>
            </a:r>
            <a:r>
              <a:rPr lang="en-US" sz="1400" i="1" kern="0" dirty="0">
                <a:effectLst/>
                <a:latin typeface="Cambria" panose="02040503050406030204" pitchFamily="18" charset="0"/>
                <a:ea typeface="Times New Roman" panose="02020603050405020304" pitchFamily="18" charset="0"/>
              </a:rPr>
              <a:t> </a:t>
            </a:r>
            <a:r>
              <a:rPr lang="en-US" sz="1400" i="1" kern="0" dirty="0" err="1">
                <a:effectLst/>
                <a:latin typeface="Cambria" panose="02040503050406030204" pitchFamily="18" charset="0"/>
                <a:ea typeface="Times New Roman" panose="02020603050405020304" pitchFamily="18" charset="0"/>
              </a:rPr>
              <a:t>Im</a:t>
            </a:r>
            <a:r>
              <a:rPr lang="en-US" sz="1400" i="1" kern="0" dirty="0">
                <a:effectLst/>
                <a:latin typeface="Cambria" panose="02040503050406030204" pitchFamily="18" charset="0"/>
                <a:ea typeface="Times New Roman" panose="02020603050405020304" pitchFamily="18" charset="0"/>
              </a:rPr>
              <a:t> </a:t>
            </a:r>
            <a:r>
              <a:rPr lang="en-US" sz="1400" i="1" kern="0" dirty="0" err="1">
                <a:effectLst/>
                <a:latin typeface="Cambria" panose="02040503050406030204" pitchFamily="18" charset="0"/>
                <a:ea typeface="Times New Roman" panose="02020603050405020304" pitchFamily="18" charset="0"/>
              </a:rPr>
              <a:t>Chaveiro</a:t>
            </a:r>
            <a:endParaRPr lang="en-US" sz="1400" dirty="0"/>
          </a:p>
        </p:txBody>
      </p:sp>
      <p:sp>
        <p:nvSpPr>
          <p:cNvPr id="4" name="TextBox 3">
            <a:extLst>
              <a:ext uri="{FF2B5EF4-FFF2-40B4-BE49-F238E27FC236}">
                <a16:creationId xmlns:a16="http://schemas.microsoft.com/office/drawing/2014/main" id="{177DE319-448E-4075-974B-11D037BD915E}"/>
              </a:ext>
            </a:extLst>
          </p:cNvPr>
          <p:cNvSpPr txBox="1"/>
          <p:nvPr/>
        </p:nvSpPr>
        <p:spPr>
          <a:xfrm>
            <a:off x="736600" y="6560920"/>
            <a:ext cx="6501448" cy="820353"/>
          </a:xfrm>
          <a:prstGeom prst="rect">
            <a:avLst/>
          </a:prstGeom>
          <a:noFill/>
        </p:spPr>
        <p:txBody>
          <a:bodyPr wrap="square" rtlCol="0">
            <a:spAutoFit/>
          </a:bodyPr>
          <a:lstStyle/>
          <a:p>
            <a:pPr marL="57150" indent="-57150">
              <a:lnSpc>
                <a:spcPct val="135000"/>
              </a:lnSpc>
            </a:pPr>
            <a:r>
              <a:rPr lang="en-US" sz="1100" dirty="0"/>
              <a:t>*Just as the root of Hashem’s exquisite </a:t>
            </a:r>
            <a:r>
              <a:rPr lang="en-US" sz="1100" i="1" dirty="0" err="1"/>
              <a:t>Nesiah</a:t>
            </a:r>
            <a:r>
              <a:rPr lang="en-US" sz="1100" i="1" dirty="0"/>
              <a:t> </a:t>
            </a:r>
            <a:r>
              <a:rPr lang="en-US" sz="1100" i="1" dirty="0" err="1"/>
              <a:t>B’ol</a:t>
            </a:r>
            <a:r>
              <a:rPr lang="en-US" sz="1100" dirty="0"/>
              <a:t> with the Jewish people is His </a:t>
            </a:r>
            <a:r>
              <a:rPr lang="en-US" sz="1100" dirty="0">
                <a:effectLst/>
                <a:latin typeface="Calibri" panose="020F0502020204030204" pitchFamily="34" charset="0"/>
                <a:ea typeface="Times New Roman" panose="02020603050405020304" pitchFamily="18" charset="0"/>
                <a:cs typeface="Calibri" panose="020F0502020204030204" pitchFamily="34" charset="0"/>
              </a:rPr>
              <a:t>“</a:t>
            </a:r>
            <a:r>
              <a:rPr lang="he-IL" sz="1250" dirty="0">
                <a:effectLst/>
                <a:latin typeface="Calibri" panose="020F0502020204030204" pitchFamily="34" charset="0"/>
                <a:ea typeface="Calibri" panose="020F0502020204030204" pitchFamily="34" charset="0"/>
                <a:cs typeface="Times New Roman" panose="02020603050405020304" pitchFamily="18" charset="0"/>
              </a:rPr>
              <a:t>שְׁאֵר בָּשָׂר</a:t>
            </a:r>
            <a:r>
              <a:rPr lang="en-US" sz="1100" dirty="0">
                <a:effectLst/>
                <a:latin typeface="Calibri" panose="020F0502020204030204" pitchFamily="34" charset="0"/>
                <a:ea typeface="Times New Roman" panose="02020603050405020304" pitchFamily="18" charset="0"/>
                <a:cs typeface="Calibri" panose="020F0502020204030204" pitchFamily="34" charset="0"/>
              </a:rPr>
              <a:t>”-bond (close familial bond) with us (see Slide 10, Source </a:t>
            </a:r>
            <a:r>
              <a:rPr lang="en-US" sz="1100" dirty="0">
                <a:effectLst/>
                <a:latin typeface="Cambria" panose="02040503050406030204" pitchFamily="18" charset="0"/>
                <a:ea typeface="Cambria" panose="02040503050406030204" pitchFamily="18" charset="0"/>
                <a:cs typeface="Calibri" panose="020F0502020204030204" pitchFamily="34" charset="0"/>
              </a:rPr>
              <a:t>II-1b; </a:t>
            </a:r>
            <a:r>
              <a:rPr lang="en-US" sz="1100" dirty="0">
                <a:effectLst/>
                <a:latin typeface="Calibri" panose="020F0502020204030204" pitchFamily="34" charset="0"/>
                <a:ea typeface="Times New Roman" panose="02020603050405020304" pitchFamily="18" charset="0"/>
                <a:cs typeface="Calibri" panose="020F0502020204030204" pitchFamily="34" charset="0"/>
              </a:rPr>
              <a:t>also Slide 44)</a:t>
            </a:r>
            <a:r>
              <a:rPr lang="en-US" sz="1100" dirty="0">
                <a:effectLst/>
                <a:latin typeface="Calibri" panose="020F0502020204030204" pitchFamily="34" charset="0"/>
                <a:ea typeface="Times New Roman" panose="02020603050405020304" pitchFamily="18" charset="0"/>
              </a:rPr>
              <a:t>, similarly, the </a:t>
            </a:r>
            <a:r>
              <a:rPr lang="en-US" sz="1100" dirty="0">
                <a:effectLst/>
                <a:latin typeface="Calibri" panose="020F0502020204030204" pitchFamily="34" charset="0"/>
                <a:ea typeface="Times New Roman" panose="02020603050405020304" pitchFamily="18" charset="0"/>
                <a:cs typeface="Calibri" panose="020F0502020204030204" pitchFamily="34" charset="0"/>
              </a:rPr>
              <a:t>“</a:t>
            </a:r>
            <a:r>
              <a:rPr lang="he-IL" sz="1250" dirty="0">
                <a:effectLst/>
                <a:latin typeface="Calibri" panose="020F0502020204030204" pitchFamily="34" charset="0"/>
                <a:ea typeface="Calibri" panose="020F0502020204030204" pitchFamily="34" charset="0"/>
                <a:cs typeface="Times New Roman" panose="02020603050405020304" pitchFamily="18" charset="0"/>
              </a:rPr>
              <a:t>שְׁאֵר בָּשָׂר</a:t>
            </a:r>
            <a:r>
              <a:rPr lang="en-US" sz="1100" dirty="0">
                <a:effectLst/>
                <a:latin typeface="Calibri" panose="020F0502020204030204" pitchFamily="34" charset="0"/>
                <a:ea typeface="Times New Roman" panose="02020603050405020304" pitchFamily="18" charset="0"/>
                <a:cs typeface="Calibri" panose="020F0502020204030204" pitchFamily="34" charset="0"/>
              </a:rPr>
              <a:t>”-bonds within the Jewish nation is the root of our ability to </a:t>
            </a:r>
            <a:r>
              <a:rPr lang="en-US" sz="1100" dirty="0">
                <a:effectLst/>
                <a:ea typeface="Tahoma" panose="020B0604030504040204" pitchFamily="34" charset="0"/>
                <a:cs typeface="Tahoma" panose="020B0604030504040204" pitchFamily="34" charset="0"/>
              </a:rPr>
              <a:t>demonstrate great </a:t>
            </a:r>
            <a:r>
              <a:rPr lang="en-US" sz="1100" i="1" dirty="0" err="1"/>
              <a:t>Nesiah</a:t>
            </a:r>
            <a:r>
              <a:rPr lang="en-US" sz="1100" i="1" dirty="0"/>
              <a:t> </a:t>
            </a:r>
            <a:r>
              <a:rPr lang="en-US" sz="1100" i="1" dirty="0" err="1"/>
              <a:t>B’ol</a:t>
            </a:r>
            <a:r>
              <a:rPr lang="en-US" sz="1100" i="1" dirty="0"/>
              <a:t> </a:t>
            </a:r>
            <a:r>
              <a:rPr lang="en-US" sz="1100" dirty="0">
                <a:ea typeface="Tahoma" panose="020B0604030504040204" pitchFamily="34" charset="0"/>
                <a:cs typeface="Tahoma" panose="020B0604030504040204" pitchFamily="34" charset="0"/>
              </a:rPr>
              <a:t>with</a:t>
            </a:r>
            <a:r>
              <a:rPr lang="en-US" sz="1100" dirty="0">
                <a:effectLst/>
                <a:ea typeface="Tahoma" panose="020B0604030504040204" pitchFamily="34" charset="0"/>
                <a:cs typeface="Tahoma" panose="020B0604030504040204" pitchFamily="34" charset="0"/>
              </a:rPr>
              <a:t> each other. </a:t>
            </a:r>
            <a:endParaRPr lang="en-US" sz="1100" dirty="0"/>
          </a:p>
        </p:txBody>
      </p:sp>
    </p:spTree>
    <p:extLst>
      <p:ext uri="{BB962C8B-B14F-4D97-AF65-F5344CB8AC3E}">
        <p14:creationId xmlns:p14="http://schemas.microsoft.com/office/powerpoint/2010/main" val="12593027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E72F89F4-4D24-4ED1-9EC9-759300D75904}"/>
              </a:ext>
            </a:extLst>
          </p:cNvPr>
          <p:cNvGraphicFramePr>
            <a:graphicFrameLocks noGrp="1"/>
          </p:cNvGraphicFramePr>
          <p:nvPr>
            <p:extLst>
              <p:ext uri="{D42A27DB-BD31-4B8C-83A1-F6EECF244321}">
                <p14:modId xmlns:p14="http://schemas.microsoft.com/office/powerpoint/2010/main" val="1174879056"/>
              </p:ext>
            </p:extLst>
          </p:nvPr>
        </p:nvGraphicFramePr>
        <p:xfrm>
          <a:off x="641826" y="977900"/>
          <a:ext cx="6488748" cy="8424975"/>
        </p:xfrm>
        <a:graphic>
          <a:graphicData uri="http://schemas.openxmlformats.org/drawingml/2006/table">
            <a:tbl>
              <a:tblPr firstRow="1" firstCol="1" bandRow="1"/>
              <a:tblGrid>
                <a:gridCol w="1009174">
                  <a:extLst>
                    <a:ext uri="{9D8B030D-6E8A-4147-A177-3AD203B41FA5}">
                      <a16:colId xmlns:a16="http://schemas.microsoft.com/office/drawing/2014/main" val="2224976206"/>
                    </a:ext>
                  </a:extLst>
                </a:gridCol>
                <a:gridCol w="4590143">
                  <a:extLst>
                    <a:ext uri="{9D8B030D-6E8A-4147-A177-3AD203B41FA5}">
                      <a16:colId xmlns:a16="http://schemas.microsoft.com/office/drawing/2014/main" val="4255229771"/>
                    </a:ext>
                  </a:extLst>
                </a:gridCol>
                <a:gridCol w="889431">
                  <a:extLst>
                    <a:ext uri="{9D8B030D-6E8A-4147-A177-3AD203B41FA5}">
                      <a16:colId xmlns:a16="http://schemas.microsoft.com/office/drawing/2014/main" val="825731939"/>
                    </a:ext>
                  </a:extLst>
                </a:gridCol>
              </a:tblGrid>
              <a:tr h="487983">
                <a:tc>
                  <a:txBody>
                    <a:bodyPr/>
                    <a:lstStyle/>
                    <a:p>
                      <a:pPr marL="0" marR="0" indent="0" algn="ctr">
                        <a:lnSpc>
                          <a:spcPct val="130000"/>
                        </a:lnSpc>
                        <a:spcBef>
                          <a:spcPts val="0"/>
                        </a:spcBef>
                        <a:spcAft>
                          <a:spcPts val="0"/>
                        </a:spcAft>
                      </a:pPr>
                      <a:r>
                        <a:rPr lang="en-US" sz="1300" b="1" dirty="0">
                          <a:effectLst/>
                          <a:latin typeface="Cambria" panose="02040503050406030204" pitchFamily="18" charset="0"/>
                          <a:ea typeface="Times New Roman" panose="02020603050405020304" pitchFamily="18" charset="0"/>
                          <a:cs typeface="Arial" panose="020B0604020202020204" pitchFamily="34" charset="0"/>
                        </a:rPr>
                        <a:t>Section #</a:t>
                      </a:r>
                      <a:endParaRPr lang="en-US" sz="1300" b="1" dirty="0">
                        <a:effectLst/>
                        <a:latin typeface="Calibri" panose="020F0502020204030204" pitchFamily="34" charset="0"/>
                        <a:ea typeface="Times New Roman" panose="02020603050405020304" pitchFamily="18" charset="0"/>
                        <a:cs typeface="Arial" panose="020B0604020202020204" pitchFamily="34" charset="0"/>
                      </a:endParaRPr>
                    </a:p>
                  </a:txBody>
                  <a:tcPr marL="51043" marR="510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0" marR="0" indent="0" algn="ctr">
                        <a:lnSpc>
                          <a:spcPct val="130000"/>
                        </a:lnSpc>
                        <a:spcBef>
                          <a:spcPts val="0"/>
                        </a:spcBef>
                        <a:spcAft>
                          <a:spcPts val="0"/>
                        </a:spcAft>
                      </a:pPr>
                      <a:r>
                        <a:rPr lang="en-US" sz="1300" b="1" dirty="0">
                          <a:effectLst/>
                          <a:latin typeface="Cambria" panose="02040503050406030204" pitchFamily="18" charset="0"/>
                          <a:ea typeface="Times New Roman" panose="02020603050405020304" pitchFamily="18" charset="0"/>
                          <a:cs typeface="Arial" panose="020B0604020202020204" pitchFamily="34" charset="0"/>
                        </a:rPr>
                        <a:t>Section Title</a:t>
                      </a:r>
                      <a:endParaRPr lang="en-US" sz="1300" b="1" dirty="0">
                        <a:effectLst/>
                        <a:latin typeface="Calibri" panose="020F0502020204030204" pitchFamily="34" charset="0"/>
                        <a:ea typeface="Times New Roman" panose="02020603050405020304" pitchFamily="18" charset="0"/>
                        <a:cs typeface="Arial" panose="020B0604020202020204" pitchFamily="34" charset="0"/>
                      </a:endParaRPr>
                    </a:p>
                  </a:txBody>
                  <a:tcPr marL="51043" marR="510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0" marR="0" indent="0" algn="ctr">
                        <a:lnSpc>
                          <a:spcPct val="130000"/>
                        </a:lnSpc>
                        <a:spcBef>
                          <a:spcPts val="0"/>
                        </a:spcBef>
                        <a:spcAft>
                          <a:spcPts val="0"/>
                        </a:spcAft>
                      </a:pPr>
                      <a:r>
                        <a:rPr lang="en-US" sz="1300" b="1" dirty="0">
                          <a:effectLst/>
                          <a:latin typeface="Cambria" panose="02040503050406030204" pitchFamily="18" charset="0"/>
                          <a:ea typeface="Times New Roman" panose="02020603050405020304" pitchFamily="18" charset="0"/>
                          <a:cs typeface="Arial" panose="020B0604020202020204" pitchFamily="34" charset="0"/>
                        </a:rPr>
                        <a:t>Slide #’s</a:t>
                      </a:r>
                      <a:endParaRPr lang="en-US" sz="1300" b="1" dirty="0">
                        <a:effectLst/>
                        <a:latin typeface="Calibri" panose="020F0502020204030204" pitchFamily="34" charset="0"/>
                        <a:ea typeface="Times New Roman" panose="02020603050405020304" pitchFamily="18" charset="0"/>
                        <a:cs typeface="Arial" panose="020B0604020202020204" pitchFamily="34" charset="0"/>
                      </a:endParaRPr>
                    </a:p>
                  </a:txBody>
                  <a:tcPr marL="51043" marR="510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36969183"/>
                  </a:ext>
                </a:extLst>
              </a:tr>
              <a:tr h="438912">
                <a:tc>
                  <a:txBody>
                    <a:bodyPr/>
                    <a:lstStyle/>
                    <a:p>
                      <a:pPr marL="0" marR="0" lvl="0" indent="0" algn="ctr" defTabSz="777240" rtl="0" eaLnBrk="1" fontAlgn="auto" latinLnBrk="0" hangingPunct="1">
                        <a:lnSpc>
                          <a:spcPct val="130000"/>
                        </a:lnSpc>
                        <a:spcBef>
                          <a:spcPts val="0"/>
                        </a:spcBef>
                        <a:spcAft>
                          <a:spcPts val="0"/>
                        </a:spcAft>
                        <a:buClrTx/>
                        <a:buSzTx/>
                        <a:buFontTx/>
                        <a:buNone/>
                        <a:tabLst/>
                        <a:defRPr/>
                      </a:pPr>
                      <a:r>
                        <a:rPr lang="en-US" sz="1050" b="1" dirty="0">
                          <a:effectLst/>
                          <a:latin typeface="Cambria" panose="02040503050406030204" pitchFamily="18" charset="0"/>
                          <a:ea typeface="Times New Roman" panose="02020603050405020304" pitchFamily="18" charset="0"/>
                          <a:cs typeface="Arial" panose="020B0604020202020204" pitchFamily="34" charset="0"/>
                        </a:rPr>
                        <a:t>Dedication</a:t>
                      </a:r>
                      <a:endParaRPr lang="en-US" sz="1050" b="1" dirty="0">
                        <a:effectLst/>
                        <a:latin typeface="Calibri" panose="020F0502020204030204" pitchFamily="34" charset="0"/>
                        <a:ea typeface="Times New Roman" panose="02020603050405020304" pitchFamily="18" charset="0"/>
                        <a:cs typeface="Arial" panose="020B0604020202020204" pitchFamily="34" charset="0"/>
                      </a:endParaRPr>
                    </a:p>
                  </a:txBody>
                  <a:tcPr marL="51043" marR="51043" marT="0" marB="0" anchor="ctr">
                    <a:lnL w="1270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1275" marR="104140" indent="0">
                        <a:lnSpc>
                          <a:spcPct val="130000"/>
                        </a:lnSpc>
                        <a:spcBef>
                          <a:spcPts val="0"/>
                        </a:spcBef>
                        <a:spcAft>
                          <a:spcPts val="0"/>
                        </a:spcAft>
                      </a:pPr>
                      <a:r>
                        <a:rPr lang="en-US" sz="1100" b="0" dirty="0">
                          <a:effectLst/>
                          <a:latin typeface="Cambria" panose="02040503050406030204" pitchFamily="18" charset="0"/>
                          <a:ea typeface="Cambria" panose="02040503050406030204" pitchFamily="18" charset="0"/>
                          <a:cs typeface="Arial" panose="020B0604020202020204" pitchFamily="34" charset="0"/>
                        </a:rPr>
                        <a:t>In loving memory of Rabbi Dr. Meir Fulda, </a:t>
                      </a:r>
                      <a:r>
                        <a:rPr lang="he-IL" sz="1300" b="0" dirty="0">
                          <a:effectLst/>
                          <a:latin typeface="Cambria" panose="02040503050406030204" pitchFamily="18" charset="0"/>
                          <a:ea typeface="Cambria" panose="02040503050406030204" pitchFamily="18" charset="0"/>
                          <a:cs typeface="+mj-cs"/>
                        </a:rPr>
                        <a:t>זצ״ל</a:t>
                      </a:r>
                    </a:p>
                  </a:txBody>
                  <a:tcPr marL="51043" marR="51043"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a:lnSpc>
                          <a:spcPct val="130000"/>
                        </a:lnSpc>
                        <a:spcBef>
                          <a:spcPts val="0"/>
                        </a:spcBef>
                        <a:spcAft>
                          <a:spcPts val="0"/>
                        </a:spcAft>
                      </a:pPr>
                      <a:r>
                        <a:rPr lang="en-US" sz="1200" b="1" dirty="0">
                          <a:effectLst/>
                          <a:latin typeface="Cambria" panose="02040503050406030204" pitchFamily="18" charset="0"/>
                          <a:ea typeface="Cambria" panose="02040503050406030204" pitchFamily="18" charset="0"/>
                          <a:cs typeface="Arial" panose="020B0604020202020204" pitchFamily="34" charset="0"/>
                        </a:rPr>
                        <a:t>3</a:t>
                      </a:r>
                    </a:p>
                  </a:txBody>
                  <a:tcPr marL="51043" marR="51043" marT="0" marB="0" anchor="ctr">
                    <a:lnL w="635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06959950"/>
                  </a:ext>
                </a:extLst>
              </a:tr>
              <a:tr h="438912">
                <a:tc>
                  <a:txBody>
                    <a:bodyPr/>
                    <a:lstStyle/>
                    <a:p>
                      <a:pPr marL="0" marR="0" indent="0" algn="ctr">
                        <a:lnSpc>
                          <a:spcPct val="130000"/>
                        </a:lnSpc>
                        <a:spcBef>
                          <a:spcPts val="0"/>
                        </a:spcBef>
                        <a:spcAft>
                          <a:spcPts val="0"/>
                        </a:spcAft>
                      </a:pPr>
                      <a:r>
                        <a:rPr lang="en-US" sz="1050" b="1" dirty="0">
                          <a:effectLst/>
                          <a:latin typeface="Cambria" panose="02040503050406030204" pitchFamily="18" charset="0"/>
                          <a:ea typeface="Times New Roman" panose="02020603050405020304" pitchFamily="18" charset="0"/>
                          <a:cs typeface="Arial" panose="020B0604020202020204" pitchFamily="34" charset="0"/>
                        </a:rPr>
                        <a:t>Introduction</a:t>
                      </a:r>
                      <a:endParaRPr lang="en-US" sz="1050" b="1" dirty="0">
                        <a:effectLst/>
                        <a:latin typeface="Calibri" panose="020F0502020204030204" pitchFamily="34" charset="0"/>
                        <a:ea typeface="Times New Roman" panose="02020603050405020304" pitchFamily="18" charset="0"/>
                        <a:cs typeface="Arial" panose="020B0604020202020204" pitchFamily="34" charset="0"/>
                      </a:endParaRPr>
                    </a:p>
                  </a:txBody>
                  <a:tcPr marL="51043" marR="51043" marT="0" marB="0" anchor="ctr">
                    <a:lnL w="1270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41275" marR="104140" indent="0">
                        <a:lnSpc>
                          <a:spcPct val="130000"/>
                        </a:lnSpc>
                        <a:spcBef>
                          <a:spcPts val="0"/>
                        </a:spcBef>
                        <a:spcAft>
                          <a:spcPts val="0"/>
                        </a:spcAft>
                      </a:pPr>
                      <a:r>
                        <a:rPr lang="en-US" sz="1100" b="0" i="1" dirty="0" err="1">
                          <a:effectLst/>
                          <a:latin typeface="Cambria" panose="02040503050406030204" pitchFamily="18" charset="0"/>
                          <a:ea typeface="Times New Roman" panose="02020603050405020304" pitchFamily="18" charset="0"/>
                          <a:cs typeface="Arial" panose="020B0604020202020204" pitchFamily="34" charset="0"/>
                        </a:rPr>
                        <a:t>Chesed</a:t>
                      </a:r>
                      <a:r>
                        <a:rPr lang="en-US" sz="1100" b="0" dirty="0">
                          <a:effectLst/>
                          <a:latin typeface="Cambria" panose="02040503050406030204" pitchFamily="18" charset="0"/>
                          <a:ea typeface="Times New Roman" panose="02020603050405020304" pitchFamily="18" charset="0"/>
                          <a:cs typeface="Arial" panose="020B0604020202020204" pitchFamily="34" charset="0"/>
                        </a:rPr>
                        <a:t> which flows from the source of the Jewish soul</a:t>
                      </a:r>
                      <a:endParaRPr lang="en-US" sz="1100" b="0" dirty="0">
                        <a:effectLst/>
                        <a:latin typeface="Calibri" panose="020F0502020204030204" pitchFamily="34" charset="0"/>
                        <a:ea typeface="Times New Roman" panose="02020603050405020304" pitchFamily="18" charset="0"/>
                        <a:cs typeface="Arial" panose="020B0604020202020204" pitchFamily="34" charset="0"/>
                      </a:endParaRPr>
                    </a:p>
                  </a:txBody>
                  <a:tcPr marL="51043" marR="51043"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indent="0" algn="ctr">
                        <a:lnSpc>
                          <a:spcPct val="130000"/>
                        </a:lnSpc>
                        <a:spcBef>
                          <a:spcPts val="0"/>
                        </a:spcBef>
                        <a:spcAft>
                          <a:spcPts val="0"/>
                        </a:spcAft>
                      </a:pPr>
                      <a:r>
                        <a:rPr lang="en-US" sz="1200" b="1" dirty="0">
                          <a:effectLst/>
                          <a:latin typeface="Cambria" panose="02040503050406030204" pitchFamily="18" charset="0"/>
                          <a:ea typeface="Cambria" panose="02040503050406030204" pitchFamily="18" charset="0"/>
                          <a:cs typeface="Arial" panose="020B0604020202020204" pitchFamily="34" charset="0"/>
                        </a:rPr>
                        <a:t>5-6</a:t>
                      </a:r>
                    </a:p>
                  </a:txBody>
                  <a:tcPr marL="51043" marR="51043" marT="0" marB="0" anchor="ctr">
                    <a:lnL w="635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39680373"/>
                  </a:ext>
                </a:extLst>
              </a:tr>
              <a:tr h="438912">
                <a:tc>
                  <a:txBody>
                    <a:bodyPr/>
                    <a:lstStyle/>
                    <a:p>
                      <a:pPr marL="0" marR="0" indent="0" algn="ctr">
                        <a:lnSpc>
                          <a:spcPct val="130000"/>
                        </a:lnSpc>
                        <a:spcBef>
                          <a:spcPts val="0"/>
                        </a:spcBef>
                        <a:spcAft>
                          <a:spcPts val="0"/>
                        </a:spcAft>
                      </a:pPr>
                      <a:r>
                        <a:rPr lang="en-US" sz="1200" b="1" dirty="0">
                          <a:effectLst/>
                          <a:latin typeface="Cambria" panose="02040503050406030204" pitchFamily="18" charset="0"/>
                          <a:ea typeface="Times New Roman" panose="02020603050405020304" pitchFamily="18" charset="0"/>
                          <a:cs typeface="Arial" panose="020B0604020202020204" pitchFamily="34" charset="0"/>
                        </a:rPr>
                        <a:t>I</a:t>
                      </a:r>
                      <a:endParaRPr lang="en-US" sz="1200" b="1" dirty="0">
                        <a:effectLst/>
                        <a:latin typeface="Calibri" panose="020F0502020204030204" pitchFamily="34" charset="0"/>
                        <a:ea typeface="Times New Roman" panose="02020603050405020304" pitchFamily="18" charset="0"/>
                        <a:cs typeface="Arial" panose="020B0604020202020204" pitchFamily="34" charset="0"/>
                      </a:endParaRPr>
                    </a:p>
                  </a:txBody>
                  <a:tcPr marL="51043" marR="51043" marT="0" marB="0" anchor="ctr">
                    <a:lnL w="1270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41275" marR="104140" indent="0">
                        <a:lnSpc>
                          <a:spcPct val="130000"/>
                        </a:lnSpc>
                        <a:spcBef>
                          <a:spcPts val="0"/>
                        </a:spcBef>
                        <a:spcAft>
                          <a:spcPts val="0"/>
                        </a:spcAft>
                      </a:pPr>
                      <a:r>
                        <a:rPr lang="en-US" sz="1100" b="0" dirty="0">
                          <a:effectLst/>
                          <a:latin typeface="Cambria" panose="02040503050406030204" pitchFamily="18" charset="0"/>
                          <a:ea typeface="Times New Roman" panose="02020603050405020304" pitchFamily="18" charset="0"/>
                          <a:cs typeface="Arial" panose="020B0604020202020204" pitchFamily="34" charset="0"/>
                        </a:rPr>
                        <a:t>What is the meaning of being </a:t>
                      </a:r>
                      <a:r>
                        <a:rPr lang="en-US" sz="1100" b="0" i="1" dirty="0" err="1">
                          <a:effectLst/>
                          <a:latin typeface="Cambria" panose="02040503050406030204" pitchFamily="18" charset="0"/>
                          <a:ea typeface="Times New Roman" panose="02020603050405020304" pitchFamily="18" charset="0"/>
                          <a:cs typeface="Arial" panose="020B0604020202020204" pitchFamily="34" charset="0"/>
                        </a:rPr>
                        <a:t>Nosei</a:t>
                      </a:r>
                      <a:r>
                        <a:rPr lang="en-US" sz="1100" b="0" i="1" dirty="0">
                          <a:effectLst/>
                          <a:latin typeface="Cambria" panose="02040503050406030204" pitchFamily="18" charset="0"/>
                          <a:ea typeface="Times New Roman" panose="02020603050405020304" pitchFamily="18" charset="0"/>
                          <a:cs typeface="Arial" panose="020B0604020202020204" pitchFamily="34" charset="0"/>
                        </a:rPr>
                        <a:t> </a:t>
                      </a:r>
                      <a:r>
                        <a:rPr lang="en-US" sz="1100" b="0" i="1" dirty="0" err="1">
                          <a:effectLst/>
                          <a:latin typeface="Cambria" panose="02040503050406030204" pitchFamily="18" charset="0"/>
                          <a:ea typeface="Times New Roman" panose="02020603050405020304" pitchFamily="18" charset="0"/>
                          <a:cs typeface="Arial" panose="020B0604020202020204" pitchFamily="34" charset="0"/>
                        </a:rPr>
                        <a:t>B’ol</a:t>
                      </a:r>
                      <a:r>
                        <a:rPr lang="en-US" sz="1100" b="0" i="1" dirty="0">
                          <a:effectLst/>
                          <a:latin typeface="Cambria" panose="02040503050406030204" pitchFamily="18" charset="0"/>
                          <a:ea typeface="Times New Roman" panose="02020603050405020304" pitchFamily="18" charset="0"/>
                          <a:cs typeface="Arial" panose="020B0604020202020204" pitchFamily="34" charset="0"/>
                        </a:rPr>
                        <a:t> </a:t>
                      </a:r>
                      <a:r>
                        <a:rPr lang="en-US" sz="1100" b="0" i="1" dirty="0" err="1">
                          <a:effectLst/>
                          <a:latin typeface="Cambria" panose="02040503050406030204" pitchFamily="18" charset="0"/>
                          <a:ea typeface="Times New Roman" panose="02020603050405020304" pitchFamily="18" charset="0"/>
                          <a:cs typeface="Arial" panose="020B0604020202020204" pitchFamily="34" charset="0"/>
                        </a:rPr>
                        <a:t>Im</a:t>
                      </a:r>
                      <a:r>
                        <a:rPr lang="en-US" sz="1100" b="0" i="1" dirty="0">
                          <a:effectLst/>
                          <a:latin typeface="Cambria" panose="02040503050406030204" pitchFamily="18" charset="0"/>
                          <a:ea typeface="Times New Roman" panose="02020603050405020304" pitchFamily="18" charset="0"/>
                          <a:cs typeface="Arial" panose="020B0604020202020204" pitchFamily="34" charset="0"/>
                        </a:rPr>
                        <a:t> </a:t>
                      </a:r>
                      <a:r>
                        <a:rPr lang="en-US" sz="1100" b="0" i="1" dirty="0" err="1">
                          <a:effectLst/>
                          <a:latin typeface="Cambria" panose="02040503050406030204" pitchFamily="18" charset="0"/>
                          <a:ea typeface="Times New Roman" panose="02020603050405020304" pitchFamily="18" charset="0"/>
                          <a:cs typeface="Arial" panose="020B0604020202020204" pitchFamily="34" charset="0"/>
                        </a:rPr>
                        <a:t>Chaveiro</a:t>
                      </a:r>
                      <a:r>
                        <a:rPr lang="en-US" sz="1100" b="0" i="1" dirty="0">
                          <a:effectLst/>
                          <a:latin typeface="Cambria" panose="02040503050406030204" pitchFamily="18" charset="0"/>
                          <a:ea typeface="Times New Roman" panose="02020603050405020304" pitchFamily="18" charset="0"/>
                          <a:cs typeface="Arial" panose="020B0604020202020204" pitchFamily="34" charset="0"/>
                        </a:rPr>
                        <a:t>?</a:t>
                      </a:r>
                      <a:endParaRPr lang="en-US" sz="1100" b="0" dirty="0">
                        <a:effectLst/>
                        <a:latin typeface="Calibri" panose="020F0502020204030204" pitchFamily="34" charset="0"/>
                        <a:ea typeface="Times New Roman" panose="02020603050405020304" pitchFamily="18" charset="0"/>
                        <a:cs typeface="Arial" panose="020B0604020202020204" pitchFamily="34" charset="0"/>
                      </a:endParaRPr>
                    </a:p>
                  </a:txBody>
                  <a:tcPr marL="51043" marR="51043"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indent="0" algn="ctr">
                        <a:lnSpc>
                          <a:spcPct val="130000"/>
                        </a:lnSpc>
                        <a:spcBef>
                          <a:spcPts val="0"/>
                        </a:spcBef>
                        <a:spcAft>
                          <a:spcPts val="0"/>
                        </a:spcAft>
                      </a:pPr>
                      <a:r>
                        <a:rPr lang="en-US" sz="1200" b="1" dirty="0">
                          <a:effectLst/>
                          <a:latin typeface="Cambria" panose="02040503050406030204" pitchFamily="18" charset="0"/>
                          <a:ea typeface="Cambria" panose="02040503050406030204" pitchFamily="18" charset="0"/>
                          <a:cs typeface="Arial" panose="020B0604020202020204" pitchFamily="34" charset="0"/>
                        </a:rPr>
                        <a:t>7-9</a:t>
                      </a:r>
                    </a:p>
                  </a:txBody>
                  <a:tcPr marL="51043" marR="51043" marT="0" marB="0" anchor="ctr">
                    <a:lnL w="635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48058848"/>
                  </a:ext>
                </a:extLst>
              </a:tr>
              <a:tr h="438912">
                <a:tc>
                  <a:txBody>
                    <a:bodyPr/>
                    <a:lstStyle/>
                    <a:p>
                      <a:pPr marL="0" marR="0" indent="0" algn="ctr">
                        <a:lnSpc>
                          <a:spcPct val="130000"/>
                        </a:lnSpc>
                        <a:spcBef>
                          <a:spcPts val="0"/>
                        </a:spcBef>
                        <a:spcAft>
                          <a:spcPts val="0"/>
                        </a:spcAft>
                      </a:pPr>
                      <a:r>
                        <a:rPr lang="en-US" sz="1200" b="1" dirty="0">
                          <a:effectLst/>
                          <a:latin typeface="Cambria" panose="02040503050406030204" pitchFamily="18" charset="0"/>
                          <a:ea typeface="Times New Roman" panose="02020603050405020304" pitchFamily="18" charset="0"/>
                          <a:cs typeface="Arial" panose="020B0604020202020204" pitchFamily="34" charset="0"/>
                        </a:rPr>
                        <a:t>II</a:t>
                      </a:r>
                      <a:endParaRPr lang="en-US" sz="1200" b="1" dirty="0">
                        <a:effectLst/>
                        <a:latin typeface="Calibri" panose="020F0502020204030204" pitchFamily="34" charset="0"/>
                        <a:ea typeface="Times New Roman" panose="02020603050405020304" pitchFamily="18" charset="0"/>
                        <a:cs typeface="Arial" panose="020B0604020202020204" pitchFamily="34" charset="0"/>
                      </a:endParaRPr>
                    </a:p>
                  </a:txBody>
                  <a:tcPr marL="51043" marR="51043" marT="0" marB="0" anchor="ctr">
                    <a:lnL w="1270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41275" marR="104140" indent="0">
                        <a:lnSpc>
                          <a:spcPct val="130000"/>
                        </a:lnSpc>
                        <a:spcBef>
                          <a:spcPts val="0"/>
                        </a:spcBef>
                        <a:spcAft>
                          <a:spcPts val="0"/>
                        </a:spcAft>
                      </a:pPr>
                      <a:r>
                        <a:rPr lang="en-US" sz="1100" b="0" dirty="0">
                          <a:effectLst/>
                          <a:latin typeface="Cambria" panose="02040503050406030204" pitchFamily="18" charset="0"/>
                          <a:ea typeface="Times New Roman" panose="02020603050405020304" pitchFamily="18" charset="0"/>
                          <a:cs typeface="Arial" panose="020B0604020202020204" pitchFamily="34" charset="0"/>
                        </a:rPr>
                        <a:t>Who are our models of a </a:t>
                      </a:r>
                      <a:r>
                        <a:rPr lang="en-US" sz="1100" b="0" i="1" dirty="0" err="1">
                          <a:effectLst/>
                          <a:latin typeface="Cambria" panose="02040503050406030204" pitchFamily="18" charset="0"/>
                          <a:ea typeface="Times New Roman" panose="02020603050405020304" pitchFamily="18" charset="0"/>
                          <a:cs typeface="Arial" panose="020B0604020202020204" pitchFamily="34" charset="0"/>
                        </a:rPr>
                        <a:t>Nosei</a:t>
                      </a:r>
                      <a:r>
                        <a:rPr lang="en-US" sz="1100" b="0" i="1" dirty="0">
                          <a:effectLst/>
                          <a:latin typeface="Cambria" panose="02040503050406030204" pitchFamily="18" charset="0"/>
                          <a:ea typeface="Times New Roman" panose="02020603050405020304" pitchFamily="18" charset="0"/>
                          <a:cs typeface="Arial" panose="020B0604020202020204" pitchFamily="34" charset="0"/>
                        </a:rPr>
                        <a:t> </a:t>
                      </a:r>
                      <a:r>
                        <a:rPr lang="en-US" sz="1100" b="0" i="1" dirty="0" err="1">
                          <a:effectLst/>
                          <a:latin typeface="Cambria" panose="02040503050406030204" pitchFamily="18" charset="0"/>
                          <a:ea typeface="Times New Roman" panose="02020603050405020304" pitchFamily="18" charset="0"/>
                          <a:cs typeface="Arial" panose="020B0604020202020204" pitchFamily="34" charset="0"/>
                        </a:rPr>
                        <a:t>B’ol</a:t>
                      </a:r>
                      <a:r>
                        <a:rPr lang="en-US" sz="1100" b="0" i="1" dirty="0">
                          <a:effectLst/>
                          <a:latin typeface="Cambria" panose="02040503050406030204" pitchFamily="18" charset="0"/>
                          <a:ea typeface="Times New Roman" panose="02020603050405020304" pitchFamily="18" charset="0"/>
                          <a:cs typeface="Arial" panose="020B0604020202020204" pitchFamily="34" charset="0"/>
                        </a:rPr>
                        <a:t> </a:t>
                      </a:r>
                      <a:r>
                        <a:rPr lang="en-US" sz="1100" b="0" i="1" dirty="0" err="1">
                          <a:effectLst/>
                          <a:latin typeface="Cambria" panose="02040503050406030204" pitchFamily="18" charset="0"/>
                          <a:ea typeface="Times New Roman" panose="02020603050405020304" pitchFamily="18" charset="0"/>
                          <a:cs typeface="Arial" panose="020B0604020202020204" pitchFamily="34" charset="0"/>
                        </a:rPr>
                        <a:t>Im</a:t>
                      </a:r>
                      <a:r>
                        <a:rPr lang="en-US" sz="1100" b="0" i="1" dirty="0">
                          <a:effectLst/>
                          <a:latin typeface="Cambria" panose="02040503050406030204" pitchFamily="18" charset="0"/>
                          <a:ea typeface="Times New Roman" panose="02020603050405020304" pitchFamily="18" charset="0"/>
                          <a:cs typeface="Arial" panose="020B0604020202020204" pitchFamily="34" charset="0"/>
                        </a:rPr>
                        <a:t> </a:t>
                      </a:r>
                      <a:r>
                        <a:rPr lang="en-US" sz="1100" b="0" i="1" dirty="0" err="1">
                          <a:effectLst/>
                          <a:latin typeface="Cambria" panose="02040503050406030204" pitchFamily="18" charset="0"/>
                          <a:ea typeface="Times New Roman" panose="02020603050405020304" pitchFamily="18" charset="0"/>
                          <a:cs typeface="Arial" panose="020B0604020202020204" pitchFamily="34" charset="0"/>
                        </a:rPr>
                        <a:t>Chaveiro</a:t>
                      </a:r>
                      <a:r>
                        <a:rPr lang="en-US" sz="1100" b="0" i="1" dirty="0">
                          <a:effectLst/>
                          <a:latin typeface="Cambria" panose="02040503050406030204" pitchFamily="18" charset="0"/>
                          <a:ea typeface="Times New Roman" panose="02020603050405020304" pitchFamily="18" charset="0"/>
                          <a:cs typeface="Arial" panose="020B0604020202020204" pitchFamily="34" charset="0"/>
                        </a:rPr>
                        <a:t>?</a:t>
                      </a:r>
                      <a:endParaRPr lang="en-US" sz="1100" b="0" dirty="0">
                        <a:effectLst/>
                        <a:latin typeface="Calibri" panose="020F0502020204030204" pitchFamily="34" charset="0"/>
                        <a:ea typeface="Times New Roman" panose="02020603050405020304" pitchFamily="18" charset="0"/>
                        <a:cs typeface="Arial" panose="020B0604020202020204" pitchFamily="34" charset="0"/>
                      </a:endParaRPr>
                    </a:p>
                  </a:txBody>
                  <a:tcPr marL="51043" marR="51043"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indent="0" algn="ctr">
                        <a:lnSpc>
                          <a:spcPct val="130000"/>
                        </a:lnSpc>
                        <a:spcBef>
                          <a:spcPts val="0"/>
                        </a:spcBef>
                        <a:spcAft>
                          <a:spcPts val="0"/>
                        </a:spcAft>
                      </a:pPr>
                      <a:r>
                        <a:rPr lang="en-US" sz="1200" b="1" dirty="0">
                          <a:effectLst/>
                          <a:latin typeface="Cambria" panose="02040503050406030204" pitchFamily="18" charset="0"/>
                          <a:ea typeface="Cambria" panose="02040503050406030204" pitchFamily="18" charset="0"/>
                          <a:cs typeface="Arial" panose="020B0604020202020204" pitchFamily="34" charset="0"/>
                        </a:rPr>
                        <a:t>10-17</a:t>
                      </a:r>
                    </a:p>
                  </a:txBody>
                  <a:tcPr marL="51043" marR="51043" marT="0" marB="0" anchor="ctr">
                    <a:lnL w="635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68423450"/>
                  </a:ext>
                </a:extLst>
              </a:tr>
              <a:tr h="438912">
                <a:tc>
                  <a:txBody>
                    <a:bodyPr/>
                    <a:lstStyle/>
                    <a:p>
                      <a:pPr marL="0" marR="0" indent="0" algn="ctr">
                        <a:lnSpc>
                          <a:spcPct val="130000"/>
                        </a:lnSpc>
                        <a:spcBef>
                          <a:spcPts val="0"/>
                        </a:spcBef>
                        <a:spcAft>
                          <a:spcPts val="0"/>
                        </a:spcAft>
                      </a:pPr>
                      <a:r>
                        <a:rPr lang="en-US" sz="1200" b="1" dirty="0">
                          <a:effectLst/>
                          <a:latin typeface="Cambria" panose="02040503050406030204" pitchFamily="18" charset="0"/>
                          <a:ea typeface="Times New Roman" panose="02020603050405020304" pitchFamily="18" charset="0"/>
                          <a:cs typeface="Arial" panose="020B0604020202020204" pitchFamily="34" charset="0"/>
                        </a:rPr>
                        <a:t>III</a:t>
                      </a:r>
                      <a:endParaRPr lang="en-US" sz="1200" b="1" dirty="0">
                        <a:effectLst/>
                        <a:latin typeface="Calibri" panose="020F0502020204030204" pitchFamily="34" charset="0"/>
                        <a:ea typeface="Times New Roman" panose="02020603050405020304" pitchFamily="18" charset="0"/>
                        <a:cs typeface="Arial" panose="020B0604020202020204" pitchFamily="34" charset="0"/>
                      </a:endParaRPr>
                    </a:p>
                  </a:txBody>
                  <a:tcPr marL="51043" marR="51043" marT="0" marB="0" anchor="ctr">
                    <a:lnL w="1270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41275" marR="104140" indent="0">
                        <a:lnSpc>
                          <a:spcPct val="130000"/>
                        </a:lnSpc>
                        <a:spcBef>
                          <a:spcPts val="0"/>
                        </a:spcBef>
                        <a:spcAft>
                          <a:spcPts val="0"/>
                        </a:spcAft>
                      </a:pPr>
                      <a:r>
                        <a:rPr lang="en-US" sz="1100" b="0" dirty="0">
                          <a:effectLst/>
                          <a:latin typeface="Cambria" panose="02040503050406030204" pitchFamily="18" charset="0"/>
                          <a:ea typeface="Times New Roman" panose="02020603050405020304" pitchFamily="18" charset="0"/>
                          <a:cs typeface="Arial" panose="020B0604020202020204" pitchFamily="34" charset="0"/>
                        </a:rPr>
                        <a:t>What is the reason for the imperative to be </a:t>
                      </a:r>
                      <a:r>
                        <a:rPr lang="en-US" sz="1100" b="0" i="1" dirty="0" err="1">
                          <a:effectLst/>
                          <a:latin typeface="Cambria" panose="02040503050406030204" pitchFamily="18" charset="0"/>
                          <a:ea typeface="Times New Roman" panose="02020603050405020304" pitchFamily="18" charset="0"/>
                          <a:cs typeface="Arial" panose="020B0604020202020204" pitchFamily="34" charset="0"/>
                        </a:rPr>
                        <a:t>Nosei</a:t>
                      </a:r>
                      <a:r>
                        <a:rPr lang="en-US" sz="1100" b="0" i="1" dirty="0">
                          <a:effectLst/>
                          <a:latin typeface="Cambria" panose="02040503050406030204" pitchFamily="18" charset="0"/>
                          <a:ea typeface="Times New Roman" panose="02020603050405020304" pitchFamily="18" charset="0"/>
                          <a:cs typeface="Arial" panose="020B0604020202020204" pitchFamily="34" charset="0"/>
                        </a:rPr>
                        <a:t> </a:t>
                      </a:r>
                      <a:r>
                        <a:rPr lang="en-US" sz="1100" b="0" i="1" dirty="0" err="1">
                          <a:effectLst/>
                          <a:latin typeface="Cambria" panose="02040503050406030204" pitchFamily="18" charset="0"/>
                          <a:ea typeface="Times New Roman" panose="02020603050405020304" pitchFamily="18" charset="0"/>
                          <a:cs typeface="Arial" panose="020B0604020202020204" pitchFamily="34" charset="0"/>
                        </a:rPr>
                        <a:t>B’ol</a:t>
                      </a:r>
                      <a:r>
                        <a:rPr lang="en-US" sz="1100" b="0" i="1" dirty="0">
                          <a:effectLst/>
                          <a:latin typeface="Cambria" panose="02040503050406030204" pitchFamily="18" charset="0"/>
                          <a:ea typeface="Times New Roman" panose="02020603050405020304" pitchFamily="18" charset="0"/>
                          <a:cs typeface="Arial" panose="020B0604020202020204" pitchFamily="34" charset="0"/>
                        </a:rPr>
                        <a:t> </a:t>
                      </a:r>
                      <a:r>
                        <a:rPr lang="en-US" sz="1100" b="0" i="1" dirty="0" err="1">
                          <a:effectLst/>
                          <a:latin typeface="Cambria" panose="02040503050406030204" pitchFamily="18" charset="0"/>
                          <a:ea typeface="Times New Roman" panose="02020603050405020304" pitchFamily="18" charset="0"/>
                          <a:cs typeface="Arial" panose="020B0604020202020204" pitchFamily="34" charset="0"/>
                        </a:rPr>
                        <a:t>Im</a:t>
                      </a:r>
                      <a:r>
                        <a:rPr lang="en-US" sz="1100" b="0" i="1" dirty="0">
                          <a:effectLst/>
                          <a:latin typeface="Cambria" panose="02040503050406030204" pitchFamily="18" charset="0"/>
                          <a:ea typeface="Times New Roman" panose="02020603050405020304" pitchFamily="18" charset="0"/>
                          <a:cs typeface="Arial" panose="020B0604020202020204" pitchFamily="34" charset="0"/>
                        </a:rPr>
                        <a:t> </a:t>
                      </a:r>
                      <a:r>
                        <a:rPr lang="en-US" sz="1100" b="0" i="1" dirty="0" err="1">
                          <a:effectLst/>
                          <a:latin typeface="Cambria" panose="02040503050406030204" pitchFamily="18" charset="0"/>
                          <a:ea typeface="Times New Roman" panose="02020603050405020304" pitchFamily="18" charset="0"/>
                          <a:cs typeface="Arial" panose="020B0604020202020204" pitchFamily="34" charset="0"/>
                        </a:rPr>
                        <a:t>Chaveiro</a:t>
                      </a:r>
                      <a:r>
                        <a:rPr lang="en-US" sz="1100" b="0" i="1" dirty="0">
                          <a:effectLst/>
                          <a:latin typeface="Cambria" panose="02040503050406030204" pitchFamily="18" charset="0"/>
                          <a:ea typeface="Times New Roman" panose="02020603050405020304" pitchFamily="18" charset="0"/>
                          <a:cs typeface="Arial" panose="020B0604020202020204" pitchFamily="34" charset="0"/>
                        </a:rPr>
                        <a:t>?</a:t>
                      </a:r>
                      <a:endParaRPr lang="en-US" sz="1100" b="0" dirty="0">
                        <a:effectLst/>
                        <a:latin typeface="Calibri" panose="020F0502020204030204" pitchFamily="34" charset="0"/>
                        <a:ea typeface="Times New Roman" panose="02020603050405020304" pitchFamily="18" charset="0"/>
                        <a:cs typeface="Arial" panose="020B0604020202020204" pitchFamily="34" charset="0"/>
                      </a:endParaRPr>
                    </a:p>
                  </a:txBody>
                  <a:tcPr marL="51043" marR="51043"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indent="0" algn="ctr">
                        <a:lnSpc>
                          <a:spcPct val="130000"/>
                        </a:lnSpc>
                        <a:spcBef>
                          <a:spcPts val="0"/>
                        </a:spcBef>
                        <a:spcAft>
                          <a:spcPts val="0"/>
                        </a:spcAft>
                      </a:pPr>
                      <a:r>
                        <a:rPr lang="en-US" sz="1200" b="1" dirty="0">
                          <a:effectLst/>
                          <a:latin typeface="Cambria" panose="02040503050406030204" pitchFamily="18" charset="0"/>
                          <a:ea typeface="Cambria" panose="02040503050406030204" pitchFamily="18" charset="0"/>
                          <a:cs typeface="Arial" panose="020B0604020202020204" pitchFamily="34" charset="0"/>
                        </a:rPr>
                        <a:t>18-22</a:t>
                      </a:r>
                    </a:p>
                  </a:txBody>
                  <a:tcPr marL="51043" marR="51043" marT="0" marB="0" anchor="ctr">
                    <a:lnL w="635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39126453"/>
                  </a:ext>
                </a:extLst>
              </a:tr>
              <a:tr h="438912">
                <a:tc>
                  <a:txBody>
                    <a:bodyPr/>
                    <a:lstStyle/>
                    <a:p>
                      <a:pPr marL="0" marR="0" indent="0" algn="ctr">
                        <a:lnSpc>
                          <a:spcPct val="130000"/>
                        </a:lnSpc>
                        <a:spcBef>
                          <a:spcPts val="0"/>
                        </a:spcBef>
                        <a:spcAft>
                          <a:spcPts val="0"/>
                        </a:spcAft>
                      </a:pPr>
                      <a:r>
                        <a:rPr lang="en-US" sz="1200" b="1" dirty="0">
                          <a:effectLst/>
                          <a:latin typeface="Cambria" panose="02040503050406030204" pitchFamily="18" charset="0"/>
                          <a:ea typeface="Times New Roman" panose="02020603050405020304" pitchFamily="18" charset="0"/>
                          <a:cs typeface="Arial" panose="020B0604020202020204" pitchFamily="34" charset="0"/>
                        </a:rPr>
                        <a:t>IV</a:t>
                      </a:r>
                      <a:endParaRPr lang="en-US" sz="1200" b="1" dirty="0">
                        <a:effectLst/>
                        <a:latin typeface="Calibri" panose="020F0502020204030204" pitchFamily="34" charset="0"/>
                        <a:ea typeface="Times New Roman" panose="02020603050405020304" pitchFamily="18" charset="0"/>
                        <a:cs typeface="Arial" panose="020B0604020202020204" pitchFamily="34" charset="0"/>
                      </a:endParaRPr>
                    </a:p>
                  </a:txBody>
                  <a:tcPr marL="51043" marR="51043" marT="0" marB="0" anchor="ctr">
                    <a:lnL w="1270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41275" marR="104140" indent="0">
                        <a:lnSpc>
                          <a:spcPct val="130000"/>
                        </a:lnSpc>
                        <a:spcBef>
                          <a:spcPts val="0"/>
                        </a:spcBef>
                        <a:spcAft>
                          <a:spcPts val="0"/>
                        </a:spcAft>
                      </a:pPr>
                      <a:r>
                        <a:rPr lang="en-US" sz="1100" b="0" dirty="0">
                          <a:effectLst/>
                          <a:latin typeface="Cambria" panose="02040503050406030204" pitchFamily="18" charset="0"/>
                          <a:ea typeface="Times New Roman" panose="02020603050405020304" pitchFamily="18" charset="0"/>
                          <a:cs typeface="Arial" panose="020B0604020202020204" pitchFamily="34" charset="0"/>
                        </a:rPr>
                        <a:t>Why is </a:t>
                      </a:r>
                      <a:r>
                        <a:rPr lang="en-US" sz="1100" b="0" i="1" dirty="0" err="1">
                          <a:effectLst/>
                          <a:latin typeface="Cambria" panose="02040503050406030204" pitchFamily="18" charset="0"/>
                          <a:ea typeface="Times New Roman" panose="02020603050405020304" pitchFamily="18" charset="0"/>
                          <a:cs typeface="Arial" panose="020B0604020202020204" pitchFamily="34" charset="0"/>
                        </a:rPr>
                        <a:t>Nosei</a:t>
                      </a:r>
                      <a:r>
                        <a:rPr lang="en-US" sz="1100" b="0" i="1" dirty="0">
                          <a:effectLst/>
                          <a:latin typeface="Cambria" panose="02040503050406030204" pitchFamily="18" charset="0"/>
                          <a:ea typeface="Times New Roman" panose="02020603050405020304" pitchFamily="18" charset="0"/>
                          <a:cs typeface="Arial" panose="020B0604020202020204" pitchFamily="34" charset="0"/>
                        </a:rPr>
                        <a:t> </a:t>
                      </a:r>
                      <a:r>
                        <a:rPr lang="en-US" sz="1100" b="0" i="1" dirty="0" err="1">
                          <a:effectLst/>
                          <a:latin typeface="Cambria" panose="02040503050406030204" pitchFamily="18" charset="0"/>
                          <a:ea typeface="Times New Roman" panose="02020603050405020304" pitchFamily="18" charset="0"/>
                          <a:cs typeface="Arial" panose="020B0604020202020204" pitchFamily="34" charset="0"/>
                        </a:rPr>
                        <a:t>B’ol</a:t>
                      </a:r>
                      <a:r>
                        <a:rPr lang="en-US" sz="1100" b="0" i="1" dirty="0">
                          <a:effectLst/>
                          <a:latin typeface="Cambria" panose="02040503050406030204" pitchFamily="18" charset="0"/>
                          <a:ea typeface="Times New Roman" panose="02020603050405020304" pitchFamily="18" charset="0"/>
                          <a:cs typeface="Arial" panose="020B0604020202020204" pitchFamily="34" charset="0"/>
                        </a:rPr>
                        <a:t> </a:t>
                      </a:r>
                      <a:r>
                        <a:rPr lang="en-US" sz="1100" b="0" i="1" dirty="0" err="1">
                          <a:effectLst/>
                          <a:latin typeface="Cambria" panose="02040503050406030204" pitchFamily="18" charset="0"/>
                          <a:ea typeface="Times New Roman" panose="02020603050405020304" pitchFamily="18" charset="0"/>
                          <a:cs typeface="Arial" panose="020B0604020202020204" pitchFamily="34" charset="0"/>
                        </a:rPr>
                        <a:t>Im</a:t>
                      </a:r>
                      <a:r>
                        <a:rPr lang="en-US" sz="1100" b="0" i="1" dirty="0">
                          <a:effectLst/>
                          <a:latin typeface="Cambria" panose="02040503050406030204" pitchFamily="18" charset="0"/>
                          <a:ea typeface="Times New Roman" panose="02020603050405020304" pitchFamily="18" charset="0"/>
                          <a:cs typeface="Arial" panose="020B0604020202020204" pitchFamily="34" charset="0"/>
                        </a:rPr>
                        <a:t> </a:t>
                      </a:r>
                      <a:r>
                        <a:rPr lang="en-US" sz="1100" b="0" i="1" dirty="0" err="1">
                          <a:effectLst/>
                          <a:latin typeface="Cambria" panose="02040503050406030204" pitchFamily="18" charset="0"/>
                          <a:ea typeface="Times New Roman" panose="02020603050405020304" pitchFamily="18" charset="0"/>
                          <a:cs typeface="Arial" panose="020B0604020202020204" pitchFamily="34" charset="0"/>
                        </a:rPr>
                        <a:t>Chaveiro</a:t>
                      </a:r>
                      <a:r>
                        <a:rPr lang="en-US" sz="1100" b="0" i="1" dirty="0">
                          <a:effectLst/>
                          <a:latin typeface="Cambria" panose="02040503050406030204" pitchFamily="18" charset="0"/>
                          <a:ea typeface="Times New Roman" panose="02020603050405020304" pitchFamily="18" charset="0"/>
                          <a:cs typeface="Arial" panose="020B0604020202020204" pitchFamily="34" charset="0"/>
                        </a:rPr>
                        <a:t> </a:t>
                      </a:r>
                      <a:r>
                        <a:rPr lang="en-US" sz="1100" b="0" dirty="0">
                          <a:effectLst/>
                          <a:latin typeface="Cambria" panose="02040503050406030204" pitchFamily="18" charset="0"/>
                          <a:ea typeface="Times New Roman" panose="02020603050405020304" pitchFamily="18" charset="0"/>
                          <a:cs typeface="Arial" panose="020B0604020202020204" pitchFamily="34" charset="0"/>
                        </a:rPr>
                        <a:t>instrumental for Torah acquisition? </a:t>
                      </a:r>
                      <a:endParaRPr lang="en-US" sz="1100" b="0" dirty="0">
                        <a:effectLst/>
                        <a:latin typeface="Calibri" panose="020F0502020204030204" pitchFamily="34" charset="0"/>
                        <a:ea typeface="Times New Roman" panose="02020603050405020304" pitchFamily="18" charset="0"/>
                        <a:cs typeface="Arial" panose="020B0604020202020204" pitchFamily="34" charset="0"/>
                      </a:endParaRPr>
                    </a:p>
                  </a:txBody>
                  <a:tcPr marL="51043" marR="51043"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indent="0" algn="ctr">
                        <a:lnSpc>
                          <a:spcPct val="130000"/>
                        </a:lnSpc>
                        <a:spcBef>
                          <a:spcPts val="0"/>
                        </a:spcBef>
                        <a:spcAft>
                          <a:spcPts val="0"/>
                        </a:spcAft>
                      </a:pPr>
                      <a:r>
                        <a:rPr lang="en-US" sz="1200" b="1" dirty="0">
                          <a:effectLst/>
                          <a:latin typeface="Cambria" panose="02040503050406030204" pitchFamily="18" charset="0"/>
                          <a:ea typeface="Cambria" panose="02040503050406030204" pitchFamily="18" charset="0"/>
                          <a:cs typeface="Arial" panose="020B0604020202020204" pitchFamily="34" charset="0"/>
                        </a:rPr>
                        <a:t>23-24</a:t>
                      </a:r>
                    </a:p>
                  </a:txBody>
                  <a:tcPr marL="51043" marR="51043" marT="0" marB="0" anchor="ctr">
                    <a:lnL w="635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85667189"/>
                  </a:ext>
                </a:extLst>
              </a:tr>
              <a:tr h="438912">
                <a:tc>
                  <a:txBody>
                    <a:bodyPr/>
                    <a:lstStyle/>
                    <a:p>
                      <a:pPr marL="0" marR="0" indent="0" algn="ctr">
                        <a:lnSpc>
                          <a:spcPct val="130000"/>
                        </a:lnSpc>
                        <a:spcBef>
                          <a:spcPts val="0"/>
                        </a:spcBef>
                        <a:spcAft>
                          <a:spcPts val="0"/>
                        </a:spcAft>
                      </a:pPr>
                      <a:r>
                        <a:rPr lang="en-US" sz="1200" b="1" dirty="0">
                          <a:effectLst/>
                          <a:latin typeface="Cambria" panose="02040503050406030204" pitchFamily="18" charset="0"/>
                          <a:ea typeface="Times New Roman" panose="02020603050405020304" pitchFamily="18" charset="0"/>
                          <a:cs typeface="Arial" panose="020B0604020202020204" pitchFamily="34" charset="0"/>
                        </a:rPr>
                        <a:t>V</a:t>
                      </a:r>
                      <a:endParaRPr lang="en-US" sz="1200" b="1" dirty="0">
                        <a:effectLst/>
                        <a:latin typeface="Calibri" panose="020F0502020204030204" pitchFamily="34" charset="0"/>
                        <a:ea typeface="Times New Roman" panose="02020603050405020304" pitchFamily="18" charset="0"/>
                        <a:cs typeface="Arial" panose="020B0604020202020204" pitchFamily="34" charset="0"/>
                      </a:endParaRPr>
                    </a:p>
                  </a:txBody>
                  <a:tcPr marL="51043" marR="51043" marT="0" marB="0" anchor="ctr">
                    <a:lnL w="1270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41275" marR="104140" indent="0">
                        <a:lnSpc>
                          <a:spcPct val="130000"/>
                        </a:lnSpc>
                        <a:spcBef>
                          <a:spcPts val="0"/>
                        </a:spcBef>
                        <a:spcAft>
                          <a:spcPts val="0"/>
                        </a:spcAft>
                        <a:tabLst>
                          <a:tab pos="400050" algn="l"/>
                        </a:tabLst>
                      </a:pPr>
                      <a:r>
                        <a:rPr lang="en-US" sz="1100" b="0" kern="0" dirty="0">
                          <a:effectLst/>
                          <a:latin typeface="Cambria" panose="02040503050406030204" pitchFamily="18" charset="0"/>
                          <a:ea typeface="Times New Roman" panose="02020603050405020304" pitchFamily="18" charset="0"/>
                          <a:cs typeface="Arial" panose="020B0604020202020204" pitchFamily="34" charset="0"/>
                        </a:rPr>
                        <a:t>How does </a:t>
                      </a:r>
                      <a:r>
                        <a:rPr lang="pt-BR" sz="1100" b="0" i="1" kern="0" dirty="0" err="1">
                          <a:effectLst/>
                          <a:latin typeface="Cambria" panose="02040503050406030204" pitchFamily="18" charset="0"/>
                          <a:ea typeface="Times New Roman" panose="02020603050405020304" pitchFamily="18" charset="0"/>
                          <a:cs typeface="Arial" panose="020B0604020202020204" pitchFamily="34" charset="0"/>
                        </a:rPr>
                        <a:t>Nesiah</a:t>
                      </a:r>
                      <a:r>
                        <a:rPr lang="pt-BR" sz="1100" b="0" i="1" kern="0" dirty="0">
                          <a:effectLst/>
                          <a:latin typeface="Cambria" panose="02040503050406030204" pitchFamily="18" charset="0"/>
                          <a:ea typeface="Times New Roman" panose="02020603050405020304" pitchFamily="18" charset="0"/>
                          <a:cs typeface="Arial" panose="020B0604020202020204" pitchFamily="34" charset="0"/>
                        </a:rPr>
                        <a:t> </a:t>
                      </a:r>
                      <a:r>
                        <a:rPr lang="pt-BR" sz="1100" b="0" i="1" kern="0" dirty="0" err="1">
                          <a:effectLst/>
                          <a:latin typeface="Cambria" panose="02040503050406030204" pitchFamily="18" charset="0"/>
                          <a:ea typeface="Times New Roman" panose="02020603050405020304" pitchFamily="18" charset="0"/>
                          <a:cs typeface="Arial" panose="020B0604020202020204" pitchFamily="34" charset="0"/>
                        </a:rPr>
                        <a:t>B’ol</a:t>
                      </a:r>
                      <a:r>
                        <a:rPr lang="pt-BR" sz="1100" b="0" i="1" kern="0" dirty="0">
                          <a:effectLst/>
                          <a:latin typeface="Cambria" panose="02040503050406030204" pitchFamily="18" charset="0"/>
                          <a:ea typeface="Times New Roman" panose="02020603050405020304" pitchFamily="18" charset="0"/>
                          <a:cs typeface="Arial" panose="020B0604020202020204" pitchFamily="34" charset="0"/>
                        </a:rPr>
                        <a:t> </a:t>
                      </a:r>
                      <a:r>
                        <a:rPr lang="pt-BR" sz="1100" b="0" kern="0" dirty="0" err="1">
                          <a:effectLst/>
                          <a:latin typeface="Cambria" panose="02040503050406030204" pitchFamily="18" charset="0"/>
                          <a:ea typeface="Times New Roman" panose="02020603050405020304" pitchFamily="18" charset="0"/>
                          <a:cs typeface="Arial" panose="020B0604020202020204" pitchFamily="34" charset="0"/>
                        </a:rPr>
                        <a:t>arouse</a:t>
                      </a:r>
                      <a:r>
                        <a:rPr lang="pt-BR" sz="1100" b="0" kern="0" dirty="0">
                          <a:effectLst/>
                          <a:latin typeface="Cambria" panose="02040503050406030204" pitchFamily="18" charset="0"/>
                          <a:ea typeface="Times New Roman" panose="02020603050405020304" pitchFamily="18" charset="0"/>
                          <a:cs typeface="Arial" panose="020B0604020202020204" pitchFamily="34" charset="0"/>
                        </a:rPr>
                        <a:t> </a:t>
                      </a:r>
                      <a:r>
                        <a:rPr lang="en-US" sz="1100" b="0" kern="0" dirty="0">
                          <a:effectLst/>
                          <a:latin typeface="Cambria" panose="02040503050406030204" pitchFamily="18" charset="0"/>
                          <a:ea typeface="Times New Roman" panose="02020603050405020304" pitchFamily="18" charset="0"/>
                          <a:cs typeface="Arial" panose="020B0604020202020204" pitchFamily="34" charset="0"/>
                        </a:rPr>
                        <a:t>Heavenly salvation for the Jewish people?</a:t>
                      </a:r>
                      <a:endParaRPr lang="en-US" sz="1100" b="0" kern="0" dirty="0">
                        <a:effectLst/>
                        <a:latin typeface="Calibri" panose="020F0502020204030204" pitchFamily="34" charset="0"/>
                        <a:ea typeface="Times New Roman" panose="02020603050405020304" pitchFamily="18" charset="0"/>
                        <a:cs typeface="Arial" panose="020B0604020202020204" pitchFamily="34" charset="0"/>
                      </a:endParaRPr>
                    </a:p>
                  </a:txBody>
                  <a:tcPr marL="51043" marR="51043"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indent="0" algn="ctr">
                        <a:lnSpc>
                          <a:spcPct val="130000"/>
                        </a:lnSpc>
                        <a:spcBef>
                          <a:spcPts val="0"/>
                        </a:spcBef>
                        <a:spcAft>
                          <a:spcPts val="0"/>
                        </a:spcAft>
                      </a:pPr>
                      <a:r>
                        <a:rPr lang="en-US" sz="1200" b="1" dirty="0">
                          <a:effectLst/>
                          <a:latin typeface="Cambria" panose="02040503050406030204" pitchFamily="18" charset="0"/>
                          <a:ea typeface="Cambria" panose="02040503050406030204" pitchFamily="18" charset="0"/>
                          <a:cs typeface="Arial" panose="020B0604020202020204" pitchFamily="34" charset="0"/>
                        </a:rPr>
                        <a:t>25-26</a:t>
                      </a:r>
                    </a:p>
                  </a:txBody>
                  <a:tcPr marL="51043" marR="51043" marT="0" marB="0" anchor="ctr">
                    <a:lnL w="635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0720036"/>
                  </a:ext>
                </a:extLst>
              </a:tr>
              <a:tr h="438912">
                <a:tc>
                  <a:txBody>
                    <a:bodyPr/>
                    <a:lstStyle/>
                    <a:p>
                      <a:pPr marL="0" marR="0" indent="0" algn="ctr">
                        <a:lnSpc>
                          <a:spcPct val="130000"/>
                        </a:lnSpc>
                        <a:spcBef>
                          <a:spcPts val="0"/>
                        </a:spcBef>
                        <a:spcAft>
                          <a:spcPts val="0"/>
                        </a:spcAft>
                      </a:pPr>
                      <a:r>
                        <a:rPr lang="en-US" sz="1200" b="1" dirty="0">
                          <a:effectLst/>
                          <a:latin typeface="Cambria" panose="02040503050406030204" pitchFamily="18" charset="0"/>
                          <a:ea typeface="Times New Roman" panose="02020603050405020304" pitchFamily="18" charset="0"/>
                          <a:cs typeface="Arial" panose="020B0604020202020204" pitchFamily="34" charset="0"/>
                        </a:rPr>
                        <a:t>VI</a:t>
                      </a:r>
                      <a:endParaRPr lang="en-US" sz="1200" b="1" dirty="0">
                        <a:effectLst/>
                        <a:latin typeface="Calibri" panose="020F0502020204030204" pitchFamily="34" charset="0"/>
                        <a:ea typeface="Times New Roman" panose="02020603050405020304" pitchFamily="18" charset="0"/>
                        <a:cs typeface="Arial" panose="020B0604020202020204" pitchFamily="34" charset="0"/>
                      </a:endParaRPr>
                    </a:p>
                  </a:txBody>
                  <a:tcPr marL="51043" marR="51043" marT="0" marB="0" anchor="ctr">
                    <a:lnL w="1270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41275" marR="104140" indent="0">
                        <a:lnSpc>
                          <a:spcPct val="130000"/>
                        </a:lnSpc>
                        <a:spcBef>
                          <a:spcPts val="0"/>
                        </a:spcBef>
                        <a:spcAft>
                          <a:spcPts val="0"/>
                        </a:spcAft>
                      </a:pPr>
                      <a:r>
                        <a:rPr lang="en-US" sz="1100" b="0" kern="0" dirty="0">
                          <a:effectLst/>
                          <a:latin typeface="Cambria" panose="02040503050406030204" pitchFamily="18" charset="0"/>
                          <a:ea typeface="Times New Roman" panose="02020603050405020304" pitchFamily="18" charset="0"/>
                          <a:cs typeface="Arial" panose="020B0604020202020204" pitchFamily="34" charset="0"/>
                        </a:rPr>
                        <a:t>The virtue</a:t>
                      </a:r>
                      <a:r>
                        <a:rPr lang="en-US" sz="1100" b="0" i="1" kern="0" dirty="0">
                          <a:effectLst/>
                          <a:latin typeface="Cambria" panose="02040503050406030204" pitchFamily="18" charset="0"/>
                          <a:ea typeface="Times New Roman" panose="02020603050405020304" pitchFamily="18" charset="0"/>
                          <a:cs typeface="Arial" panose="020B0604020202020204" pitchFamily="34" charset="0"/>
                        </a:rPr>
                        <a:t> </a:t>
                      </a:r>
                      <a:r>
                        <a:rPr lang="en-US" sz="1100" b="0" kern="0" dirty="0">
                          <a:effectLst/>
                          <a:latin typeface="Cambria" panose="02040503050406030204" pitchFamily="18" charset="0"/>
                          <a:ea typeface="Times New Roman" panose="02020603050405020304" pitchFamily="18" charset="0"/>
                          <a:cs typeface="Arial" panose="020B0604020202020204" pitchFamily="34" charset="0"/>
                        </a:rPr>
                        <a:t>of </a:t>
                      </a:r>
                      <a:r>
                        <a:rPr lang="en-US" sz="1100" b="0" i="1" kern="0" dirty="0" err="1">
                          <a:effectLst/>
                          <a:latin typeface="Cambria" panose="02040503050406030204" pitchFamily="18" charset="0"/>
                          <a:ea typeface="Times New Roman" panose="02020603050405020304" pitchFamily="18" charset="0"/>
                          <a:cs typeface="Arial" panose="020B0604020202020204" pitchFamily="34" charset="0"/>
                        </a:rPr>
                        <a:t>Nosei</a:t>
                      </a:r>
                      <a:r>
                        <a:rPr lang="en-US" sz="1100" b="0" i="1" kern="0" dirty="0">
                          <a:effectLst/>
                          <a:latin typeface="Cambria" panose="02040503050406030204" pitchFamily="18" charset="0"/>
                          <a:ea typeface="Times New Roman" panose="02020603050405020304" pitchFamily="18" charset="0"/>
                          <a:cs typeface="Arial" panose="020B0604020202020204" pitchFamily="34" charset="0"/>
                        </a:rPr>
                        <a:t> </a:t>
                      </a:r>
                      <a:r>
                        <a:rPr lang="en-US" sz="1100" b="0" i="1" kern="0" dirty="0" err="1">
                          <a:effectLst/>
                          <a:latin typeface="Cambria" panose="02040503050406030204" pitchFamily="18" charset="0"/>
                          <a:ea typeface="Times New Roman" panose="02020603050405020304" pitchFamily="18" charset="0"/>
                          <a:cs typeface="Arial" panose="020B0604020202020204" pitchFamily="34" charset="0"/>
                        </a:rPr>
                        <a:t>B’ol</a:t>
                      </a:r>
                      <a:r>
                        <a:rPr lang="en-US" sz="1100" b="0" i="1" kern="0" dirty="0">
                          <a:effectLst/>
                          <a:latin typeface="Cambria" panose="02040503050406030204" pitchFamily="18" charset="0"/>
                          <a:ea typeface="Times New Roman" panose="02020603050405020304" pitchFamily="18" charset="0"/>
                          <a:cs typeface="Arial" panose="020B0604020202020204" pitchFamily="34" charset="0"/>
                        </a:rPr>
                        <a:t> </a:t>
                      </a:r>
                      <a:r>
                        <a:rPr lang="en-US" sz="1100" b="0" i="1" kern="0" dirty="0" err="1">
                          <a:effectLst/>
                          <a:latin typeface="Cambria" panose="02040503050406030204" pitchFamily="18" charset="0"/>
                          <a:ea typeface="Times New Roman" panose="02020603050405020304" pitchFamily="18" charset="0"/>
                          <a:cs typeface="Arial" panose="020B0604020202020204" pitchFamily="34" charset="0"/>
                        </a:rPr>
                        <a:t>Im</a:t>
                      </a:r>
                      <a:r>
                        <a:rPr lang="en-US" sz="1100" b="0" i="1" kern="0" dirty="0">
                          <a:effectLst/>
                          <a:latin typeface="Cambria" panose="02040503050406030204" pitchFamily="18" charset="0"/>
                          <a:ea typeface="Times New Roman" panose="02020603050405020304" pitchFamily="18" charset="0"/>
                          <a:cs typeface="Arial" panose="020B0604020202020204" pitchFamily="34" charset="0"/>
                        </a:rPr>
                        <a:t> </a:t>
                      </a:r>
                      <a:r>
                        <a:rPr lang="en-US" sz="1100" b="0" i="1" kern="0" dirty="0" err="1">
                          <a:effectLst/>
                          <a:latin typeface="Cambria" panose="02040503050406030204" pitchFamily="18" charset="0"/>
                          <a:ea typeface="Times New Roman" panose="02020603050405020304" pitchFamily="18" charset="0"/>
                          <a:cs typeface="Arial" panose="020B0604020202020204" pitchFamily="34" charset="0"/>
                        </a:rPr>
                        <a:t>Chaveiro</a:t>
                      </a:r>
                      <a:r>
                        <a:rPr lang="en-US" sz="1100" b="0" kern="0" dirty="0">
                          <a:effectLst/>
                          <a:latin typeface="Cambria" panose="02040503050406030204" pitchFamily="18" charset="0"/>
                          <a:ea typeface="Times New Roman" panose="02020603050405020304" pitchFamily="18" charset="0"/>
                          <a:cs typeface="Arial" panose="020B0604020202020204" pitchFamily="34" charset="0"/>
                        </a:rPr>
                        <a:t> is a key component of Tefilla</a:t>
                      </a:r>
                      <a:endParaRPr lang="en-US" sz="1100" b="0" kern="0" dirty="0">
                        <a:effectLst/>
                        <a:latin typeface="Calibri" panose="020F0502020204030204" pitchFamily="34" charset="0"/>
                        <a:ea typeface="Times New Roman" panose="02020603050405020304" pitchFamily="18" charset="0"/>
                        <a:cs typeface="Arial" panose="020B0604020202020204" pitchFamily="34" charset="0"/>
                      </a:endParaRPr>
                    </a:p>
                  </a:txBody>
                  <a:tcPr marL="51043" marR="51043"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indent="0" algn="ctr">
                        <a:lnSpc>
                          <a:spcPct val="130000"/>
                        </a:lnSpc>
                        <a:spcBef>
                          <a:spcPts val="0"/>
                        </a:spcBef>
                        <a:spcAft>
                          <a:spcPts val="0"/>
                        </a:spcAft>
                      </a:pPr>
                      <a:r>
                        <a:rPr lang="en-US" sz="1200" b="1" dirty="0">
                          <a:effectLst/>
                          <a:latin typeface="Cambria" panose="02040503050406030204" pitchFamily="18" charset="0"/>
                          <a:ea typeface="Cambria" panose="02040503050406030204" pitchFamily="18" charset="0"/>
                          <a:cs typeface="Arial" panose="020B0604020202020204" pitchFamily="34" charset="0"/>
                        </a:rPr>
                        <a:t>27-29</a:t>
                      </a:r>
                    </a:p>
                  </a:txBody>
                  <a:tcPr marL="51043" marR="51043" marT="0" marB="0" anchor="ctr">
                    <a:lnL w="635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75104215"/>
                  </a:ext>
                </a:extLst>
              </a:tr>
              <a:tr h="438912">
                <a:tc>
                  <a:txBody>
                    <a:bodyPr/>
                    <a:lstStyle/>
                    <a:p>
                      <a:pPr marL="0" marR="0" indent="0" algn="ctr">
                        <a:lnSpc>
                          <a:spcPct val="130000"/>
                        </a:lnSpc>
                        <a:spcBef>
                          <a:spcPts val="0"/>
                        </a:spcBef>
                        <a:spcAft>
                          <a:spcPts val="0"/>
                        </a:spcAft>
                      </a:pPr>
                      <a:r>
                        <a:rPr lang="en-US" sz="1200" b="1" dirty="0">
                          <a:effectLst/>
                          <a:latin typeface="Cambria" panose="02040503050406030204" pitchFamily="18" charset="0"/>
                          <a:ea typeface="Times New Roman" panose="02020603050405020304" pitchFamily="18" charset="0"/>
                          <a:cs typeface="Arial" panose="020B0604020202020204" pitchFamily="34" charset="0"/>
                        </a:rPr>
                        <a:t>VII</a:t>
                      </a:r>
                      <a:endParaRPr lang="en-US" sz="1200" b="1" dirty="0">
                        <a:effectLst/>
                        <a:latin typeface="Calibri" panose="020F0502020204030204" pitchFamily="34" charset="0"/>
                        <a:ea typeface="Times New Roman" panose="02020603050405020304" pitchFamily="18" charset="0"/>
                        <a:cs typeface="Arial" panose="020B0604020202020204" pitchFamily="34" charset="0"/>
                      </a:endParaRPr>
                    </a:p>
                  </a:txBody>
                  <a:tcPr marL="51043" marR="51043" marT="0" marB="0" anchor="ctr">
                    <a:lnL w="1270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41275" marR="104140" indent="0">
                        <a:lnSpc>
                          <a:spcPct val="130000"/>
                        </a:lnSpc>
                        <a:spcBef>
                          <a:spcPts val="0"/>
                        </a:spcBef>
                        <a:spcAft>
                          <a:spcPts val="0"/>
                        </a:spcAft>
                      </a:pPr>
                      <a:r>
                        <a:rPr lang="en-US" sz="1100" b="0" kern="0" dirty="0">
                          <a:effectLst/>
                          <a:latin typeface="Cambria" panose="02040503050406030204" pitchFamily="18" charset="0"/>
                          <a:ea typeface="Times New Roman" panose="02020603050405020304" pitchFamily="18" charset="0"/>
                          <a:cs typeface="Arial" panose="020B0604020202020204" pitchFamily="34" charset="0"/>
                        </a:rPr>
                        <a:t>Forming the human connection:  Using all our “senses” to be </a:t>
                      </a:r>
                      <a:r>
                        <a:rPr lang="en-US" sz="1100" b="0" i="1" kern="0" dirty="0" err="1">
                          <a:effectLst/>
                          <a:latin typeface="Cambria" panose="02040503050406030204" pitchFamily="18" charset="0"/>
                          <a:ea typeface="Times New Roman" panose="02020603050405020304" pitchFamily="18" charset="0"/>
                          <a:cs typeface="Arial" panose="020B0604020202020204" pitchFamily="34" charset="0"/>
                        </a:rPr>
                        <a:t>Nosei</a:t>
                      </a:r>
                      <a:r>
                        <a:rPr lang="en-US" sz="1100" b="0" i="1" kern="0" dirty="0">
                          <a:effectLst/>
                          <a:latin typeface="Cambria" panose="02040503050406030204" pitchFamily="18" charset="0"/>
                          <a:ea typeface="Times New Roman" panose="02020603050405020304" pitchFamily="18" charset="0"/>
                          <a:cs typeface="Arial" panose="020B0604020202020204" pitchFamily="34" charset="0"/>
                        </a:rPr>
                        <a:t> </a:t>
                      </a:r>
                      <a:r>
                        <a:rPr lang="en-US" sz="1100" b="0" i="1" kern="0" dirty="0" err="1">
                          <a:effectLst/>
                          <a:latin typeface="Cambria" panose="02040503050406030204" pitchFamily="18" charset="0"/>
                          <a:ea typeface="Times New Roman" panose="02020603050405020304" pitchFamily="18" charset="0"/>
                          <a:cs typeface="Arial" panose="020B0604020202020204" pitchFamily="34" charset="0"/>
                        </a:rPr>
                        <a:t>B’ol</a:t>
                      </a:r>
                      <a:r>
                        <a:rPr lang="en-US" sz="1100" b="0" i="1" kern="0" dirty="0">
                          <a:effectLst/>
                          <a:latin typeface="Cambria" panose="02040503050406030204" pitchFamily="18" charset="0"/>
                          <a:ea typeface="Times New Roman" panose="02020603050405020304" pitchFamily="18" charset="0"/>
                          <a:cs typeface="Arial" panose="020B0604020202020204" pitchFamily="34" charset="0"/>
                        </a:rPr>
                        <a:t> </a:t>
                      </a:r>
                      <a:endParaRPr lang="en-US" sz="1100" b="0" kern="0" dirty="0">
                        <a:effectLst/>
                        <a:latin typeface="Calibri" panose="020F0502020204030204" pitchFamily="34" charset="0"/>
                        <a:ea typeface="Times New Roman" panose="02020603050405020304" pitchFamily="18" charset="0"/>
                        <a:cs typeface="Arial" panose="020B0604020202020204" pitchFamily="34" charset="0"/>
                      </a:endParaRPr>
                    </a:p>
                  </a:txBody>
                  <a:tcPr marL="51043" marR="51043"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indent="0" algn="ctr">
                        <a:lnSpc>
                          <a:spcPct val="130000"/>
                        </a:lnSpc>
                        <a:spcBef>
                          <a:spcPts val="0"/>
                        </a:spcBef>
                        <a:spcAft>
                          <a:spcPts val="0"/>
                        </a:spcAft>
                      </a:pPr>
                      <a:r>
                        <a:rPr lang="en-US" sz="1200" b="1" dirty="0">
                          <a:effectLst/>
                          <a:latin typeface="Cambria" panose="02040503050406030204" pitchFamily="18" charset="0"/>
                          <a:ea typeface="Cambria" panose="02040503050406030204" pitchFamily="18" charset="0"/>
                          <a:cs typeface="Arial" panose="020B0604020202020204" pitchFamily="34" charset="0"/>
                        </a:rPr>
                        <a:t>30-33</a:t>
                      </a:r>
                    </a:p>
                  </a:txBody>
                  <a:tcPr marL="51043" marR="51043" marT="0" marB="0" anchor="ctr">
                    <a:lnL w="635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96465987"/>
                  </a:ext>
                </a:extLst>
              </a:tr>
              <a:tr h="438912">
                <a:tc>
                  <a:txBody>
                    <a:bodyPr/>
                    <a:lstStyle/>
                    <a:p>
                      <a:pPr marL="0" marR="0" indent="0" algn="ctr">
                        <a:lnSpc>
                          <a:spcPct val="130000"/>
                        </a:lnSpc>
                        <a:spcBef>
                          <a:spcPts val="0"/>
                        </a:spcBef>
                        <a:spcAft>
                          <a:spcPts val="0"/>
                        </a:spcAft>
                      </a:pPr>
                      <a:r>
                        <a:rPr lang="en-US" sz="1200" b="1" dirty="0">
                          <a:effectLst/>
                          <a:latin typeface="Cambria" panose="02040503050406030204" pitchFamily="18" charset="0"/>
                          <a:ea typeface="Times New Roman" panose="02020603050405020304" pitchFamily="18" charset="0"/>
                          <a:cs typeface="Arial" panose="020B0604020202020204" pitchFamily="34" charset="0"/>
                        </a:rPr>
                        <a:t>VIII</a:t>
                      </a:r>
                      <a:endParaRPr lang="en-US" sz="1200" b="1" dirty="0">
                        <a:effectLst/>
                        <a:latin typeface="Calibri" panose="020F0502020204030204" pitchFamily="34" charset="0"/>
                        <a:ea typeface="Times New Roman" panose="02020603050405020304" pitchFamily="18" charset="0"/>
                        <a:cs typeface="Arial" panose="020B0604020202020204" pitchFamily="34" charset="0"/>
                      </a:endParaRPr>
                    </a:p>
                  </a:txBody>
                  <a:tcPr marL="51043" marR="51043" marT="0" marB="0" anchor="ctr">
                    <a:lnL w="1270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41275" marR="104140" indent="0">
                        <a:lnSpc>
                          <a:spcPct val="130000"/>
                        </a:lnSpc>
                        <a:spcBef>
                          <a:spcPts val="0"/>
                        </a:spcBef>
                        <a:spcAft>
                          <a:spcPts val="0"/>
                        </a:spcAft>
                      </a:pPr>
                      <a:r>
                        <a:rPr lang="en-US" sz="1100" b="0" kern="0" dirty="0">
                          <a:effectLst/>
                          <a:latin typeface="Cambria" panose="02040503050406030204" pitchFamily="18" charset="0"/>
                          <a:ea typeface="Times New Roman" panose="02020603050405020304" pitchFamily="18" charset="0"/>
                          <a:cs typeface="Arial" panose="020B0604020202020204" pitchFamily="34" charset="0"/>
                        </a:rPr>
                        <a:t>Additional strategies to be </a:t>
                      </a:r>
                      <a:r>
                        <a:rPr lang="en-US" sz="1100" b="0" i="1" kern="0" dirty="0" err="1">
                          <a:effectLst/>
                          <a:latin typeface="Cambria" panose="02040503050406030204" pitchFamily="18" charset="0"/>
                          <a:ea typeface="Cambria" panose="02040503050406030204" pitchFamily="18" charset="0"/>
                          <a:cs typeface="Arial" panose="020B0604020202020204" pitchFamily="34" charset="0"/>
                        </a:rPr>
                        <a:t>Nosei</a:t>
                      </a:r>
                      <a:r>
                        <a:rPr lang="en-US" sz="1100" b="0" i="1" kern="0" dirty="0">
                          <a:effectLst/>
                          <a:latin typeface="Cambria" panose="02040503050406030204" pitchFamily="18" charset="0"/>
                          <a:ea typeface="Cambria" panose="02040503050406030204" pitchFamily="18" charset="0"/>
                          <a:cs typeface="Arial" panose="020B0604020202020204" pitchFamily="34" charset="0"/>
                        </a:rPr>
                        <a:t> </a:t>
                      </a:r>
                      <a:r>
                        <a:rPr lang="en-US" sz="1100" b="0" i="1" kern="0" dirty="0" err="1">
                          <a:effectLst/>
                          <a:latin typeface="Cambria" panose="02040503050406030204" pitchFamily="18" charset="0"/>
                          <a:ea typeface="Cambria" panose="02040503050406030204" pitchFamily="18" charset="0"/>
                          <a:cs typeface="Arial" panose="020B0604020202020204" pitchFamily="34" charset="0"/>
                        </a:rPr>
                        <a:t>B’ol</a:t>
                      </a:r>
                      <a:r>
                        <a:rPr lang="en-US" sz="1100" b="0" i="1" kern="0" dirty="0">
                          <a:effectLst/>
                          <a:latin typeface="Cambria" panose="02040503050406030204" pitchFamily="18" charset="0"/>
                          <a:ea typeface="Cambria" panose="02040503050406030204" pitchFamily="18" charset="0"/>
                          <a:cs typeface="Arial" panose="020B0604020202020204" pitchFamily="34" charset="0"/>
                        </a:rPr>
                        <a:t> </a:t>
                      </a:r>
                      <a:r>
                        <a:rPr lang="en-US" sz="1100" b="0" i="1" kern="0" dirty="0" err="1">
                          <a:effectLst/>
                          <a:latin typeface="Cambria" panose="02040503050406030204" pitchFamily="18" charset="0"/>
                          <a:ea typeface="Cambria" panose="02040503050406030204" pitchFamily="18" charset="0"/>
                          <a:cs typeface="Arial" panose="020B0604020202020204" pitchFamily="34" charset="0"/>
                        </a:rPr>
                        <a:t>Im</a:t>
                      </a:r>
                      <a:r>
                        <a:rPr lang="en-US" sz="1100" b="0" i="1" kern="0" dirty="0">
                          <a:effectLst/>
                          <a:latin typeface="Cambria" panose="02040503050406030204" pitchFamily="18" charset="0"/>
                          <a:ea typeface="Cambria" panose="02040503050406030204" pitchFamily="18" charset="0"/>
                          <a:cs typeface="Arial" panose="020B0604020202020204" pitchFamily="34" charset="0"/>
                        </a:rPr>
                        <a:t> </a:t>
                      </a:r>
                      <a:r>
                        <a:rPr lang="en-US" sz="1100" b="0" i="1" kern="0" dirty="0" err="1">
                          <a:effectLst/>
                          <a:latin typeface="Cambria" panose="02040503050406030204" pitchFamily="18" charset="0"/>
                          <a:ea typeface="Cambria" panose="02040503050406030204" pitchFamily="18" charset="0"/>
                          <a:cs typeface="Arial" panose="020B0604020202020204" pitchFamily="34" charset="0"/>
                        </a:rPr>
                        <a:t>Chaveiro</a:t>
                      </a:r>
                      <a:endParaRPr lang="en-US" sz="1100" b="0" kern="0" dirty="0">
                        <a:effectLst/>
                        <a:latin typeface="Calibri" panose="020F0502020204030204" pitchFamily="34" charset="0"/>
                        <a:ea typeface="Times New Roman" panose="02020603050405020304" pitchFamily="18" charset="0"/>
                        <a:cs typeface="Arial" panose="020B0604020202020204" pitchFamily="34" charset="0"/>
                      </a:endParaRPr>
                    </a:p>
                  </a:txBody>
                  <a:tcPr marL="51043" marR="51043"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indent="0" algn="ctr">
                        <a:lnSpc>
                          <a:spcPct val="130000"/>
                        </a:lnSpc>
                        <a:spcBef>
                          <a:spcPts val="0"/>
                        </a:spcBef>
                        <a:spcAft>
                          <a:spcPts val="0"/>
                        </a:spcAft>
                      </a:pPr>
                      <a:r>
                        <a:rPr lang="en-US" sz="1200" b="1" dirty="0">
                          <a:effectLst/>
                          <a:latin typeface="Cambria" panose="02040503050406030204" pitchFamily="18" charset="0"/>
                          <a:ea typeface="Cambria" panose="02040503050406030204" pitchFamily="18" charset="0"/>
                          <a:cs typeface="Arial" panose="020B0604020202020204" pitchFamily="34" charset="0"/>
                        </a:rPr>
                        <a:t>34-35</a:t>
                      </a:r>
                    </a:p>
                  </a:txBody>
                  <a:tcPr marL="51043" marR="51043" marT="0" marB="0" anchor="ctr">
                    <a:lnL w="635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98188220"/>
                  </a:ext>
                </a:extLst>
              </a:tr>
              <a:tr h="438912">
                <a:tc>
                  <a:txBody>
                    <a:bodyPr/>
                    <a:lstStyle/>
                    <a:p>
                      <a:pPr marL="0" marR="0" indent="0" algn="ctr">
                        <a:lnSpc>
                          <a:spcPct val="130000"/>
                        </a:lnSpc>
                        <a:spcBef>
                          <a:spcPts val="0"/>
                        </a:spcBef>
                        <a:spcAft>
                          <a:spcPts val="0"/>
                        </a:spcAft>
                      </a:pPr>
                      <a:r>
                        <a:rPr lang="en-US" sz="1200" b="1" dirty="0">
                          <a:effectLst/>
                          <a:latin typeface="Cambria" panose="02040503050406030204" pitchFamily="18" charset="0"/>
                          <a:ea typeface="Cambria" panose="02040503050406030204" pitchFamily="18" charset="0"/>
                          <a:cs typeface="Arial" panose="020B0604020202020204" pitchFamily="34" charset="0"/>
                        </a:rPr>
                        <a:t>IX</a:t>
                      </a:r>
                    </a:p>
                  </a:txBody>
                  <a:tcPr marL="51043" marR="51043" marT="0" marB="0" anchor="ctr">
                    <a:lnL w="1270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41275" marR="104140" indent="0">
                        <a:lnSpc>
                          <a:spcPct val="130000"/>
                        </a:lnSpc>
                        <a:spcBef>
                          <a:spcPts val="0"/>
                        </a:spcBef>
                        <a:spcAft>
                          <a:spcPts val="0"/>
                        </a:spcAft>
                      </a:pPr>
                      <a:r>
                        <a:rPr lang="en-US" sz="1100" b="0" kern="0" dirty="0">
                          <a:effectLst/>
                          <a:latin typeface="Cambria" panose="02040503050406030204" pitchFamily="18" charset="0"/>
                          <a:ea typeface="Cambria" panose="02040503050406030204" pitchFamily="18" charset="0"/>
                          <a:cs typeface="Arial" panose="020B0604020202020204" pitchFamily="34" charset="0"/>
                        </a:rPr>
                        <a:t>Neutralizing the impediments to being </a:t>
                      </a:r>
                      <a:r>
                        <a:rPr lang="en-US" sz="1100" b="0" i="1" kern="0" dirty="0" err="1">
                          <a:effectLst/>
                          <a:latin typeface="Cambria" panose="02040503050406030204" pitchFamily="18" charset="0"/>
                          <a:ea typeface="Cambria" panose="02040503050406030204" pitchFamily="18" charset="0"/>
                          <a:cs typeface="Arial" panose="020B0604020202020204" pitchFamily="34" charset="0"/>
                        </a:rPr>
                        <a:t>Nosei</a:t>
                      </a:r>
                      <a:r>
                        <a:rPr lang="en-US" sz="1100" b="0" i="1" kern="0" dirty="0">
                          <a:effectLst/>
                          <a:latin typeface="Cambria" panose="02040503050406030204" pitchFamily="18" charset="0"/>
                          <a:ea typeface="Cambria" panose="02040503050406030204" pitchFamily="18" charset="0"/>
                          <a:cs typeface="Arial" panose="020B0604020202020204" pitchFamily="34" charset="0"/>
                        </a:rPr>
                        <a:t> </a:t>
                      </a:r>
                      <a:r>
                        <a:rPr lang="en-US" sz="1100" b="0" i="1" kern="0" dirty="0" err="1">
                          <a:effectLst/>
                          <a:latin typeface="Cambria" panose="02040503050406030204" pitchFamily="18" charset="0"/>
                          <a:ea typeface="Cambria" panose="02040503050406030204" pitchFamily="18" charset="0"/>
                          <a:cs typeface="Arial" panose="020B0604020202020204" pitchFamily="34" charset="0"/>
                        </a:rPr>
                        <a:t>B’ol</a:t>
                      </a:r>
                      <a:r>
                        <a:rPr lang="en-US" sz="1100" b="0" i="1" kern="0" dirty="0">
                          <a:effectLst/>
                          <a:latin typeface="Cambria" panose="02040503050406030204" pitchFamily="18" charset="0"/>
                          <a:ea typeface="Cambria" panose="02040503050406030204" pitchFamily="18" charset="0"/>
                          <a:cs typeface="Arial" panose="020B0604020202020204" pitchFamily="34" charset="0"/>
                        </a:rPr>
                        <a:t> </a:t>
                      </a:r>
                      <a:r>
                        <a:rPr lang="en-US" sz="1100" b="0" i="1" kern="0" dirty="0" err="1">
                          <a:effectLst/>
                          <a:latin typeface="Cambria" panose="02040503050406030204" pitchFamily="18" charset="0"/>
                          <a:ea typeface="Cambria" panose="02040503050406030204" pitchFamily="18" charset="0"/>
                          <a:cs typeface="Arial" panose="020B0604020202020204" pitchFamily="34" charset="0"/>
                        </a:rPr>
                        <a:t>Im</a:t>
                      </a:r>
                      <a:r>
                        <a:rPr lang="en-US" sz="1100" b="0" i="1" kern="0" dirty="0">
                          <a:effectLst/>
                          <a:latin typeface="Cambria" panose="02040503050406030204" pitchFamily="18" charset="0"/>
                          <a:ea typeface="Cambria" panose="02040503050406030204" pitchFamily="18" charset="0"/>
                          <a:cs typeface="Arial" panose="020B0604020202020204" pitchFamily="34" charset="0"/>
                        </a:rPr>
                        <a:t> </a:t>
                      </a:r>
                      <a:r>
                        <a:rPr lang="en-US" sz="1100" b="0" i="1" kern="0" dirty="0" err="1">
                          <a:effectLst/>
                          <a:latin typeface="Cambria" panose="02040503050406030204" pitchFamily="18" charset="0"/>
                          <a:ea typeface="Cambria" panose="02040503050406030204" pitchFamily="18" charset="0"/>
                          <a:cs typeface="Arial" panose="020B0604020202020204" pitchFamily="34" charset="0"/>
                        </a:rPr>
                        <a:t>Chaveiro</a:t>
                      </a:r>
                      <a:endParaRPr lang="en-US" sz="1100" b="0" i="1" kern="0" dirty="0">
                        <a:effectLst/>
                        <a:latin typeface="Cambria" panose="02040503050406030204" pitchFamily="18" charset="0"/>
                        <a:ea typeface="Cambria" panose="02040503050406030204" pitchFamily="18" charset="0"/>
                        <a:cs typeface="Arial" panose="020B0604020202020204" pitchFamily="34" charset="0"/>
                      </a:endParaRPr>
                    </a:p>
                  </a:txBody>
                  <a:tcPr marL="51043" marR="51043"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indent="0" algn="ctr">
                        <a:lnSpc>
                          <a:spcPct val="130000"/>
                        </a:lnSpc>
                        <a:spcBef>
                          <a:spcPts val="0"/>
                        </a:spcBef>
                        <a:spcAft>
                          <a:spcPts val="0"/>
                        </a:spcAft>
                      </a:pPr>
                      <a:r>
                        <a:rPr lang="en-US" sz="1200" b="1" dirty="0">
                          <a:effectLst/>
                          <a:latin typeface="Cambria" panose="02040503050406030204" pitchFamily="18" charset="0"/>
                          <a:ea typeface="Cambria" panose="02040503050406030204" pitchFamily="18" charset="0"/>
                          <a:cs typeface="Arial" panose="020B0604020202020204" pitchFamily="34" charset="0"/>
                        </a:rPr>
                        <a:t>36</a:t>
                      </a:r>
                    </a:p>
                  </a:txBody>
                  <a:tcPr marL="51043" marR="51043" marT="0" marB="0" anchor="ctr">
                    <a:lnL w="635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33072572"/>
                  </a:ext>
                </a:extLst>
              </a:tr>
              <a:tr h="475488">
                <a:tc>
                  <a:txBody>
                    <a:bodyPr/>
                    <a:lstStyle/>
                    <a:p>
                      <a:pPr marL="0" marR="0" indent="0" algn="ctr">
                        <a:lnSpc>
                          <a:spcPct val="130000"/>
                        </a:lnSpc>
                        <a:spcBef>
                          <a:spcPts val="0"/>
                        </a:spcBef>
                        <a:spcAft>
                          <a:spcPts val="0"/>
                        </a:spcAft>
                      </a:pPr>
                      <a:r>
                        <a:rPr lang="en-US" sz="1050" b="1" dirty="0">
                          <a:effectLst/>
                          <a:latin typeface="Cambria" panose="02040503050406030204" pitchFamily="18" charset="0"/>
                          <a:ea typeface="Times New Roman" panose="02020603050405020304" pitchFamily="18" charset="0"/>
                          <a:cs typeface="Arial" panose="020B0604020202020204" pitchFamily="34" charset="0"/>
                        </a:rPr>
                        <a:t>Summary</a:t>
                      </a:r>
                      <a:br>
                        <a:rPr lang="en-US" sz="1050" b="1" dirty="0">
                          <a:effectLst/>
                          <a:latin typeface="Cambria" panose="02040503050406030204" pitchFamily="18" charset="0"/>
                          <a:ea typeface="Times New Roman" panose="02020603050405020304" pitchFamily="18" charset="0"/>
                          <a:cs typeface="Arial" panose="020B0604020202020204" pitchFamily="34" charset="0"/>
                        </a:rPr>
                      </a:br>
                      <a:r>
                        <a:rPr lang="en-US" sz="1050" b="1" dirty="0">
                          <a:effectLst/>
                          <a:latin typeface="Cambria" panose="02040503050406030204" pitchFamily="18" charset="0"/>
                          <a:ea typeface="Times New Roman" panose="02020603050405020304" pitchFamily="18" charset="0"/>
                          <a:cs typeface="Arial" panose="020B0604020202020204" pitchFamily="34" charset="0"/>
                        </a:rPr>
                        <a:t>Table</a:t>
                      </a:r>
                      <a:endParaRPr lang="en-US" sz="1050" b="1" dirty="0">
                        <a:effectLst/>
                        <a:latin typeface="Calibri" panose="020F0502020204030204" pitchFamily="34" charset="0"/>
                        <a:ea typeface="Times New Roman" panose="02020603050405020304" pitchFamily="18" charset="0"/>
                        <a:cs typeface="Arial" panose="020B0604020202020204" pitchFamily="34" charset="0"/>
                      </a:endParaRPr>
                    </a:p>
                  </a:txBody>
                  <a:tcPr marL="51043" marR="51043" marT="0" marB="0" anchor="ctr">
                    <a:lnL w="1270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41275" marR="104140" indent="0">
                        <a:lnSpc>
                          <a:spcPct val="130000"/>
                        </a:lnSpc>
                        <a:spcBef>
                          <a:spcPts val="0"/>
                        </a:spcBef>
                        <a:spcAft>
                          <a:spcPts val="0"/>
                        </a:spcAft>
                      </a:pPr>
                      <a:r>
                        <a:rPr lang="en-US" sz="1100" b="0" i="1" kern="0" dirty="0" err="1">
                          <a:effectLst/>
                          <a:latin typeface="Cambria" panose="02040503050406030204" pitchFamily="18" charset="0"/>
                          <a:ea typeface="Times New Roman" panose="02020603050405020304" pitchFamily="18" charset="0"/>
                          <a:cs typeface="Arial" panose="020B0604020202020204" pitchFamily="34" charset="0"/>
                        </a:rPr>
                        <a:t>Nosei</a:t>
                      </a:r>
                      <a:r>
                        <a:rPr lang="en-US" sz="1100" b="0" i="1" kern="0" dirty="0">
                          <a:effectLst/>
                          <a:latin typeface="Cambria" panose="02040503050406030204" pitchFamily="18" charset="0"/>
                          <a:ea typeface="Times New Roman" panose="02020603050405020304" pitchFamily="18" charset="0"/>
                          <a:cs typeface="Arial" panose="020B0604020202020204" pitchFamily="34" charset="0"/>
                        </a:rPr>
                        <a:t> </a:t>
                      </a:r>
                      <a:r>
                        <a:rPr lang="en-US" sz="1100" b="0" i="1" kern="0" dirty="0" err="1">
                          <a:effectLst/>
                          <a:latin typeface="Cambria" panose="02040503050406030204" pitchFamily="18" charset="0"/>
                          <a:ea typeface="Times New Roman" panose="02020603050405020304" pitchFamily="18" charset="0"/>
                          <a:cs typeface="Arial" panose="020B0604020202020204" pitchFamily="34" charset="0"/>
                        </a:rPr>
                        <a:t>B’ol</a:t>
                      </a:r>
                      <a:r>
                        <a:rPr lang="en-US" sz="1100" b="0" i="1" kern="0" dirty="0">
                          <a:effectLst/>
                          <a:latin typeface="Cambria" panose="02040503050406030204" pitchFamily="18" charset="0"/>
                          <a:ea typeface="Times New Roman" panose="02020603050405020304" pitchFamily="18" charset="0"/>
                          <a:cs typeface="Arial" panose="020B0604020202020204" pitchFamily="34" charset="0"/>
                        </a:rPr>
                        <a:t> </a:t>
                      </a:r>
                      <a:r>
                        <a:rPr lang="en-US" sz="1100" b="0" i="1" kern="0" dirty="0" err="1">
                          <a:effectLst/>
                          <a:latin typeface="Cambria" panose="02040503050406030204" pitchFamily="18" charset="0"/>
                          <a:ea typeface="Times New Roman" panose="02020603050405020304" pitchFamily="18" charset="0"/>
                          <a:cs typeface="Arial" panose="020B0604020202020204" pitchFamily="34" charset="0"/>
                        </a:rPr>
                        <a:t>Im</a:t>
                      </a:r>
                      <a:r>
                        <a:rPr lang="en-US" sz="1100" b="0" i="1" kern="0" dirty="0">
                          <a:effectLst/>
                          <a:latin typeface="Cambria" panose="02040503050406030204" pitchFamily="18" charset="0"/>
                          <a:ea typeface="Times New Roman" panose="02020603050405020304" pitchFamily="18" charset="0"/>
                          <a:cs typeface="Arial" panose="020B0604020202020204" pitchFamily="34" charset="0"/>
                        </a:rPr>
                        <a:t> </a:t>
                      </a:r>
                      <a:r>
                        <a:rPr lang="en-US" sz="1100" b="0" i="1" kern="0" dirty="0" err="1">
                          <a:effectLst/>
                          <a:latin typeface="Cambria" panose="02040503050406030204" pitchFamily="18" charset="0"/>
                          <a:ea typeface="Times New Roman" panose="02020603050405020304" pitchFamily="18" charset="0"/>
                          <a:cs typeface="Arial" panose="020B0604020202020204" pitchFamily="34" charset="0"/>
                        </a:rPr>
                        <a:t>Chaveiro</a:t>
                      </a:r>
                      <a:r>
                        <a:rPr lang="en-US" sz="1100" b="0" i="1" kern="0" dirty="0">
                          <a:effectLst/>
                          <a:latin typeface="Cambria" panose="02040503050406030204" pitchFamily="18" charset="0"/>
                          <a:ea typeface="Times New Roman" panose="02020603050405020304" pitchFamily="18" charset="0"/>
                          <a:cs typeface="Arial" panose="020B0604020202020204" pitchFamily="34" charset="0"/>
                        </a:rPr>
                        <a:t>:</a:t>
                      </a:r>
                      <a:r>
                        <a:rPr lang="en-US" sz="1100" b="0" kern="0" dirty="0">
                          <a:effectLst/>
                          <a:latin typeface="Cambria" panose="02040503050406030204" pitchFamily="18" charset="0"/>
                          <a:ea typeface="Times New Roman" panose="02020603050405020304" pitchFamily="18" charset="0"/>
                          <a:cs typeface="Arial" panose="020B0604020202020204" pitchFamily="34" charset="0"/>
                        </a:rPr>
                        <a:t>  Definition, importance, and applications</a:t>
                      </a:r>
                      <a:endParaRPr lang="en-US" sz="1100" b="0" kern="0" dirty="0">
                        <a:effectLst/>
                        <a:latin typeface="Calibri" panose="020F0502020204030204" pitchFamily="34" charset="0"/>
                        <a:ea typeface="Times New Roman" panose="02020603050405020304" pitchFamily="18" charset="0"/>
                        <a:cs typeface="Arial" panose="020B0604020202020204" pitchFamily="34" charset="0"/>
                      </a:endParaRPr>
                    </a:p>
                  </a:txBody>
                  <a:tcPr marL="51043" marR="51043"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indent="0" algn="ctr">
                        <a:lnSpc>
                          <a:spcPct val="130000"/>
                        </a:lnSpc>
                        <a:spcBef>
                          <a:spcPts val="0"/>
                        </a:spcBef>
                        <a:spcAft>
                          <a:spcPts val="0"/>
                        </a:spcAft>
                      </a:pPr>
                      <a:r>
                        <a:rPr lang="en-US" sz="1200" b="1" dirty="0">
                          <a:effectLst/>
                          <a:latin typeface="Cambria" panose="02040503050406030204" pitchFamily="18" charset="0"/>
                          <a:ea typeface="Cambria" panose="02040503050406030204" pitchFamily="18" charset="0"/>
                          <a:cs typeface="Arial" panose="020B0604020202020204" pitchFamily="34" charset="0"/>
                        </a:rPr>
                        <a:t>37-38</a:t>
                      </a:r>
                    </a:p>
                  </a:txBody>
                  <a:tcPr marL="51043" marR="51043" marT="0" marB="0" anchor="ctr">
                    <a:lnL w="635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64652705"/>
                  </a:ext>
                </a:extLst>
              </a:tr>
              <a:tr h="438912">
                <a:tc>
                  <a:txBody>
                    <a:bodyPr/>
                    <a:lstStyle/>
                    <a:p>
                      <a:pPr marL="0" marR="0" indent="0" algn="ctr">
                        <a:lnSpc>
                          <a:spcPct val="130000"/>
                        </a:lnSpc>
                        <a:spcBef>
                          <a:spcPts val="0"/>
                        </a:spcBef>
                        <a:spcAft>
                          <a:spcPts val="0"/>
                        </a:spcAft>
                      </a:pPr>
                      <a:r>
                        <a:rPr lang="en-US" sz="1050" b="1" dirty="0">
                          <a:effectLst/>
                          <a:latin typeface="Cambria" panose="02040503050406030204" pitchFamily="18" charset="0"/>
                          <a:ea typeface="Times New Roman" panose="02020603050405020304" pitchFamily="18" charset="0"/>
                          <a:cs typeface="Arial" panose="020B0604020202020204" pitchFamily="34" charset="0"/>
                        </a:rPr>
                        <a:t> </a:t>
                      </a:r>
                      <a:r>
                        <a:rPr lang="en-US" sz="1050" b="1" kern="0" dirty="0">
                          <a:effectLst/>
                          <a:latin typeface="Cambria" panose="02040503050406030204" pitchFamily="18" charset="0"/>
                          <a:ea typeface="Times New Roman" panose="02020603050405020304" pitchFamily="18" charset="0"/>
                          <a:cs typeface="Arial" panose="020B0604020202020204" pitchFamily="34" charset="0"/>
                        </a:rPr>
                        <a:t>Conclusion </a:t>
                      </a:r>
                      <a:endParaRPr lang="en-US" sz="1050" b="1" dirty="0">
                        <a:effectLst/>
                        <a:latin typeface="Calibri" panose="020F0502020204030204" pitchFamily="34" charset="0"/>
                        <a:ea typeface="Times New Roman" panose="02020603050405020304" pitchFamily="18" charset="0"/>
                        <a:cs typeface="Arial" panose="020B0604020202020204" pitchFamily="34" charset="0"/>
                      </a:endParaRPr>
                    </a:p>
                  </a:txBody>
                  <a:tcPr marL="51043" marR="51043" marT="0" marB="0" anchor="ctr">
                    <a:lnL w="1270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41275" marR="0" indent="0">
                        <a:lnSpc>
                          <a:spcPct val="130000"/>
                        </a:lnSpc>
                        <a:spcBef>
                          <a:spcPts val="0"/>
                        </a:spcBef>
                        <a:spcAft>
                          <a:spcPts val="0"/>
                        </a:spcAft>
                      </a:pPr>
                      <a:r>
                        <a:rPr lang="en-US" sz="1100" b="0" kern="0" dirty="0">
                          <a:effectLst/>
                          <a:latin typeface="Cambria" panose="02040503050406030204" pitchFamily="18" charset="0"/>
                          <a:ea typeface="Times New Roman" panose="02020603050405020304" pitchFamily="18" charset="0"/>
                          <a:cs typeface="Arial" panose="020B0604020202020204" pitchFamily="34" charset="0"/>
                        </a:rPr>
                        <a:t>We are NOT powerless; </a:t>
                      </a:r>
                      <a:r>
                        <a:rPr lang="en-US" sz="1100" b="0" i="1" kern="0" dirty="0" err="1">
                          <a:effectLst/>
                          <a:latin typeface="Cambria" panose="02040503050406030204" pitchFamily="18" charset="0"/>
                          <a:ea typeface="Times New Roman" panose="02020603050405020304" pitchFamily="18" charset="0"/>
                          <a:cs typeface="Arial" panose="020B0604020202020204" pitchFamily="34" charset="0"/>
                        </a:rPr>
                        <a:t>Nesiah</a:t>
                      </a:r>
                      <a:r>
                        <a:rPr lang="en-US" sz="1100" b="0" i="1" kern="0" dirty="0">
                          <a:effectLst/>
                          <a:latin typeface="Cambria" panose="02040503050406030204" pitchFamily="18" charset="0"/>
                          <a:ea typeface="Times New Roman" panose="02020603050405020304" pitchFamily="18" charset="0"/>
                          <a:cs typeface="Arial" panose="020B0604020202020204" pitchFamily="34" charset="0"/>
                        </a:rPr>
                        <a:t> </a:t>
                      </a:r>
                      <a:r>
                        <a:rPr lang="en-US" sz="1100" b="0" i="1" kern="0" dirty="0" err="1">
                          <a:effectLst/>
                          <a:latin typeface="Cambria" panose="02040503050406030204" pitchFamily="18" charset="0"/>
                          <a:ea typeface="Times New Roman" panose="02020603050405020304" pitchFamily="18" charset="0"/>
                          <a:cs typeface="Arial" panose="020B0604020202020204" pitchFamily="34" charset="0"/>
                        </a:rPr>
                        <a:t>B’ol</a:t>
                      </a:r>
                      <a:r>
                        <a:rPr lang="en-US" sz="1100" b="0" kern="0" dirty="0">
                          <a:effectLst/>
                          <a:latin typeface="Cambria" panose="02040503050406030204" pitchFamily="18" charset="0"/>
                          <a:ea typeface="Times New Roman" panose="02020603050405020304" pitchFamily="18" charset="0"/>
                          <a:cs typeface="Arial" panose="020B0604020202020204" pitchFamily="34" charset="0"/>
                        </a:rPr>
                        <a:t> saves the day for our brethren in need!</a:t>
                      </a:r>
                      <a:endParaRPr lang="en-US" sz="1100" b="0" kern="0" dirty="0">
                        <a:effectLst/>
                        <a:latin typeface="Calibri" panose="020F0502020204030204" pitchFamily="34" charset="0"/>
                        <a:ea typeface="Times New Roman" panose="02020603050405020304" pitchFamily="18" charset="0"/>
                        <a:cs typeface="Arial" panose="020B0604020202020204" pitchFamily="34" charset="0"/>
                      </a:endParaRPr>
                    </a:p>
                  </a:txBody>
                  <a:tcPr marL="51043" marR="51043"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indent="0" algn="ctr">
                        <a:lnSpc>
                          <a:spcPct val="130000"/>
                        </a:lnSpc>
                        <a:spcBef>
                          <a:spcPts val="0"/>
                        </a:spcBef>
                        <a:spcAft>
                          <a:spcPts val="0"/>
                        </a:spcAft>
                      </a:pPr>
                      <a:r>
                        <a:rPr lang="en-US" sz="1200" b="1" dirty="0">
                          <a:effectLst/>
                          <a:latin typeface="Cambria" panose="02040503050406030204" pitchFamily="18" charset="0"/>
                          <a:ea typeface="Cambria" panose="02040503050406030204" pitchFamily="18" charset="0"/>
                          <a:cs typeface="Arial" panose="020B0604020202020204" pitchFamily="34" charset="0"/>
                        </a:rPr>
                        <a:t>39</a:t>
                      </a:r>
                    </a:p>
                  </a:txBody>
                  <a:tcPr marL="51043" marR="51043" marT="0" marB="0" anchor="ctr">
                    <a:lnL w="635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06218348"/>
                  </a:ext>
                </a:extLst>
              </a:tr>
              <a:tr h="438912">
                <a:tc>
                  <a:txBody>
                    <a:bodyPr/>
                    <a:lstStyle/>
                    <a:p>
                      <a:pPr marL="0" marR="0" indent="0" algn="ctr">
                        <a:lnSpc>
                          <a:spcPct val="130000"/>
                        </a:lnSpc>
                        <a:spcBef>
                          <a:spcPts val="0"/>
                        </a:spcBef>
                        <a:spcAft>
                          <a:spcPts val="0"/>
                        </a:spcAft>
                      </a:pPr>
                      <a:r>
                        <a:rPr lang="en-US" sz="1050" b="1" dirty="0">
                          <a:latin typeface="Cambria" panose="02040503050406030204" pitchFamily="18" charset="0"/>
                          <a:ea typeface="Cambria" panose="02040503050406030204" pitchFamily="18" charset="0"/>
                        </a:rPr>
                        <a:t>Appendix A</a:t>
                      </a:r>
                      <a:endParaRPr lang="en-US" sz="1050" b="1" dirty="0">
                        <a:effectLst/>
                        <a:latin typeface="Calibri" panose="020F0502020204030204" pitchFamily="34" charset="0"/>
                        <a:ea typeface="Times New Roman" panose="02020603050405020304" pitchFamily="18" charset="0"/>
                        <a:cs typeface="Arial" panose="020B0604020202020204" pitchFamily="34" charset="0"/>
                      </a:endParaRPr>
                    </a:p>
                  </a:txBody>
                  <a:tcPr marL="51043" marR="51043" marT="0" marB="0" anchor="ctr">
                    <a:lnL w="1270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1275" marR="0" lvl="0" indent="0" algn="l" defTabSz="777240" rtl="0" eaLnBrk="1" fontAlgn="auto" latinLnBrk="0" hangingPunct="1">
                        <a:lnSpc>
                          <a:spcPct val="130000"/>
                        </a:lnSpc>
                        <a:spcBef>
                          <a:spcPts val="0"/>
                        </a:spcBef>
                        <a:spcAft>
                          <a:spcPts val="0"/>
                        </a:spcAft>
                        <a:buClrTx/>
                        <a:buSzTx/>
                        <a:buFontTx/>
                        <a:buNone/>
                        <a:tabLst/>
                        <a:defRPr/>
                      </a:pPr>
                      <a:r>
                        <a:rPr lang="en-US" sz="1100" b="0" dirty="0">
                          <a:latin typeface="Cambria" panose="02040503050406030204" pitchFamily="18" charset="0"/>
                          <a:ea typeface="Cambria" panose="02040503050406030204" pitchFamily="18" charset="0"/>
                        </a:rPr>
                        <a:t>Being </a:t>
                      </a:r>
                      <a:r>
                        <a:rPr lang="en-US" sz="1100" b="0" i="1" dirty="0" err="1">
                          <a:latin typeface="Cambria" panose="02040503050406030204" pitchFamily="18" charset="0"/>
                          <a:ea typeface="Cambria" panose="02040503050406030204" pitchFamily="18" charset="0"/>
                        </a:rPr>
                        <a:t>Nosei</a:t>
                      </a:r>
                      <a:r>
                        <a:rPr lang="en-US" sz="1100" b="0" i="1" dirty="0">
                          <a:latin typeface="Cambria" panose="02040503050406030204" pitchFamily="18" charset="0"/>
                          <a:ea typeface="Cambria" panose="02040503050406030204" pitchFamily="18" charset="0"/>
                        </a:rPr>
                        <a:t> </a:t>
                      </a:r>
                      <a:r>
                        <a:rPr lang="en-US" sz="1100" b="0" i="1" dirty="0" err="1">
                          <a:latin typeface="Cambria" panose="02040503050406030204" pitchFamily="18" charset="0"/>
                          <a:ea typeface="Cambria" panose="02040503050406030204" pitchFamily="18" charset="0"/>
                        </a:rPr>
                        <a:t>B’ol</a:t>
                      </a:r>
                      <a:r>
                        <a:rPr lang="en-US" sz="1100" b="0" i="1" dirty="0">
                          <a:latin typeface="Cambria" panose="02040503050406030204" pitchFamily="18" charset="0"/>
                          <a:ea typeface="Cambria" panose="02040503050406030204" pitchFamily="18" charset="0"/>
                        </a:rPr>
                        <a:t> </a:t>
                      </a:r>
                      <a:r>
                        <a:rPr lang="en-US" sz="1100" b="0" dirty="0">
                          <a:latin typeface="Cambria" panose="02040503050406030204" pitchFamily="18" charset="0"/>
                          <a:ea typeface="Cambria" panose="02040503050406030204" pitchFamily="18" charset="0"/>
                        </a:rPr>
                        <a:t>with Hashem’s pain and praying for relief of His pain</a:t>
                      </a:r>
                    </a:p>
                  </a:txBody>
                  <a:tcPr marL="51043" marR="51043"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30000"/>
                        </a:lnSpc>
                        <a:spcBef>
                          <a:spcPts val="0"/>
                        </a:spcBef>
                        <a:spcAft>
                          <a:spcPts val="0"/>
                        </a:spcAft>
                      </a:pPr>
                      <a:r>
                        <a:rPr lang="en-US" sz="1200" b="1" dirty="0">
                          <a:effectLst/>
                          <a:latin typeface="Cambria" panose="02040503050406030204" pitchFamily="18" charset="0"/>
                          <a:ea typeface="Cambria" panose="02040503050406030204" pitchFamily="18" charset="0"/>
                          <a:cs typeface="Arial" panose="020B0604020202020204" pitchFamily="34" charset="0"/>
                        </a:rPr>
                        <a:t>40-43</a:t>
                      </a:r>
                    </a:p>
                  </a:txBody>
                  <a:tcPr marL="51043" marR="51043" marT="0" marB="0" anchor="ctr">
                    <a:lnL w="635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48326740"/>
                  </a:ext>
                </a:extLst>
              </a:tr>
              <a:tr h="438912">
                <a:tc>
                  <a:txBody>
                    <a:bodyPr/>
                    <a:lstStyle/>
                    <a:p>
                      <a:pPr marL="0" marR="0" indent="0" algn="ctr">
                        <a:lnSpc>
                          <a:spcPct val="130000"/>
                        </a:lnSpc>
                        <a:spcBef>
                          <a:spcPts val="0"/>
                        </a:spcBef>
                        <a:spcAft>
                          <a:spcPts val="0"/>
                        </a:spcAft>
                      </a:pPr>
                      <a:r>
                        <a:rPr lang="en-US" sz="1050" b="1" dirty="0">
                          <a:latin typeface="Cambria" panose="02040503050406030204" pitchFamily="18" charset="0"/>
                          <a:ea typeface="Cambria" panose="02040503050406030204" pitchFamily="18" charset="0"/>
                        </a:rPr>
                        <a:t>Appendix B</a:t>
                      </a:r>
                      <a:endParaRPr lang="en-US" sz="1050" b="1" dirty="0">
                        <a:effectLst/>
                        <a:latin typeface="Calibri" panose="020F0502020204030204" pitchFamily="34" charset="0"/>
                        <a:ea typeface="Times New Roman" panose="02020603050405020304" pitchFamily="18" charset="0"/>
                        <a:cs typeface="Arial" panose="020B0604020202020204" pitchFamily="34" charset="0"/>
                      </a:endParaRPr>
                    </a:p>
                  </a:txBody>
                  <a:tcPr marL="51043" marR="51043" marT="0" marB="0" anchor="ctr">
                    <a:lnL w="1270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1275" marR="0" lvl="0" indent="0" algn="l" defTabSz="777240" rtl="0" eaLnBrk="1" fontAlgn="auto" latinLnBrk="0" hangingPunct="1">
                        <a:lnSpc>
                          <a:spcPct val="130000"/>
                        </a:lnSpc>
                        <a:spcBef>
                          <a:spcPts val="0"/>
                        </a:spcBef>
                        <a:spcAft>
                          <a:spcPts val="0"/>
                        </a:spcAft>
                        <a:buClrTx/>
                        <a:buSzTx/>
                        <a:buFontTx/>
                        <a:buNone/>
                        <a:tabLst/>
                        <a:defRPr/>
                      </a:pPr>
                      <a:r>
                        <a:rPr lang="en-US" sz="1100" b="0" dirty="0">
                          <a:latin typeface="Cambria" panose="02040503050406030204" pitchFamily="18" charset="0"/>
                          <a:ea typeface="Cambria" panose="02040503050406030204" pitchFamily="18" charset="0"/>
                        </a:rPr>
                        <a:t>One who is </a:t>
                      </a:r>
                      <a:r>
                        <a:rPr lang="en-US" sz="1100" b="0" i="1" dirty="0" err="1">
                          <a:latin typeface="Cambria" panose="02040503050406030204" pitchFamily="18" charset="0"/>
                          <a:ea typeface="Cambria" panose="02040503050406030204" pitchFamily="18" charset="0"/>
                        </a:rPr>
                        <a:t>Nosei</a:t>
                      </a:r>
                      <a:r>
                        <a:rPr lang="en-US" sz="1100" b="0" i="1" dirty="0">
                          <a:latin typeface="Cambria" panose="02040503050406030204" pitchFamily="18" charset="0"/>
                          <a:ea typeface="Cambria" panose="02040503050406030204" pitchFamily="18" charset="0"/>
                        </a:rPr>
                        <a:t> </a:t>
                      </a:r>
                      <a:r>
                        <a:rPr lang="en-US" sz="1100" b="0" i="1" dirty="0" err="1">
                          <a:latin typeface="Cambria" panose="02040503050406030204" pitchFamily="18" charset="0"/>
                          <a:ea typeface="Cambria" panose="02040503050406030204" pitchFamily="18" charset="0"/>
                        </a:rPr>
                        <a:t>B’ol</a:t>
                      </a:r>
                      <a:r>
                        <a:rPr lang="en-US" sz="1100" b="0" i="1" dirty="0">
                          <a:latin typeface="Cambria" panose="02040503050406030204" pitchFamily="18" charset="0"/>
                          <a:ea typeface="Cambria" panose="02040503050406030204" pitchFamily="18" charset="0"/>
                        </a:rPr>
                        <a:t> </a:t>
                      </a:r>
                      <a:r>
                        <a:rPr lang="en-US" sz="1100" b="0" i="1" dirty="0" err="1">
                          <a:latin typeface="Cambria" panose="02040503050406030204" pitchFamily="18" charset="0"/>
                          <a:ea typeface="Cambria" panose="02040503050406030204" pitchFamily="18" charset="0"/>
                        </a:rPr>
                        <a:t>Im</a:t>
                      </a:r>
                      <a:r>
                        <a:rPr lang="en-US" sz="1100" b="0" i="1" dirty="0">
                          <a:latin typeface="Cambria" panose="02040503050406030204" pitchFamily="18" charset="0"/>
                          <a:ea typeface="Cambria" panose="02040503050406030204" pitchFamily="18" charset="0"/>
                        </a:rPr>
                        <a:t> </a:t>
                      </a:r>
                      <a:r>
                        <a:rPr lang="en-US" sz="1100" b="0" i="1" dirty="0" err="1">
                          <a:latin typeface="Cambria" panose="02040503050406030204" pitchFamily="18" charset="0"/>
                          <a:ea typeface="Cambria" panose="02040503050406030204" pitchFamily="18" charset="0"/>
                        </a:rPr>
                        <a:t>Chaveiro</a:t>
                      </a:r>
                      <a:r>
                        <a:rPr lang="en-US" sz="1100" b="0" i="1" dirty="0">
                          <a:latin typeface="Cambria" panose="02040503050406030204" pitchFamily="18" charset="0"/>
                          <a:ea typeface="Cambria" panose="02040503050406030204" pitchFamily="18" charset="0"/>
                        </a:rPr>
                        <a:t> </a:t>
                      </a:r>
                      <a:r>
                        <a:rPr lang="en-US" sz="1100" b="0" dirty="0">
                          <a:latin typeface="Cambria" panose="02040503050406030204" pitchFamily="18" charset="0"/>
                          <a:ea typeface="Cambria" panose="02040503050406030204" pitchFamily="18" charset="0"/>
                        </a:rPr>
                        <a:t>leads a life of Kiddush Hashem</a:t>
                      </a:r>
                    </a:p>
                  </a:txBody>
                  <a:tcPr marL="51043" marR="51043"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30000"/>
                        </a:lnSpc>
                        <a:spcBef>
                          <a:spcPts val="0"/>
                        </a:spcBef>
                        <a:spcAft>
                          <a:spcPts val="0"/>
                        </a:spcAft>
                      </a:pPr>
                      <a:r>
                        <a:rPr lang="en-US" sz="1200" b="1" dirty="0">
                          <a:effectLst/>
                          <a:latin typeface="Cambria" panose="02040503050406030204" pitchFamily="18" charset="0"/>
                          <a:ea typeface="Cambria" panose="02040503050406030204" pitchFamily="18" charset="0"/>
                          <a:cs typeface="Arial" panose="020B0604020202020204" pitchFamily="34" charset="0"/>
                        </a:rPr>
                        <a:t>44-46</a:t>
                      </a:r>
                    </a:p>
                  </a:txBody>
                  <a:tcPr marL="51043" marR="51043" marT="0" marB="0" anchor="ctr">
                    <a:lnL w="635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99739715"/>
                  </a:ext>
                </a:extLst>
              </a:tr>
              <a:tr h="438912">
                <a:tc>
                  <a:txBody>
                    <a:bodyPr/>
                    <a:lstStyle/>
                    <a:p>
                      <a:pPr marL="0" marR="0" indent="0" algn="ctr">
                        <a:lnSpc>
                          <a:spcPct val="130000"/>
                        </a:lnSpc>
                        <a:spcBef>
                          <a:spcPts val="0"/>
                        </a:spcBef>
                        <a:spcAft>
                          <a:spcPts val="0"/>
                        </a:spcAft>
                      </a:pPr>
                      <a:r>
                        <a:rPr lang="en-US" sz="1050" b="1" dirty="0">
                          <a:latin typeface="Cambria" panose="02040503050406030204" pitchFamily="18" charset="0"/>
                          <a:ea typeface="Cambria" panose="02040503050406030204" pitchFamily="18" charset="0"/>
                        </a:rPr>
                        <a:t>Appendix C</a:t>
                      </a:r>
                      <a:endParaRPr lang="en-US" sz="1050" b="1" dirty="0">
                        <a:effectLst/>
                        <a:latin typeface="Calibri" panose="020F0502020204030204" pitchFamily="34" charset="0"/>
                        <a:ea typeface="Times New Roman" panose="02020603050405020304" pitchFamily="18" charset="0"/>
                        <a:cs typeface="Arial" panose="020B0604020202020204" pitchFamily="34" charset="0"/>
                      </a:endParaRPr>
                    </a:p>
                  </a:txBody>
                  <a:tcPr marL="51043" marR="51043" marT="0" marB="0" anchor="ctr">
                    <a:lnL w="1270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1275" marR="0" lvl="0" indent="0" algn="l" defTabSz="777240" rtl="0" eaLnBrk="1" fontAlgn="auto" latinLnBrk="0" hangingPunct="1">
                        <a:lnSpc>
                          <a:spcPct val="130000"/>
                        </a:lnSpc>
                        <a:spcBef>
                          <a:spcPts val="0"/>
                        </a:spcBef>
                        <a:spcAft>
                          <a:spcPts val="0"/>
                        </a:spcAft>
                        <a:buClrTx/>
                        <a:buSzTx/>
                        <a:buFontTx/>
                        <a:buNone/>
                        <a:tabLst/>
                        <a:defRPr/>
                      </a:pPr>
                      <a:r>
                        <a:rPr lang="en-US" sz="1100" b="0" dirty="0">
                          <a:latin typeface="Cambria" panose="02040503050406030204" pitchFamily="18" charset="0"/>
                          <a:ea typeface="Cambria" panose="02040503050406030204" pitchFamily="18" charset="0"/>
                        </a:rPr>
                        <a:t>The Jewish nation’s responsibility to be </a:t>
                      </a:r>
                      <a:r>
                        <a:rPr lang="en-US" sz="1100" b="0" i="1" dirty="0" err="1">
                          <a:latin typeface="Cambria" panose="02040503050406030204" pitchFamily="18" charset="0"/>
                          <a:ea typeface="Cambria" panose="02040503050406030204" pitchFamily="18" charset="0"/>
                        </a:rPr>
                        <a:t>Nosei</a:t>
                      </a:r>
                      <a:r>
                        <a:rPr lang="en-US" sz="1100" b="0" i="1" dirty="0">
                          <a:latin typeface="Cambria" panose="02040503050406030204" pitchFamily="18" charset="0"/>
                          <a:ea typeface="Cambria" panose="02040503050406030204" pitchFamily="18" charset="0"/>
                        </a:rPr>
                        <a:t> </a:t>
                      </a:r>
                      <a:r>
                        <a:rPr lang="en-US" sz="1100" b="0" i="1" dirty="0" err="1">
                          <a:latin typeface="Cambria" panose="02040503050406030204" pitchFamily="18" charset="0"/>
                          <a:ea typeface="Cambria" panose="02040503050406030204" pitchFamily="18" charset="0"/>
                        </a:rPr>
                        <a:t>B’ol</a:t>
                      </a:r>
                      <a:r>
                        <a:rPr lang="en-US" sz="1100" b="0" i="1" dirty="0">
                          <a:latin typeface="Cambria" panose="02040503050406030204" pitchFamily="18" charset="0"/>
                          <a:ea typeface="Cambria" panose="02040503050406030204" pitchFamily="18" charset="0"/>
                        </a:rPr>
                        <a:t> </a:t>
                      </a:r>
                      <a:r>
                        <a:rPr lang="en-US" sz="1100" b="0" dirty="0">
                          <a:latin typeface="Cambria" panose="02040503050406030204" pitchFamily="18" charset="0"/>
                          <a:ea typeface="Cambria" panose="02040503050406030204" pitchFamily="18" charset="0"/>
                        </a:rPr>
                        <a:t>with all mankind</a:t>
                      </a:r>
                    </a:p>
                  </a:txBody>
                  <a:tcPr marL="51043" marR="51043"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30000"/>
                        </a:lnSpc>
                        <a:spcBef>
                          <a:spcPts val="0"/>
                        </a:spcBef>
                        <a:spcAft>
                          <a:spcPts val="0"/>
                        </a:spcAft>
                      </a:pPr>
                      <a:r>
                        <a:rPr lang="en-US" sz="1200" b="1" dirty="0">
                          <a:effectLst/>
                          <a:latin typeface="Cambria" panose="02040503050406030204" pitchFamily="18" charset="0"/>
                          <a:ea typeface="Cambria" panose="02040503050406030204" pitchFamily="18" charset="0"/>
                          <a:cs typeface="Arial" panose="020B0604020202020204" pitchFamily="34" charset="0"/>
                        </a:rPr>
                        <a:t>47</a:t>
                      </a:r>
                    </a:p>
                  </a:txBody>
                  <a:tcPr marL="51043" marR="51043" marT="0" marB="0" anchor="ctr">
                    <a:lnL w="635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45715777"/>
                  </a:ext>
                </a:extLst>
              </a:tr>
              <a:tr h="438912">
                <a:tc>
                  <a:txBody>
                    <a:bodyPr/>
                    <a:lstStyle/>
                    <a:p>
                      <a:pPr marL="0" marR="0" lvl="0" indent="0" algn="ctr" defTabSz="777240" rtl="0" eaLnBrk="1" fontAlgn="auto" latinLnBrk="0" hangingPunct="1">
                        <a:lnSpc>
                          <a:spcPct val="130000"/>
                        </a:lnSpc>
                        <a:spcBef>
                          <a:spcPts val="0"/>
                        </a:spcBef>
                        <a:spcAft>
                          <a:spcPts val="0"/>
                        </a:spcAft>
                        <a:buClrTx/>
                        <a:buSzTx/>
                        <a:buFontTx/>
                        <a:buNone/>
                        <a:tabLst/>
                        <a:defRPr/>
                      </a:pPr>
                      <a:r>
                        <a:rPr lang="en-US" sz="1050" b="1" dirty="0">
                          <a:latin typeface="Cambria" panose="02040503050406030204" pitchFamily="18" charset="0"/>
                          <a:ea typeface="Cambria" panose="02040503050406030204" pitchFamily="18" charset="0"/>
                        </a:rPr>
                        <a:t>Appendix D</a:t>
                      </a:r>
                      <a:endParaRPr lang="en-US" sz="1050" b="1" dirty="0">
                        <a:effectLst/>
                        <a:latin typeface="Calibri" panose="020F0502020204030204" pitchFamily="34" charset="0"/>
                        <a:ea typeface="Times New Roman" panose="02020603050405020304" pitchFamily="18" charset="0"/>
                        <a:cs typeface="Arial" panose="020B0604020202020204" pitchFamily="34" charset="0"/>
                      </a:endParaRPr>
                    </a:p>
                  </a:txBody>
                  <a:tcPr marL="51043" marR="51043" marT="0" marB="0" anchor="ctr">
                    <a:lnL w="1270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41275" marR="0" lvl="0" indent="0" algn="l" defTabSz="777240" rtl="0" eaLnBrk="1" fontAlgn="auto" latinLnBrk="0" hangingPunct="1">
                        <a:lnSpc>
                          <a:spcPct val="130000"/>
                        </a:lnSpc>
                        <a:spcBef>
                          <a:spcPts val="0"/>
                        </a:spcBef>
                        <a:spcAft>
                          <a:spcPts val="0"/>
                        </a:spcAft>
                        <a:buClrTx/>
                        <a:buSzTx/>
                        <a:buFontTx/>
                        <a:buNone/>
                        <a:tabLst/>
                        <a:defRPr/>
                      </a:pPr>
                      <a:r>
                        <a:rPr lang="en-US" sz="1100" b="0" dirty="0">
                          <a:latin typeface="Cambria" panose="02040503050406030204" pitchFamily="18" charset="0"/>
                          <a:ea typeface="Cambria" panose="02040503050406030204" pitchFamily="18" charset="0"/>
                        </a:rPr>
                        <a:t>Stories of awesome </a:t>
                      </a:r>
                      <a:r>
                        <a:rPr lang="en-US" sz="1100" b="0" i="1" dirty="0" err="1">
                          <a:latin typeface="Cambria" panose="02040503050406030204" pitchFamily="18" charset="0"/>
                          <a:ea typeface="Cambria" panose="02040503050406030204" pitchFamily="18" charset="0"/>
                        </a:rPr>
                        <a:t>Nesiah</a:t>
                      </a:r>
                      <a:r>
                        <a:rPr lang="en-US" sz="1100" b="0" i="1" dirty="0">
                          <a:latin typeface="Cambria" panose="02040503050406030204" pitchFamily="18" charset="0"/>
                          <a:ea typeface="Cambria" panose="02040503050406030204" pitchFamily="18" charset="0"/>
                        </a:rPr>
                        <a:t> </a:t>
                      </a:r>
                      <a:r>
                        <a:rPr lang="en-US" sz="1100" b="0" i="1" dirty="0" err="1">
                          <a:latin typeface="Cambria" panose="02040503050406030204" pitchFamily="18" charset="0"/>
                          <a:ea typeface="Cambria" panose="02040503050406030204" pitchFamily="18" charset="0"/>
                        </a:rPr>
                        <a:t>B’ol</a:t>
                      </a:r>
                      <a:r>
                        <a:rPr lang="en-US" sz="1100" b="0" i="1" dirty="0">
                          <a:latin typeface="Cambria" panose="02040503050406030204" pitchFamily="18" charset="0"/>
                          <a:ea typeface="Cambria" panose="02040503050406030204" pitchFamily="18" charset="0"/>
                        </a:rPr>
                        <a:t> </a:t>
                      </a:r>
                      <a:r>
                        <a:rPr lang="en-US" sz="1100" b="0" dirty="0">
                          <a:latin typeface="Cambria" panose="02040503050406030204" pitchFamily="18" charset="0"/>
                          <a:ea typeface="Cambria" panose="02040503050406030204" pitchFamily="18" charset="0"/>
                        </a:rPr>
                        <a:t>demonstrated by great Torah scholars</a:t>
                      </a:r>
                    </a:p>
                  </a:txBody>
                  <a:tcPr marL="51043" marR="51043"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indent="0" algn="ctr">
                        <a:lnSpc>
                          <a:spcPct val="130000"/>
                        </a:lnSpc>
                        <a:spcBef>
                          <a:spcPts val="0"/>
                        </a:spcBef>
                        <a:spcAft>
                          <a:spcPts val="0"/>
                        </a:spcAft>
                      </a:pPr>
                      <a:r>
                        <a:rPr lang="en-US" sz="1200" b="1" dirty="0">
                          <a:effectLst/>
                          <a:latin typeface="Cambria" panose="02040503050406030204" pitchFamily="18" charset="0"/>
                          <a:ea typeface="Cambria" panose="02040503050406030204" pitchFamily="18" charset="0"/>
                          <a:cs typeface="Arial" panose="020B0604020202020204" pitchFamily="34" charset="0"/>
                        </a:rPr>
                        <a:t>48-53</a:t>
                      </a:r>
                    </a:p>
                  </a:txBody>
                  <a:tcPr marL="51043" marR="51043" marT="0" marB="0" anchor="ctr">
                    <a:lnL w="635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16899435"/>
                  </a:ext>
                </a:extLst>
              </a:tr>
              <a:tr h="438912">
                <a:tc>
                  <a:txBody>
                    <a:bodyPr/>
                    <a:lstStyle/>
                    <a:p>
                      <a:pPr marL="0" marR="0" lvl="0" indent="0" algn="ctr" defTabSz="777240" rtl="0" eaLnBrk="1" fontAlgn="auto" latinLnBrk="0" hangingPunct="1">
                        <a:lnSpc>
                          <a:spcPct val="130000"/>
                        </a:lnSpc>
                        <a:spcBef>
                          <a:spcPts val="0"/>
                        </a:spcBef>
                        <a:spcAft>
                          <a:spcPts val="0"/>
                        </a:spcAft>
                        <a:buClrTx/>
                        <a:buSzTx/>
                        <a:buFontTx/>
                        <a:buNone/>
                        <a:tabLst/>
                        <a:defRPr/>
                      </a:pPr>
                      <a:r>
                        <a:rPr lang="en-US" sz="1050" b="1" dirty="0">
                          <a:latin typeface="Cambria" panose="02040503050406030204" pitchFamily="18" charset="0"/>
                          <a:ea typeface="Cambria" panose="02040503050406030204" pitchFamily="18" charset="0"/>
                        </a:rPr>
                        <a:t>Footnotes</a:t>
                      </a:r>
                      <a:endParaRPr lang="en-US" sz="1050" b="1" dirty="0">
                        <a:effectLst/>
                        <a:latin typeface="Calibri" panose="020F0502020204030204" pitchFamily="34" charset="0"/>
                        <a:ea typeface="Times New Roman" panose="02020603050405020304" pitchFamily="18" charset="0"/>
                        <a:cs typeface="Arial" panose="020B0604020202020204" pitchFamily="34" charset="0"/>
                      </a:endParaRPr>
                    </a:p>
                  </a:txBody>
                  <a:tcPr marL="51043" marR="51043" marT="0" marB="0" anchor="ctr">
                    <a:lnL w="1270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41275" marR="0" lvl="0" indent="0" algn="l" defTabSz="777240" rtl="0" eaLnBrk="1" fontAlgn="auto" latinLnBrk="0" hangingPunct="1">
                        <a:lnSpc>
                          <a:spcPct val="130000"/>
                        </a:lnSpc>
                        <a:spcBef>
                          <a:spcPts val="0"/>
                        </a:spcBef>
                        <a:spcAft>
                          <a:spcPts val="0"/>
                        </a:spcAft>
                        <a:buClrTx/>
                        <a:buSzTx/>
                        <a:buFontTx/>
                        <a:buNone/>
                        <a:tabLst/>
                        <a:defRPr/>
                      </a:pPr>
                      <a:r>
                        <a:rPr lang="en-US" sz="1100" b="0" dirty="0">
                          <a:latin typeface="Cambria" panose="02040503050406030204" pitchFamily="18" charset="0"/>
                          <a:ea typeface="Cambria" panose="02040503050406030204" pitchFamily="18" charset="0"/>
                        </a:rPr>
                        <a:t>Additional explanation and references, by section and slide numbers</a:t>
                      </a:r>
                    </a:p>
                  </a:txBody>
                  <a:tcPr marL="51043" marR="51043"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indent="0" algn="ctr">
                        <a:lnSpc>
                          <a:spcPct val="130000"/>
                        </a:lnSpc>
                        <a:spcBef>
                          <a:spcPts val="0"/>
                        </a:spcBef>
                        <a:spcAft>
                          <a:spcPts val="0"/>
                        </a:spcAft>
                      </a:pPr>
                      <a:r>
                        <a:rPr lang="en-US" sz="1200" b="1" dirty="0">
                          <a:effectLst/>
                          <a:latin typeface="Cambria" panose="02040503050406030204" pitchFamily="18" charset="0"/>
                          <a:ea typeface="Cambria" panose="02040503050406030204" pitchFamily="18" charset="0"/>
                          <a:cs typeface="Arial" panose="020B0604020202020204" pitchFamily="34" charset="0"/>
                        </a:rPr>
                        <a:t>54-64</a:t>
                      </a:r>
                    </a:p>
                  </a:txBody>
                  <a:tcPr marL="51043" marR="51043" marT="0" marB="0" anchor="ctr">
                    <a:lnL w="635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75692573"/>
                  </a:ext>
                </a:extLst>
              </a:tr>
            </a:tbl>
          </a:graphicData>
        </a:graphic>
      </p:graphicFrame>
      <p:sp>
        <p:nvSpPr>
          <p:cNvPr id="5" name="TextBox 4">
            <a:extLst>
              <a:ext uri="{FF2B5EF4-FFF2-40B4-BE49-F238E27FC236}">
                <a16:creationId xmlns:a16="http://schemas.microsoft.com/office/drawing/2014/main" id="{73C24A73-FB80-448E-83F6-31F2E56473DE}"/>
              </a:ext>
            </a:extLst>
          </p:cNvPr>
          <p:cNvSpPr txBox="1"/>
          <p:nvPr/>
        </p:nvSpPr>
        <p:spPr>
          <a:xfrm>
            <a:off x="2936547" y="348344"/>
            <a:ext cx="1696105" cy="338554"/>
          </a:xfrm>
          <a:prstGeom prst="rect">
            <a:avLst/>
          </a:prstGeom>
          <a:noFill/>
        </p:spPr>
        <p:txBody>
          <a:bodyPr wrap="none" rtlCol="0">
            <a:spAutoFit/>
          </a:bodyPr>
          <a:lstStyle/>
          <a:p>
            <a:r>
              <a:rPr lang="en-US" sz="1600" dirty="0">
                <a:latin typeface="Cambria" panose="02040503050406030204" pitchFamily="18" charset="0"/>
                <a:ea typeface="Cambria" panose="02040503050406030204" pitchFamily="18" charset="0"/>
              </a:rPr>
              <a:t>Table of Contents</a:t>
            </a:r>
          </a:p>
        </p:txBody>
      </p:sp>
    </p:spTree>
    <p:extLst>
      <p:ext uri="{BB962C8B-B14F-4D97-AF65-F5344CB8AC3E}">
        <p14:creationId xmlns:p14="http://schemas.microsoft.com/office/powerpoint/2010/main" val="27398366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A83894E-ACDD-4104-84A7-9D3E4C329B9F}"/>
              </a:ext>
            </a:extLst>
          </p:cNvPr>
          <p:cNvSpPr>
            <a:spLocks noGrp="1"/>
          </p:cNvSpPr>
          <p:nvPr>
            <p:ph type="sldNum" sz="quarter" idx="12"/>
          </p:nvPr>
        </p:nvSpPr>
        <p:spPr>
          <a:xfrm>
            <a:off x="5596097" y="9312620"/>
            <a:ext cx="1748790" cy="535517"/>
          </a:xfrm>
        </p:spPr>
        <p:txBody>
          <a:bodyPr/>
          <a:lstStyle/>
          <a:p>
            <a:fld id="{0C214F17-86AB-4F1C-BC88-4CB7EE2FB93D}" type="slidenum">
              <a:rPr lang="en-US" sz="1050" b="1" smtClean="0">
                <a:solidFill>
                  <a:schemeClr val="tx1"/>
                </a:solidFill>
              </a:rPr>
              <a:t>20</a:t>
            </a:fld>
            <a:endParaRPr lang="en-US" sz="1050" b="1" dirty="0">
              <a:solidFill>
                <a:schemeClr val="tx1"/>
              </a:solidFill>
            </a:endParaRPr>
          </a:p>
        </p:txBody>
      </p:sp>
      <p:sp>
        <p:nvSpPr>
          <p:cNvPr id="5" name="Text Box 2">
            <a:extLst>
              <a:ext uri="{FF2B5EF4-FFF2-40B4-BE49-F238E27FC236}">
                <a16:creationId xmlns:a16="http://schemas.microsoft.com/office/drawing/2014/main" id="{BCDBD9C6-7438-4630-BF6A-193459796566}"/>
              </a:ext>
            </a:extLst>
          </p:cNvPr>
          <p:cNvSpPr txBox="1">
            <a:spLocks noChangeArrowheads="1"/>
          </p:cNvSpPr>
          <p:nvPr/>
        </p:nvSpPr>
        <p:spPr bwMode="auto">
          <a:xfrm>
            <a:off x="718503" y="711808"/>
            <a:ext cx="6519545" cy="2199905"/>
          </a:xfrm>
          <a:prstGeom prst="rect">
            <a:avLst/>
          </a:prstGeom>
          <a:solidFill>
            <a:schemeClr val="bg1">
              <a:lumMod val="95000"/>
            </a:schemeClr>
          </a:solidFill>
          <a:ln w="6350">
            <a:solidFill>
              <a:srgbClr val="000000"/>
            </a:solidFill>
            <a:prstDash val="sysDot"/>
            <a:miter lim="800000"/>
            <a:headEnd/>
            <a:tailEnd/>
          </a:ln>
        </p:spPr>
        <p:txBody>
          <a:bodyPr rot="0" vert="horz" wrap="square" lIns="91440" tIns="45720" rIns="91440" bIns="45720" anchor="t" anchorCtr="0">
            <a:noAutofit/>
          </a:bodyPr>
          <a:lstStyle/>
          <a:p>
            <a:pPr marL="457200" marR="0" indent="-228600" rtl="0">
              <a:lnSpc>
                <a:spcPct val="135000"/>
              </a:lnSpc>
              <a:spcBef>
                <a:spcPts val="4200"/>
              </a:spcBef>
              <a:spcAft>
                <a:spcPts val="200"/>
              </a:spcAft>
              <a:buSzPct val="110000"/>
              <a:buFont typeface="Arial" panose="020B0604020202020204" pitchFamily="34" charset="0"/>
              <a:buChar char="•"/>
            </a:pPr>
            <a:endParaRPr lang="en-US" sz="1100" dirty="0">
              <a:effectLst/>
              <a:latin typeface="Tahoma" panose="020B0604030504040204" pitchFamily="34" charset="0"/>
              <a:ea typeface="Calibri" panose="020F0502020204030204" pitchFamily="34" charset="0"/>
              <a:cs typeface="Arial" panose="020B0604020202020204" pitchFamily="34" charset="0"/>
            </a:endParaRPr>
          </a:p>
          <a:p>
            <a:pPr marL="339725" marR="0" indent="-285750">
              <a:lnSpc>
                <a:spcPct val="135000"/>
              </a:lnSpc>
              <a:spcBef>
                <a:spcPts val="2600"/>
              </a:spcBef>
              <a:spcAft>
                <a:spcPts val="200"/>
              </a:spcAft>
              <a:buSzPct val="110000"/>
              <a:buFont typeface="Wingdings" panose="05000000000000000000" pitchFamily="2" charset="2"/>
              <a:buChar char="v"/>
            </a:pPr>
            <a:r>
              <a:rPr lang="en-US" sz="1300" i="1" dirty="0" err="1">
                <a:effectLst/>
                <a:ea typeface="Calibri" panose="020F0502020204030204" pitchFamily="34" charset="0"/>
                <a:cs typeface="Arial" panose="020B0604020202020204" pitchFamily="34" charset="0"/>
              </a:rPr>
              <a:t>Klal</a:t>
            </a:r>
            <a:r>
              <a:rPr lang="en-US" sz="1300" i="1" dirty="0">
                <a:effectLst/>
                <a:ea typeface="Calibri" panose="020F0502020204030204" pitchFamily="34" charset="0"/>
                <a:cs typeface="Arial" panose="020B0604020202020204" pitchFamily="34" charset="0"/>
              </a:rPr>
              <a:t> Yisrael </a:t>
            </a:r>
            <a:r>
              <a:rPr lang="en-US" sz="1300" dirty="0">
                <a:effectLst/>
                <a:ea typeface="Calibri" panose="020F0502020204030204" pitchFamily="34" charset="0"/>
                <a:cs typeface="Arial" panose="020B0604020202020204" pitchFamily="34" charset="0"/>
              </a:rPr>
              <a:t>is considered “</a:t>
            </a:r>
            <a:r>
              <a:rPr lang="he-IL" sz="1400" dirty="0">
                <a:effectLst/>
                <a:ea typeface="Calibri" panose="020F0502020204030204" pitchFamily="34" charset="0"/>
                <a:cs typeface="Times New Roman" panose="02020603050405020304" pitchFamily="18" charset="0"/>
              </a:rPr>
              <a:t>נֶפֶשׁ אַחַת</a:t>
            </a:r>
            <a:r>
              <a:rPr lang="en-US" sz="1300" dirty="0">
                <a:effectLst/>
                <a:ea typeface="Calibri" panose="020F0502020204030204" pitchFamily="34" charset="0"/>
                <a:cs typeface="Arial" panose="020B0604020202020204" pitchFamily="34" charset="0"/>
              </a:rPr>
              <a:t>” (one collective soul) via the binding of all Jewish people into a unified entity (</a:t>
            </a:r>
            <a:r>
              <a:rPr lang="en-US" sz="1300" dirty="0" err="1">
                <a:effectLst/>
                <a:ea typeface="Calibri" panose="020F0502020204030204" pitchFamily="34" charset="0"/>
                <a:cs typeface="Arial" panose="020B0604020202020204" pitchFamily="34" charset="0"/>
              </a:rPr>
              <a:t>Rebbe</a:t>
            </a:r>
            <a:r>
              <a:rPr lang="en-US" sz="1300" dirty="0">
                <a:effectLst/>
                <a:ea typeface="Calibri" panose="020F0502020204030204" pitchFamily="34" charset="0"/>
                <a:cs typeface="Arial" panose="020B0604020202020204" pitchFamily="34" charset="0"/>
              </a:rPr>
              <a:t> Levi Yitzchak expresses it as </a:t>
            </a:r>
            <a:r>
              <a:rPr lang="en-US" sz="1300" b="0" i="1" dirty="0" err="1">
                <a:solidFill>
                  <a:schemeClr val="tx1"/>
                </a:solidFill>
                <a:effectLst/>
              </a:rPr>
              <a:t>Kennesses</a:t>
            </a:r>
            <a:r>
              <a:rPr lang="en-US" sz="1300" b="0" i="1" dirty="0">
                <a:solidFill>
                  <a:schemeClr val="tx1"/>
                </a:solidFill>
                <a:effectLst/>
              </a:rPr>
              <a:t> Yisrael</a:t>
            </a:r>
            <a:r>
              <a:rPr lang="en-US" sz="1300" i="1" dirty="0">
                <a:effectLst/>
                <a:ea typeface="Calibri" panose="020F0502020204030204" pitchFamily="34" charset="0"/>
                <a:cs typeface="Arial" panose="020B0604020202020204" pitchFamily="34" charset="0"/>
              </a:rPr>
              <a:t>). </a:t>
            </a:r>
            <a:r>
              <a:rPr lang="en-US" sz="1300" dirty="0">
                <a:effectLst/>
                <a:ea typeface="Calibri" panose="020F0502020204030204" pitchFamily="34" charset="0"/>
                <a:cs typeface="Arial" panose="020B0604020202020204" pitchFamily="34" charset="0"/>
              </a:rPr>
              <a:t> </a:t>
            </a:r>
          </a:p>
          <a:p>
            <a:pPr marL="339725" marR="0" indent="-285750">
              <a:lnSpc>
                <a:spcPct val="135000"/>
              </a:lnSpc>
              <a:spcBef>
                <a:spcPts val="600"/>
              </a:spcBef>
              <a:spcAft>
                <a:spcPts val="200"/>
              </a:spcAft>
              <a:buSzPct val="110000"/>
              <a:buFont typeface="Wingdings" panose="05000000000000000000" pitchFamily="2" charset="2"/>
              <a:buChar char="v"/>
            </a:pPr>
            <a:r>
              <a:rPr lang="en-US" sz="1300" b="1" dirty="0" err="1">
                <a:effectLst/>
                <a:ea typeface="Calibri" panose="020F0502020204030204" pitchFamily="34" charset="0"/>
                <a:cs typeface="Arial" panose="020B0604020202020204" pitchFamily="34" charset="0"/>
              </a:rPr>
              <a:t>Rebbe</a:t>
            </a:r>
            <a:r>
              <a:rPr lang="en-US" sz="1300" b="1" dirty="0">
                <a:effectLst/>
                <a:ea typeface="Calibri" panose="020F0502020204030204" pitchFamily="34" charset="0"/>
                <a:cs typeface="Arial" panose="020B0604020202020204" pitchFamily="34" charset="0"/>
              </a:rPr>
              <a:t> Levi Yitzchak: </a:t>
            </a:r>
            <a:r>
              <a:rPr lang="en-US" sz="1300" dirty="0">
                <a:effectLst/>
                <a:ea typeface="Calibri" panose="020F0502020204030204" pitchFamily="34" charset="0"/>
                <a:cs typeface="Arial" panose="020B0604020202020204" pitchFamily="34" charset="0"/>
              </a:rPr>
              <a:t>The Jewish people are likened to multiple organs of one body, whereby all the organs sense distress if a single organ suffers a serious illness or injury.  Likewise, if one individual suffers pain or experiences joy, his fellow Jews will also feel it. </a:t>
            </a:r>
          </a:p>
        </p:txBody>
      </p:sp>
      <p:sp>
        <p:nvSpPr>
          <p:cNvPr id="8" name="Text Box 23">
            <a:extLst>
              <a:ext uri="{FF2B5EF4-FFF2-40B4-BE49-F238E27FC236}">
                <a16:creationId xmlns:a16="http://schemas.microsoft.com/office/drawing/2014/main" id="{B05CC4CC-EF01-43BA-A6E9-D25BEC3AAFEF}"/>
              </a:ext>
            </a:extLst>
          </p:cNvPr>
          <p:cNvSpPr txBox="1"/>
          <p:nvPr/>
        </p:nvSpPr>
        <p:spPr>
          <a:xfrm>
            <a:off x="823212" y="745780"/>
            <a:ext cx="6364988" cy="409920"/>
          </a:xfrm>
          <a:prstGeom prst="rect">
            <a:avLst/>
          </a:prstGeom>
          <a:solidFill>
            <a:prstClr val="white"/>
          </a:solidFill>
          <a:ln>
            <a:noFill/>
          </a:ln>
        </p:spPr>
        <p:txBody>
          <a:bodyPr rot="0" spcFirstLastPara="0" vert="horz" wrap="square" lIns="0" tIns="0" rIns="0" bIns="0" numCol="1" spcCol="0" rtlCol="0" fromWordArt="0" anchor="ctr" anchorCtr="0" forceAA="0" compatLnSpc="1">
            <a:prstTxWarp prst="textNoShape">
              <a:avLst/>
            </a:prstTxWarp>
            <a:noAutofit/>
          </a:bodyPr>
          <a:lstStyle/>
          <a:p>
            <a:pPr marL="0" marR="0" algn="ctr">
              <a:spcAft>
                <a:spcPts val="1200"/>
              </a:spcAft>
            </a:pPr>
            <a:r>
              <a:rPr lang="en-US" sz="1200" cap="small" baseline="30000" dirty="0">
                <a:effectLst/>
                <a:ea typeface="Verdana" panose="020B0604030504040204" pitchFamily="34" charset="0"/>
                <a:cs typeface="Calibri" panose="020F0502020204030204" pitchFamily="34" charset="0"/>
              </a:rPr>
              <a:t>6</a:t>
            </a:r>
            <a:r>
              <a:rPr lang="en-US" sz="1200" b="1" i="1" cap="small" dirty="0">
                <a:effectLst/>
                <a:latin typeface="Verdana" panose="020B0604030504040204" pitchFamily="34" charset="0"/>
                <a:ea typeface="Times New Roman" panose="02020603050405020304" pitchFamily="18" charset="0"/>
                <a:cs typeface="Arial" panose="020B0604020202020204" pitchFamily="34" charset="0"/>
              </a:rPr>
              <a:t>Nosei </a:t>
            </a:r>
            <a:r>
              <a:rPr lang="en-US" sz="1200" b="1" i="1" cap="small" dirty="0" err="1">
                <a:effectLst/>
                <a:latin typeface="Verdana" panose="020B0604030504040204" pitchFamily="34" charset="0"/>
                <a:ea typeface="Times New Roman" panose="02020603050405020304" pitchFamily="18" charset="0"/>
                <a:cs typeface="Arial" panose="020B0604020202020204" pitchFamily="34" charset="0"/>
              </a:rPr>
              <a:t>B’ol</a:t>
            </a:r>
            <a:r>
              <a:rPr lang="en-US" sz="1200" b="1" i="1" cap="small" dirty="0">
                <a:effectLst/>
                <a:latin typeface="Verdana" panose="020B0604030504040204" pitchFamily="34" charset="0"/>
                <a:ea typeface="Times New Roman" panose="02020603050405020304" pitchFamily="18" charset="0"/>
                <a:cs typeface="Arial" panose="020B0604020202020204" pitchFamily="34" charset="0"/>
              </a:rPr>
              <a:t> </a:t>
            </a:r>
            <a:r>
              <a:rPr lang="en-US" sz="1200" b="1" i="1" cap="small" dirty="0" err="1">
                <a:effectLst/>
                <a:latin typeface="Verdana" panose="020B0604030504040204" pitchFamily="34" charset="0"/>
                <a:ea typeface="Times New Roman" panose="02020603050405020304" pitchFamily="18" charset="0"/>
                <a:cs typeface="Arial" panose="020B0604020202020204" pitchFamily="34" charset="0"/>
              </a:rPr>
              <a:t>Im</a:t>
            </a:r>
            <a:r>
              <a:rPr lang="en-US" sz="1200" b="1" i="1" cap="small" dirty="0">
                <a:effectLst/>
                <a:latin typeface="Verdana" panose="020B0604030504040204" pitchFamily="34" charset="0"/>
                <a:ea typeface="Times New Roman" panose="02020603050405020304" pitchFamily="18" charset="0"/>
                <a:cs typeface="Arial" panose="020B0604020202020204" pitchFamily="34" charset="0"/>
              </a:rPr>
              <a:t> </a:t>
            </a:r>
            <a:r>
              <a:rPr lang="en-US" sz="1200" b="1" i="1" cap="small" dirty="0" err="1">
                <a:effectLst/>
                <a:latin typeface="Verdana" panose="020B0604030504040204" pitchFamily="34" charset="0"/>
                <a:ea typeface="Times New Roman" panose="02020603050405020304" pitchFamily="18" charset="0"/>
                <a:cs typeface="Arial" panose="020B0604020202020204" pitchFamily="34" charset="0"/>
              </a:rPr>
              <a:t>Chaveiro</a:t>
            </a:r>
            <a:r>
              <a:rPr lang="en-US" sz="1200" b="1" i="1" cap="small" dirty="0">
                <a:effectLst/>
                <a:latin typeface="Verdana" panose="020B0604030504040204" pitchFamily="34" charset="0"/>
                <a:ea typeface="Times New Roman" panose="02020603050405020304" pitchFamily="18" charset="0"/>
                <a:cs typeface="Arial" panose="020B0604020202020204" pitchFamily="34" charset="0"/>
              </a:rPr>
              <a:t> </a:t>
            </a:r>
            <a:r>
              <a:rPr lang="en-US" sz="1200" b="1" cap="small" dirty="0">
                <a:effectLst/>
                <a:latin typeface="Verdana" panose="020B0604030504040204" pitchFamily="34" charset="0"/>
                <a:ea typeface="Times New Roman" panose="02020603050405020304" pitchFamily="18" charset="0"/>
                <a:cs typeface="Arial" panose="020B0604020202020204" pitchFamily="34" charset="0"/>
              </a:rPr>
              <a:t>is a function of our </a:t>
            </a:r>
            <a:r>
              <a:rPr lang="en-US" sz="1200" cap="small" dirty="0">
                <a:effectLst/>
                <a:latin typeface="Verdana" panose="020B0604030504040204" pitchFamily="34" charset="0"/>
                <a:ea typeface="Times New Roman" panose="02020603050405020304" pitchFamily="18" charset="0"/>
                <a:cs typeface="Arial" panose="020B0604020202020204" pitchFamily="34" charset="0"/>
              </a:rPr>
              <a:t>“</a:t>
            </a:r>
            <a:r>
              <a:rPr lang="he-IL" sz="1450" cap="small" dirty="0">
                <a:effectLst/>
                <a:latin typeface="Verdana" panose="020B0604030504040204" pitchFamily="34" charset="0"/>
                <a:ea typeface="Times New Roman" panose="02020603050405020304" pitchFamily="18" charset="0"/>
                <a:cs typeface="+mj-cs"/>
              </a:rPr>
              <a:t>נֶפֶשׁ אַחַת</a:t>
            </a:r>
            <a:r>
              <a:rPr lang="en-US" sz="1200" cap="small" dirty="0">
                <a:effectLst/>
                <a:latin typeface="Verdana" panose="020B0604030504040204" pitchFamily="34" charset="0"/>
                <a:ea typeface="Times New Roman" panose="02020603050405020304" pitchFamily="18" charset="0"/>
                <a:cs typeface="Arial" panose="020B0604020202020204" pitchFamily="34" charset="0"/>
              </a:rPr>
              <a:t>”</a:t>
            </a:r>
            <a:r>
              <a:rPr lang="en-US" sz="1200" b="1" cap="small" dirty="0">
                <a:effectLst/>
                <a:latin typeface="Verdana" panose="020B0604030504040204" pitchFamily="34" charset="0"/>
                <a:ea typeface="Times New Roman" panose="02020603050405020304" pitchFamily="18" charset="0"/>
                <a:cs typeface="Arial" panose="020B0604020202020204" pitchFamily="34" charset="0"/>
              </a:rPr>
              <a:t> existence</a:t>
            </a:r>
            <a:endParaRPr lang="en-US" sz="1200" b="1" cap="small" dirty="0">
              <a:effectLst/>
              <a:latin typeface="Calibri" panose="020F0502020204030204" pitchFamily="34" charset="0"/>
              <a:ea typeface="Times New Roman" panose="02020603050405020304" pitchFamily="18" charset="0"/>
              <a:cs typeface="Arial" panose="020B0604020202020204" pitchFamily="34" charset="0"/>
            </a:endParaRPr>
          </a:p>
        </p:txBody>
      </p:sp>
      <p:graphicFrame>
        <p:nvGraphicFramePr>
          <p:cNvPr id="9" name="Table 8">
            <a:extLst>
              <a:ext uri="{FF2B5EF4-FFF2-40B4-BE49-F238E27FC236}">
                <a16:creationId xmlns:a16="http://schemas.microsoft.com/office/drawing/2014/main" id="{F2993E11-391C-476E-B7CF-07DE0603ABF2}"/>
              </a:ext>
            </a:extLst>
          </p:cNvPr>
          <p:cNvGraphicFramePr>
            <a:graphicFrameLocks noGrp="1"/>
          </p:cNvGraphicFramePr>
          <p:nvPr>
            <p:extLst>
              <p:ext uri="{D42A27DB-BD31-4B8C-83A1-F6EECF244321}">
                <p14:modId xmlns:p14="http://schemas.microsoft.com/office/powerpoint/2010/main" val="91881764"/>
              </p:ext>
            </p:extLst>
          </p:nvPr>
        </p:nvGraphicFramePr>
        <p:xfrm>
          <a:off x="604364" y="3507266"/>
          <a:ext cx="6525575" cy="3267838"/>
        </p:xfrm>
        <a:graphic>
          <a:graphicData uri="http://schemas.openxmlformats.org/drawingml/2006/table">
            <a:tbl>
              <a:tblPr firstRow="1" firstCol="1" bandRow="1">
                <a:tableStyleId>{5C22544A-7EE6-4342-B048-85BDC9FD1C3A}</a:tableStyleId>
              </a:tblPr>
              <a:tblGrid>
                <a:gridCol w="3348511">
                  <a:extLst>
                    <a:ext uri="{9D8B030D-6E8A-4147-A177-3AD203B41FA5}">
                      <a16:colId xmlns:a16="http://schemas.microsoft.com/office/drawing/2014/main" val="3514513630"/>
                    </a:ext>
                  </a:extLst>
                </a:gridCol>
                <a:gridCol w="3177064">
                  <a:extLst>
                    <a:ext uri="{9D8B030D-6E8A-4147-A177-3AD203B41FA5}">
                      <a16:colId xmlns:a16="http://schemas.microsoft.com/office/drawing/2014/main" val="1551389298"/>
                    </a:ext>
                  </a:extLst>
                </a:gridCol>
              </a:tblGrid>
              <a:tr h="3267838">
                <a:tc>
                  <a:txBody>
                    <a:bodyPr/>
                    <a:lstStyle/>
                    <a:p>
                      <a:pPr marL="0" marR="0" rtl="0">
                        <a:lnSpc>
                          <a:spcPct val="135000"/>
                        </a:lnSpc>
                        <a:spcBef>
                          <a:spcPts val="0"/>
                        </a:spcBef>
                        <a:spcAft>
                          <a:spcPts val="0"/>
                        </a:spcAft>
                      </a:pPr>
                      <a:r>
                        <a:rPr lang="en-US" sz="1050" b="0" dirty="0" err="1">
                          <a:solidFill>
                            <a:schemeClr val="tx1"/>
                          </a:solidFill>
                          <a:effectLst/>
                          <a:latin typeface="+mn-lt"/>
                        </a:rPr>
                        <a:t>Chezkiya</a:t>
                      </a:r>
                      <a:r>
                        <a:rPr lang="en-US" sz="1050" b="0" dirty="0">
                          <a:solidFill>
                            <a:schemeClr val="tx1"/>
                          </a:solidFill>
                          <a:effectLst/>
                          <a:latin typeface="+mn-lt"/>
                        </a:rPr>
                        <a:t> taught</a:t>
                      </a:r>
                      <a:r>
                        <a:rPr lang="en-US" sz="1050" b="0" i="1" dirty="0">
                          <a:solidFill>
                            <a:schemeClr val="tx1"/>
                          </a:solidFill>
                          <a:effectLst/>
                          <a:latin typeface="+mn-lt"/>
                        </a:rPr>
                        <a:t>: “Israel are scattered sheep” </a:t>
                      </a:r>
                      <a:r>
                        <a:rPr lang="en-US" sz="1050" b="0" dirty="0">
                          <a:solidFill>
                            <a:schemeClr val="tx1"/>
                          </a:solidFill>
                          <a:effectLst/>
                          <a:latin typeface="+mn-lt"/>
                        </a:rPr>
                        <a:t>– Israel is likened to a sheep.  If a sheep is hurt on his head or one of its limbs (or organs), his entire body feel it.   Similarly </a:t>
                      </a:r>
                      <a:br>
                        <a:rPr lang="en-US" sz="1050" b="0" dirty="0">
                          <a:solidFill>
                            <a:schemeClr val="tx1"/>
                          </a:solidFill>
                          <a:effectLst/>
                          <a:latin typeface="+mn-lt"/>
                        </a:rPr>
                      </a:br>
                      <a:r>
                        <a:rPr lang="en-US" sz="1200" b="0" baseline="30000" dirty="0">
                          <a:solidFill>
                            <a:schemeClr val="tx1"/>
                          </a:solidFill>
                          <a:effectLst/>
                          <a:latin typeface="+mn-lt"/>
                        </a:rPr>
                        <a:t>7-8</a:t>
                      </a:r>
                      <a:r>
                        <a:rPr lang="en-US" sz="1050" b="0" dirty="0">
                          <a:solidFill>
                            <a:schemeClr val="tx1"/>
                          </a:solidFill>
                          <a:effectLst/>
                          <a:latin typeface="+mn-lt"/>
                        </a:rPr>
                        <a:t>Israel, if one of them sins, everyone feels it … This is likened it to people on a ship.  One of them began drilling underneath himself.  The others said to him: “What are you doing?!”  He replied: “What do you care - I am only drilling under my own space!”  They said to him: “[We care] because the water is rising and sinking the ship!” …</a:t>
                      </a:r>
                    </a:p>
                    <a:p>
                      <a:pPr marL="0" marR="0" rtl="0">
                        <a:lnSpc>
                          <a:spcPct val="135000"/>
                        </a:lnSpc>
                        <a:spcBef>
                          <a:spcPts val="600"/>
                        </a:spcBef>
                        <a:spcAft>
                          <a:spcPts val="0"/>
                        </a:spcAft>
                      </a:pPr>
                      <a:r>
                        <a:rPr lang="en-US" sz="1050" b="0" dirty="0">
                          <a:solidFill>
                            <a:schemeClr val="tx1"/>
                          </a:solidFill>
                          <a:effectLst/>
                          <a:latin typeface="+mn-lt"/>
                        </a:rPr>
                        <a:t>There were 70 souls (members) in Yaakov’s family, but the Torah writes “soul” in the singular</a:t>
                      </a:r>
                      <a:r>
                        <a:rPr lang="en-US" sz="1050" b="0" i="0" dirty="0">
                          <a:solidFill>
                            <a:schemeClr val="tx1"/>
                          </a:solidFill>
                          <a:effectLst/>
                          <a:latin typeface="+mn-lt"/>
                        </a:rPr>
                        <a:t>: </a:t>
                      </a:r>
                      <a:r>
                        <a:rPr lang="en-US" sz="1050" b="0" i="1" dirty="0">
                          <a:solidFill>
                            <a:schemeClr val="tx1"/>
                          </a:solidFill>
                          <a:effectLst/>
                          <a:latin typeface="+mn-lt"/>
                        </a:rPr>
                        <a:t>“All those who descended from Yaakov were seventy souls</a:t>
                      </a:r>
                      <a:r>
                        <a:rPr lang="en-US" sz="1050" b="0" i="0" dirty="0">
                          <a:solidFill>
                            <a:schemeClr val="tx1"/>
                          </a:solidFill>
                          <a:effectLst/>
                          <a:latin typeface="+mn-lt"/>
                        </a:rPr>
                        <a:t> (</a:t>
                      </a:r>
                      <a:r>
                        <a:rPr lang="he-IL" sz="1050" b="0" i="0" dirty="0">
                          <a:solidFill>
                            <a:schemeClr val="tx1"/>
                          </a:solidFill>
                          <a:effectLst/>
                          <a:latin typeface="+mn-lt"/>
                        </a:rPr>
                        <a:t>׳</a:t>
                      </a:r>
                      <a:r>
                        <a:rPr lang="he-IL" sz="1250" b="0" i="0" dirty="0">
                          <a:solidFill>
                            <a:schemeClr val="tx1"/>
                          </a:solidFill>
                          <a:effectLst/>
                          <a:latin typeface="+mn-lt"/>
                          <a:cs typeface="+mj-cs"/>
                        </a:rPr>
                        <a:t>שִׁבְעִים נָפֶשׁ</a:t>
                      </a:r>
                      <a:r>
                        <a:rPr lang="he-IL" sz="1050" b="0" i="0" dirty="0">
                          <a:solidFill>
                            <a:schemeClr val="tx1"/>
                          </a:solidFill>
                          <a:effectLst/>
                          <a:latin typeface="+mn-lt"/>
                        </a:rPr>
                        <a:t>׳</a:t>
                      </a:r>
                      <a:r>
                        <a:rPr lang="en-US" sz="1050" b="0" i="0" dirty="0">
                          <a:solidFill>
                            <a:schemeClr val="tx1"/>
                          </a:solidFill>
                          <a:effectLst/>
                          <a:latin typeface="+mn-lt"/>
                        </a:rPr>
                        <a:t>).” </a:t>
                      </a:r>
                      <a:r>
                        <a:rPr lang="en-US" sz="1050" b="0" dirty="0">
                          <a:solidFill>
                            <a:schemeClr val="tx1"/>
                          </a:solidFill>
                          <a:effectLst/>
                          <a:latin typeface="+mn-lt"/>
                        </a:rPr>
                        <a:t>Since Yaakov served one G-d, the Torah describes a single soul - “</a:t>
                      </a:r>
                      <a:r>
                        <a:rPr lang="he-IL" sz="1250" b="0" kern="1200" dirty="0">
                          <a:solidFill>
                            <a:schemeClr val="tx1"/>
                          </a:solidFill>
                          <a:effectLst/>
                          <a:latin typeface="+mn-lt"/>
                          <a:ea typeface="+mn-ea"/>
                          <a:cs typeface="+mj-cs"/>
                        </a:rPr>
                        <a:t>נֶפֶשׁ אַחַת</a:t>
                      </a:r>
                      <a:r>
                        <a:rPr lang="en-US" sz="1050" b="0" dirty="0">
                          <a:solidFill>
                            <a:schemeClr val="tx1"/>
                          </a:solidFill>
                          <a:effectLst/>
                          <a:latin typeface="+mn-lt"/>
                        </a:rPr>
                        <a:t>”.</a:t>
                      </a:r>
                      <a:endParaRPr lang="en-US" sz="1050" b="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160" marR="6816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r" rtl="1">
                        <a:lnSpc>
                          <a:spcPct val="140000"/>
                        </a:lnSpc>
                        <a:spcBef>
                          <a:spcPts val="300"/>
                        </a:spcBef>
                        <a:spcAft>
                          <a:spcPts val="0"/>
                        </a:spcAft>
                      </a:pPr>
                      <a:r>
                        <a:rPr lang="he-IL" sz="1250" b="0" u="sng" dirty="0">
                          <a:solidFill>
                            <a:schemeClr val="tx1"/>
                          </a:solidFill>
                          <a:effectLst/>
                          <a:cs typeface="+mj-cs"/>
                        </a:rPr>
                        <a:t>מדרש ויקרא רבה ד׳, ו</a:t>
                      </a:r>
                      <a:r>
                        <a:rPr lang="he-IL" sz="1250" b="0" u="none" dirty="0">
                          <a:solidFill>
                            <a:schemeClr val="tx1"/>
                          </a:solidFill>
                          <a:effectLst/>
                          <a:cs typeface="+mj-cs"/>
                        </a:rPr>
                        <a:t>׳:</a:t>
                      </a:r>
                    </a:p>
                    <a:p>
                      <a:pPr marL="0" marR="0" algn="r" rtl="1">
                        <a:lnSpc>
                          <a:spcPct val="135000"/>
                        </a:lnSpc>
                        <a:spcBef>
                          <a:spcPts val="0"/>
                        </a:spcBef>
                        <a:spcAft>
                          <a:spcPts val="0"/>
                        </a:spcAft>
                      </a:pPr>
                      <a:r>
                        <a:rPr lang="he-IL" sz="1250" b="0" u="none" dirty="0">
                          <a:solidFill>
                            <a:schemeClr val="tx1"/>
                          </a:solidFill>
                          <a:effectLst/>
                          <a:cs typeface="+mj-cs"/>
                        </a:rPr>
                        <a:t>תָּנֵי חִזְקִיָּה (ירמיה נ: יז): ״שֶׂה פְזוּרָה יִשְׂרָאֵל״.  נִמְשְׁלוּ יִשְׂרָאֵל לְשֶׂה, מַה שֶּׂה הַזֶּה לוֹקֶה עַל רֹאשׁוֹ אוֹ בְּאֶחָד מֵאֵבָרָיו וְכָל אֵבָרָיו מַרְגִּישִׁין, כָּךְ הֵן יִשְׂרָאֵל, אֶחָד מֵהֶן חוֹטֵא וְכֻלָּן מַרְגִּישִׁין … מָשָׁל לִבְנֵי אָדָם שֶׁהָיוּ יוֹשְׁבִין בִּסְפִינָה נָטַל אֶחָד מֵהֶן מַקְדֵּחַ וְהִתְחִיל קוֹדֵחַ תַּחְתָּיו. </a:t>
                      </a:r>
                      <a:r>
                        <a:rPr lang="en-US" sz="1250" b="0" u="none" dirty="0">
                          <a:solidFill>
                            <a:schemeClr val="tx1"/>
                          </a:solidFill>
                          <a:effectLst/>
                          <a:cs typeface="+mj-cs"/>
                        </a:rPr>
                        <a:t> </a:t>
                      </a:r>
                      <a:r>
                        <a:rPr lang="he-IL" sz="1250" b="0" u="none" dirty="0">
                          <a:solidFill>
                            <a:schemeClr val="tx1"/>
                          </a:solidFill>
                          <a:effectLst/>
                          <a:cs typeface="+mj-cs"/>
                        </a:rPr>
                        <a:t>אָמְרוּ לוֹ חֲבֵרָיו: </a:t>
                      </a:r>
                      <a:r>
                        <a:rPr lang="he-IL" sz="1250" b="0" u="none" kern="1200" dirty="0">
                          <a:solidFill>
                            <a:schemeClr val="tx1"/>
                          </a:solidFill>
                          <a:effectLst/>
                          <a:latin typeface="+mn-lt"/>
                          <a:ea typeface="+mn-ea"/>
                          <a:cs typeface="+mn-cs"/>
                        </a:rPr>
                        <a:t>״</a:t>
                      </a:r>
                      <a:r>
                        <a:rPr lang="he-IL" sz="1250" b="0" u="none" dirty="0">
                          <a:solidFill>
                            <a:schemeClr val="tx1"/>
                          </a:solidFill>
                          <a:effectLst/>
                          <a:cs typeface="+mj-cs"/>
                        </a:rPr>
                        <a:t>מַה אַתָּה יוֹשֵׁב וְעוֹשֶׂה</a:t>
                      </a:r>
                      <a:r>
                        <a:rPr lang="he-IL" sz="1250" b="0" u="none" kern="1200" dirty="0">
                          <a:solidFill>
                            <a:schemeClr val="tx1"/>
                          </a:solidFill>
                          <a:effectLst/>
                          <a:latin typeface="+mn-lt"/>
                          <a:ea typeface="+mn-ea"/>
                          <a:cs typeface="+mn-cs"/>
                        </a:rPr>
                        <a:t>״</a:t>
                      </a:r>
                      <a:r>
                        <a:rPr lang="he-IL" sz="1100" b="0" u="none" dirty="0">
                          <a:solidFill>
                            <a:schemeClr val="tx1"/>
                          </a:solidFill>
                          <a:effectLst/>
                          <a:cs typeface="+mj-cs"/>
                        </a:rPr>
                        <a:t>?</a:t>
                      </a:r>
                      <a:r>
                        <a:rPr lang="en-US" sz="1250" b="0" u="none" dirty="0">
                          <a:solidFill>
                            <a:schemeClr val="tx1"/>
                          </a:solidFill>
                          <a:effectLst/>
                          <a:cs typeface="+mj-cs"/>
                        </a:rPr>
                        <a:t> </a:t>
                      </a:r>
                      <a:r>
                        <a:rPr lang="he-IL" sz="1250" b="0" u="none" dirty="0">
                          <a:solidFill>
                            <a:schemeClr val="tx1"/>
                          </a:solidFill>
                          <a:effectLst/>
                          <a:cs typeface="+mj-cs"/>
                        </a:rPr>
                        <a:t> אָמַר לָהֶם: </a:t>
                      </a:r>
                      <a:r>
                        <a:rPr lang="he-IL" sz="1250" b="0" u="none" kern="1200" dirty="0">
                          <a:solidFill>
                            <a:schemeClr val="tx1"/>
                          </a:solidFill>
                          <a:effectLst/>
                          <a:latin typeface="+mn-lt"/>
                          <a:ea typeface="+mn-ea"/>
                          <a:cs typeface="+mn-cs"/>
                        </a:rPr>
                        <a:t>״</a:t>
                      </a:r>
                      <a:r>
                        <a:rPr lang="he-IL" sz="1250" b="0" u="none" dirty="0">
                          <a:solidFill>
                            <a:schemeClr val="tx1"/>
                          </a:solidFill>
                          <a:effectLst/>
                          <a:cs typeface="+mj-cs"/>
                        </a:rPr>
                        <a:t>מָה אִכְפַּת לָכֶם, לֹא תַחְתִּי אֲנִי קוֹדֵחַ</a:t>
                      </a:r>
                      <a:r>
                        <a:rPr lang="he-IL" sz="1250" b="0" u="none" kern="1200" dirty="0">
                          <a:solidFill>
                            <a:schemeClr val="tx1"/>
                          </a:solidFill>
                          <a:effectLst/>
                          <a:latin typeface="+mn-lt"/>
                          <a:ea typeface="+mn-ea"/>
                          <a:cs typeface="+mn-cs"/>
                        </a:rPr>
                        <a:t>״</a:t>
                      </a:r>
                      <a:r>
                        <a:rPr lang="he-IL" sz="1100" b="0" u="none" dirty="0">
                          <a:solidFill>
                            <a:schemeClr val="tx1"/>
                          </a:solidFill>
                          <a:effectLst/>
                          <a:cs typeface="+mj-cs"/>
                        </a:rPr>
                        <a:t>?</a:t>
                      </a:r>
                      <a:r>
                        <a:rPr lang="he-IL" sz="1250" b="0" u="none" dirty="0">
                          <a:solidFill>
                            <a:schemeClr val="tx1"/>
                          </a:solidFill>
                          <a:effectLst/>
                          <a:cs typeface="+mj-cs"/>
                        </a:rPr>
                        <a:t>  אָמְרוּ לו: </a:t>
                      </a:r>
                      <a:r>
                        <a:rPr lang="he-IL" sz="1250" b="0" u="none" kern="1200" dirty="0">
                          <a:solidFill>
                            <a:schemeClr val="tx1"/>
                          </a:solidFill>
                          <a:effectLst/>
                          <a:latin typeface="+mn-lt"/>
                          <a:ea typeface="+mn-ea"/>
                          <a:cs typeface="+mn-cs"/>
                        </a:rPr>
                        <a:t>״</a:t>
                      </a:r>
                      <a:r>
                        <a:rPr lang="he-IL" sz="1250" b="0" u="none" dirty="0">
                          <a:solidFill>
                            <a:schemeClr val="tx1"/>
                          </a:solidFill>
                          <a:effectLst/>
                          <a:cs typeface="+mj-cs"/>
                        </a:rPr>
                        <a:t>אָמְרוּ לוֹ שֶׁהַמַּיִם עוֹלִין וּמְצִיפִין עָלֵינוּ אֶת הַסְּפִינָה</a:t>
                      </a:r>
                      <a:r>
                        <a:rPr lang="he-IL" sz="1250" b="0" u="none" kern="1200" dirty="0">
                          <a:solidFill>
                            <a:schemeClr val="tx1"/>
                          </a:solidFill>
                          <a:effectLst/>
                          <a:latin typeface="+mn-lt"/>
                          <a:ea typeface="+mn-ea"/>
                          <a:cs typeface="+mn-cs"/>
                        </a:rPr>
                        <a:t>״</a:t>
                      </a:r>
                      <a:r>
                        <a:rPr lang="he-IL" sz="1250" b="0" u="none" dirty="0">
                          <a:solidFill>
                            <a:schemeClr val="tx1"/>
                          </a:solidFill>
                          <a:effectLst/>
                          <a:cs typeface="+mj-cs"/>
                        </a:rPr>
                        <a:t>  ... </a:t>
                      </a:r>
                      <a:endParaRPr lang="en-US" sz="1250" b="0" u="none" dirty="0">
                        <a:solidFill>
                          <a:schemeClr val="tx1"/>
                        </a:solidFill>
                        <a:effectLst/>
                        <a:cs typeface="+mj-cs"/>
                      </a:endParaRPr>
                    </a:p>
                    <a:p>
                      <a:pPr marL="0" marR="0" algn="l" rtl="0">
                        <a:lnSpc>
                          <a:spcPct val="135000"/>
                        </a:lnSpc>
                        <a:spcBef>
                          <a:spcPts val="300"/>
                        </a:spcBef>
                        <a:spcAft>
                          <a:spcPts val="0"/>
                        </a:spcAft>
                      </a:pPr>
                      <a:r>
                        <a:rPr lang="he-IL" sz="1250" b="0" u="none" dirty="0">
                          <a:solidFill>
                            <a:schemeClr val="tx1"/>
                          </a:solidFill>
                          <a:effectLst/>
                          <a:cs typeface="+mj-cs"/>
                        </a:rPr>
                        <a:t>וּבְיַעֲקֹב שִׁבְעִים נָפֶשׁ וּכְתִיב בֵּיהּ ״נֶפֶשׁ אֶחָת״, דִּכְתִיב: ״וַיְהִי כָּל נֶפֶשׁ יֹצְאֵי יֶרֶךְ יַעֲקֹב שִׁבְעִים נָפֶשׁ״ … יַעֲקֹב שֶׁהוּא עוֹבֵד לֶאֱלוֹקֵ אֶחָד כְּתִיב בּוֹ נֶפֶשׁ אַחַת, ״וַיְהִי כָּל נֶפֶשׁ וגו׳״.</a:t>
                      </a:r>
                    </a:p>
                  </a:txBody>
                  <a:tcPr marL="68160" marR="6816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79568340"/>
                  </a:ext>
                </a:extLst>
              </a:tr>
            </a:tbl>
          </a:graphicData>
        </a:graphic>
      </p:graphicFrame>
      <p:sp>
        <p:nvSpPr>
          <p:cNvPr id="13" name="TextBox 12">
            <a:extLst>
              <a:ext uri="{FF2B5EF4-FFF2-40B4-BE49-F238E27FC236}">
                <a16:creationId xmlns:a16="http://schemas.microsoft.com/office/drawing/2014/main" id="{6DB66EE8-53FD-462B-BFAE-2E760BCB7E0A}"/>
              </a:ext>
            </a:extLst>
          </p:cNvPr>
          <p:cNvSpPr txBox="1"/>
          <p:nvPr/>
        </p:nvSpPr>
        <p:spPr>
          <a:xfrm>
            <a:off x="597901" y="3210510"/>
            <a:ext cx="6028803" cy="296428"/>
          </a:xfrm>
          <a:prstGeom prst="rect">
            <a:avLst/>
          </a:prstGeom>
          <a:noFill/>
        </p:spPr>
        <p:txBody>
          <a:bodyPr wrap="square">
            <a:spAutoFit/>
          </a:bodyPr>
          <a:lstStyle/>
          <a:p>
            <a:pPr marL="571500" marR="0" indent="-628650">
              <a:lnSpc>
                <a:spcPct val="110000"/>
              </a:lnSpc>
              <a:spcBef>
                <a:spcPts val="600"/>
              </a:spcBef>
              <a:spcAft>
                <a:spcPts val="300"/>
              </a:spcAft>
            </a:pPr>
            <a:r>
              <a:rPr lang="en-US" sz="1100" b="1" dirty="0">
                <a:effectLst/>
                <a:latin typeface="Cambria" panose="02040503050406030204" pitchFamily="18" charset="0"/>
                <a:ea typeface="Calibri" panose="020F0502020204030204" pitchFamily="34" charset="0"/>
                <a:cs typeface="Calibri" panose="020F0502020204030204" pitchFamily="34" charset="0"/>
              </a:rPr>
              <a:t>Source III-3:  Midrash:  </a:t>
            </a:r>
            <a:r>
              <a:rPr lang="en-US" sz="1100" dirty="0">
                <a:effectLst/>
                <a:latin typeface="Cambria" panose="02040503050406030204" pitchFamily="18" charset="0"/>
                <a:ea typeface="Calibri" panose="020F0502020204030204" pitchFamily="34" charset="0"/>
                <a:cs typeface="Calibri" panose="020F0502020204030204" pitchFamily="34" charset="0"/>
              </a:rPr>
              <a:t>The Jewish people are considered “</a:t>
            </a:r>
            <a:r>
              <a:rPr lang="he-IL" sz="1300" b="0" dirty="0">
                <a:effectLst/>
                <a:latin typeface="Palatino Linotype" panose="02040502050505030304" pitchFamily="18" charset="0"/>
                <a:ea typeface="Calibri" panose="020F0502020204030204" pitchFamily="34" charset="0"/>
                <a:cs typeface="Times New Roman" panose="02020603050405020304" pitchFamily="18" charset="0"/>
              </a:rPr>
              <a:t>נֶפֶשׁ אַחַת</a:t>
            </a:r>
            <a:r>
              <a:rPr lang="en-US" sz="1100" dirty="0">
                <a:effectLst/>
                <a:latin typeface="Cambria" panose="02040503050406030204" pitchFamily="18" charset="0"/>
                <a:ea typeface="Calibri" panose="020F0502020204030204" pitchFamily="34" charset="0"/>
                <a:cs typeface="Calibri" panose="020F0502020204030204" pitchFamily="34" charset="0"/>
              </a:rPr>
              <a:t>” – “a single (collective) soul”.</a:t>
            </a:r>
            <a:endParaRPr lang="en-US" sz="1100" dirty="0">
              <a:effectLst/>
              <a:latin typeface="Palatino Linotype" panose="02040502050505030304" pitchFamily="18" charset="0"/>
              <a:ea typeface="Calibri" panose="020F0502020204030204" pitchFamily="34" charset="0"/>
              <a:cs typeface="Arial" panose="020B0604020202020204" pitchFamily="34" charset="0"/>
            </a:endParaRPr>
          </a:p>
        </p:txBody>
      </p:sp>
      <p:graphicFrame>
        <p:nvGraphicFramePr>
          <p:cNvPr id="14" name="Table 13">
            <a:extLst>
              <a:ext uri="{FF2B5EF4-FFF2-40B4-BE49-F238E27FC236}">
                <a16:creationId xmlns:a16="http://schemas.microsoft.com/office/drawing/2014/main" id="{D1BE3D60-A6FF-4D42-851A-7D7DD710DF23}"/>
              </a:ext>
            </a:extLst>
          </p:cNvPr>
          <p:cNvGraphicFramePr>
            <a:graphicFrameLocks noGrp="1"/>
          </p:cNvGraphicFramePr>
          <p:nvPr>
            <p:extLst>
              <p:ext uri="{D42A27DB-BD31-4B8C-83A1-F6EECF244321}">
                <p14:modId xmlns:p14="http://schemas.microsoft.com/office/powerpoint/2010/main" val="4234659817"/>
              </p:ext>
            </p:extLst>
          </p:nvPr>
        </p:nvGraphicFramePr>
        <p:xfrm>
          <a:off x="610394" y="7235563"/>
          <a:ext cx="6552884" cy="2111029"/>
        </p:xfrm>
        <a:graphic>
          <a:graphicData uri="http://schemas.openxmlformats.org/drawingml/2006/table">
            <a:tbl>
              <a:tblPr firstRow="1" firstCol="1" bandRow="1">
                <a:tableStyleId>{5C22544A-7EE6-4342-B048-85BDC9FD1C3A}</a:tableStyleId>
              </a:tblPr>
              <a:tblGrid>
                <a:gridCol w="3447097">
                  <a:extLst>
                    <a:ext uri="{9D8B030D-6E8A-4147-A177-3AD203B41FA5}">
                      <a16:colId xmlns:a16="http://schemas.microsoft.com/office/drawing/2014/main" val="1275714057"/>
                    </a:ext>
                  </a:extLst>
                </a:gridCol>
                <a:gridCol w="3105787">
                  <a:extLst>
                    <a:ext uri="{9D8B030D-6E8A-4147-A177-3AD203B41FA5}">
                      <a16:colId xmlns:a16="http://schemas.microsoft.com/office/drawing/2014/main" val="3096937253"/>
                    </a:ext>
                  </a:extLst>
                </a:gridCol>
              </a:tblGrid>
              <a:tr h="2111029">
                <a:tc>
                  <a:txBody>
                    <a:bodyPr/>
                    <a:lstStyle/>
                    <a:p>
                      <a:pPr marL="0" marR="0" algn="l" defTabSz="758825" rtl="0">
                        <a:lnSpc>
                          <a:spcPct val="140000"/>
                        </a:lnSpc>
                        <a:spcBef>
                          <a:spcPts val="0"/>
                        </a:spcBef>
                        <a:spcAft>
                          <a:spcPts val="0"/>
                        </a:spcAft>
                      </a:pPr>
                      <a:r>
                        <a:rPr lang="en-US" sz="1050" b="0" dirty="0">
                          <a:solidFill>
                            <a:schemeClr val="tx1"/>
                          </a:solidFill>
                          <a:effectLst/>
                        </a:rPr>
                        <a:t>The entire Congregation of Israel believes that the One </a:t>
                      </a:r>
                      <a:br>
                        <a:rPr lang="en-US" sz="1050" b="0" dirty="0">
                          <a:solidFill>
                            <a:schemeClr val="tx1"/>
                          </a:solidFill>
                          <a:effectLst/>
                        </a:rPr>
                      </a:br>
                      <a:r>
                        <a:rPr lang="en-US" sz="1050" b="0" dirty="0">
                          <a:solidFill>
                            <a:schemeClr val="tx1"/>
                          </a:solidFill>
                          <a:effectLst/>
                        </a:rPr>
                        <a:t>Hashem created all of us, and the Shechinah (Divine Presence) resides among us when we exist as </a:t>
                      </a:r>
                      <a:r>
                        <a:rPr lang="en-US" sz="1050" b="0" i="1" dirty="0" err="1">
                          <a:solidFill>
                            <a:schemeClr val="tx1"/>
                          </a:solidFill>
                          <a:effectLst/>
                        </a:rPr>
                        <a:t>Kennesses</a:t>
                      </a:r>
                      <a:r>
                        <a:rPr lang="en-US" sz="1050" b="0" i="1" dirty="0">
                          <a:solidFill>
                            <a:schemeClr val="tx1"/>
                          </a:solidFill>
                          <a:effectLst/>
                        </a:rPr>
                        <a:t> Yisrael</a:t>
                      </a:r>
                      <a:r>
                        <a:rPr lang="en-US" sz="1050" b="0" dirty="0">
                          <a:solidFill>
                            <a:schemeClr val="tx1"/>
                          </a:solidFill>
                          <a:effectLst/>
                        </a:rPr>
                        <a:t>, i.e., one unified entity.  Since all Jewish souls were created from one spiritual origin, if one individual suffers pain, his fellow Jew will also feel it.  This is analogous to a person with an injury or malady to one organ, whereby his entire body also senses distress ... Likewise, if one individual experiences joy, his fellow Jew will also feel his happiness.</a:t>
                      </a:r>
                      <a:endParaRPr lang="en-US" sz="1050" b="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160" marR="6816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r" rtl="1">
                        <a:lnSpc>
                          <a:spcPct val="140000"/>
                        </a:lnSpc>
                        <a:spcBef>
                          <a:spcPts val="300"/>
                        </a:spcBef>
                        <a:spcAft>
                          <a:spcPts val="0"/>
                        </a:spcAft>
                      </a:pPr>
                      <a:r>
                        <a:rPr lang="he-IL" sz="1250" b="0" u="sng" dirty="0">
                          <a:solidFill>
                            <a:schemeClr val="tx1"/>
                          </a:solidFill>
                          <a:effectLst/>
                          <a:cs typeface="+mj-cs"/>
                        </a:rPr>
                        <a:t>קדושת הלוי, פירושי אגדות, אות כז</a:t>
                      </a:r>
                      <a:r>
                        <a:rPr lang="he-IL" sz="1250" b="0" dirty="0">
                          <a:solidFill>
                            <a:schemeClr val="tx1"/>
                          </a:solidFill>
                          <a:effectLst/>
                          <a:cs typeface="+mj-cs"/>
                        </a:rPr>
                        <a:t>׳: </a:t>
                      </a:r>
                      <a:endParaRPr lang="en-US" sz="1250" b="0" dirty="0">
                        <a:solidFill>
                          <a:schemeClr val="tx1"/>
                        </a:solidFill>
                        <a:effectLst/>
                        <a:cs typeface="+mj-cs"/>
                      </a:endParaRPr>
                    </a:p>
                    <a:p>
                      <a:pPr marL="0" marR="0" algn="r" rtl="1">
                        <a:lnSpc>
                          <a:spcPct val="140000"/>
                        </a:lnSpc>
                        <a:spcBef>
                          <a:spcPts val="300"/>
                        </a:spcBef>
                        <a:spcAft>
                          <a:spcPts val="0"/>
                        </a:spcAft>
                      </a:pPr>
                      <a:r>
                        <a:rPr lang="he-IL" sz="1250" b="0" dirty="0">
                          <a:solidFill>
                            <a:schemeClr val="tx1"/>
                          </a:solidFill>
                          <a:effectLst/>
                          <a:latin typeface="Calibri" panose="020F0502020204030204" pitchFamily="34" charset="0"/>
                          <a:ea typeface="Calibri" panose="020F0502020204030204" pitchFamily="34" charset="0"/>
                          <a:cs typeface="+mj-cs"/>
                        </a:rPr>
                        <a:t>...  שהלא כל עדת ישראל מאמינים שקל אחד בראנו וכל ישראל כאחד נקרא כנסת ישראל וזאת נקראת שכינה.  ונמצא כשאנחנו באנו </a:t>
                      </a:r>
                      <a:r>
                        <a:rPr lang="en-US" sz="1250" b="0" dirty="0">
                          <a:solidFill>
                            <a:schemeClr val="tx1"/>
                          </a:solidFill>
                          <a:effectLst/>
                          <a:latin typeface="Calibri" panose="020F0502020204030204" pitchFamily="34" charset="0"/>
                          <a:ea typeface="Calibri" panose="020F0502020204030204" pitchFamily="34" charset="0"/>
                          <a:cs typeface="+mj-cs"/>
                        </a:rPr>
                        <a:t>)</a:t>
                      </a:r>
                      <a:r>
                        <a:rPr lang="he-IL" sz="1250" b="0" dirty="0">
                          <a:solidFill>
                            <a:schemeClr val="tx1"/>
                          </a:solidFill>
                          <a:effectLst/>
                          <a:latin typeface="Calibri" panose="020F0502020204030204" pitchFamily="34" charset="0"/>
                          <a:ea typeface="Calibri" panose="020F0502020204030204" pitchFamily="34" charset="0"/>
                          <a:cs typeface="+mj-cs"/>
                        </a:rPr>
                        <a:t>ונשמת ישראל באין</a:t>
                      </a:r>
                      <a:r>
                        <a:rPr lang="en-US" sz="1250" b="0" dirty="0">
                          <a:solidFill>
                            <a:schemeClr val="tx1"/>
                          </a:solidFill>
                          <a:effectLst/>
                          <a:latin typeface="Calibri" panose="020F0502020204030204" pitchFamily="34" charset="0"/>
                          <a:ea typeface="Calibri" panose="020F0502020204030204" pitchFamily="34" charset="0"/>
                          <a:cs typeface="+mj-cs"/>
                        </a:rPr>
                        <a:t> (</a:t>
                      </a:r>
                      <a:r>
                        <a:rPr lang="he-IL" sz="1250" b="0" dirty="0">
                          <a:solidFill>
                            <a:schemeClr val="tx1"/>
                          </a:solidFill>
                          <a:effectLst/>
                          <a:latin typeface="Calibri" panose="020F0502020204030204" pitchFamily="34" charset="0"/>
                          <a:ea typeface="Calibri" panose="020F0502020204030204" pitchFamily="34" charset="0"/>
                          <a:cs typeface="+mj-cs"/>
                        </a:rPr>
                        <a:t>ממחצב</a:t>
                      </a:r>
                      <a:r>
                        <a:rPr lang="en-US" sz="1250" b="0" dirty="0">
                          <a:solidFill>
                            <a:schemeClr val="tx1"/>
                          </a:solidFill>
                          <a:effectLst/>
                          <a:latin typeface="Calibri" panose="020F0502020204030204" pitchFamily="34" charset="0"/>
                          <a:ea typeface="Calibri" panose="020F0502020204030204" pitchFamily="34" charset="0"/>
                          <a:cs typeface="+mj-cs"/>
                        </a:rPr>
                        <a:t> </a:t>
                      </a:r>
                      <a:r>
                        <a:rPr lang="he-IL" sz="1250" b="0" dirty="0">
                          <a:solidFill>
                            <a:schemeClr val="tx1"/>
                          </a:solidFill>
                          <a:effectLst/>
                          <a:latin typeface="Calibri" panose="020F0502020204030204" pitchFamily="34" charset="0"/>
                          <a:ea typeface="Calibri" panose="020F0502020204030204" pitchFamily="34" charset="0"/>
                          <a:cs typeface="+mj-cs"/>
                        </a:rPr>
                        <a:t>אחד, כשיש לאחד צער מרגיש גם חבירו, כמו אדם אחד כשכואב לו אבר אחד מרגיש כל הגוף צער…  וכשיש לאחד מישראל שמחה גם חבירו מרגיש בשמחה.</a:t>
                      </a:r>
                      <a:endParaRPr lang="en-US" sz="1250" b="0" dirty="0">
                        <a:solidFill>
                          <a:schemeClr val="tx1"/>
                        </a:solidFill>
                        <a:effectLst/>
                        <a:latin typeface="Calibri" panose="020F0502020204030204" pitchFamily="34" charset="0"/>
                        <a:ea typeface="Calibri" panose="020F0502020204030204" pitchFamily="34" charset="0"/>
                        <a:cs typeface="+mj-cs"/>
                      </a:endParaRPr>
                    </a:p>
                  </a:txBody>
                  <a:tcPr marL="68160" marR="6816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31670117"/>
                  </a:ext>
                </a:extLst>
              </a:tr>
            </a:tbl>
          </a:graphicData>
        </a:graphic>
      </p:graphicFrame>
      <p:sp>
        <p:nvSpPr>
          <p:cNvPr id="15" name="Rectangle 1">
            <a:extLst>
              <a:ext uri="{FF2B5EF4-FFF2-40B4-BE49-F238E27FC236}">
                <a16:creationId xmlns:a16="http://schemas.microsoft.com/office/drawing/2014/main" id="{BA0E3340-7A6E-4509-8C6C-E7AAC165E559}"/>
              </a:ext>
            </a:extLst>
          </p:cNvPr>
          <p:cNvSpPr>
            <a:spLocks noChangeArrowheads="1"/>
          </p:cNvSpPr>
          <p:nvPr/>
        </p:nvSpPr>
        <p:spPr bwMode="auto">
          <a:xfrm>
            <a:off x="535624" y="6913353"/>
            <a:ext cx="6702424" cy="5309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50" b="1" i="0" u="none" strike="noStrike" cap="none" normalizeH="0" baseline="0" dirty="0">
                <a:ln>
                  <a:noFill/>
                </a:ln>
                <a:solidFill>
                  <a:schemeClr val="tx1"/>
                </a:solidFill>
                <a:effectLst/>
                <a:latin typeface="Cambria" panose="02040503050406030204" pitchFamily="18" charset="0"/>
                <a:ea typeface="Calibri" panose="020F0502020204030204" pitchFamily="34" charset="0"/>
                <a:cs typeface="Calibri" panose="020F0502020204030204" pitchFamily="34" charset="0"/>
              </a:rPr>
              <a:t>Source III-4:  </a:t>
            </a:r>
            <a:r>
              <a:rPr kumimoji="0" lang="en-US" altLang="en-US" sz="1200" i="0" u="none" strike="noStrike" cap="none" normalizeH="0" baseline="30000" dirty="0">
                <a:ln>
                  <a:noFill/>
                </a:ln>
                <a:solidFill>
                  <a:schemeClr val="tx1"/>
                </a:solidFill>
                <a:effectLst/>
                <a:ea typeface="Calibri" panose="020F0502020204030204" pitchFamily="34" charset="0"/>
                <a:cs typeface="Calibri" panose="020F0502020204030204" pitchFamily="34" charset="0"/>
              </a:rPr>
              <a:t>9</a:t>
            </a:r>
            <a:r>
              <a:rPr kumimoji="0" lang="en-US" altLang="en-US" sz="1050" b="1" i="0" u="none" strike="noStrike" cap="none" normalizeH="0" baseline="0" dirty="0">
                <a:ln>
                  <a:noFill/>
                </a:ln>
                <a:solidFill>
                  <a:schemeClr val="tx1"/>
                </a:solidFill>
                <a:effectLst/>
                <a:latin typeface="Cambria" panose="02040503050406030204" pitchFamily="18" charset="0"/>
                <a:ea typeface="Calibri" panose="020F0502020204030204" pitchFamily="34" charset="0"/>
                <a:cs typeface="Calibri" panose="020F0502020204030204" pitchFamily="34" charset="0"/>
              </a:rPr>
              <a:t>Rebbe Levi Yitzchak of </a:t>
            </a:r>
            <a:r>
              <a:rPr kumimoji="0" lang="en-US" altLang="en-US" sz="1050" b="1" i="0" u="none" strike="noStrike" cap="none" normalizeH="0" baseline="0" dirty="0" err="1">
                <a:ln>
                  <a:noFill/>
                </a:ln>
                <a:solidFill>
                  <a:schemeClr val="tx1"/>
                </a:solidFill>
                <a:effectLst/>
                <a:latin typeface="Cambria" panose="02040503050406030204" pitchFamily="18" charset="0"/>
                <a:ea typeface="Calibri" panose="020F0502020204030204" pitchFamily="34" charset="0"/>
                <a:cs typeface="Calibri" panose="020F0502020204030204" pitchFamily="34" charset="0"/>
              </a:rPr>
              <a:t>Berditchev</a:t>
            </a:r>
            <a:r>
              <a:rPr kumimoji="0" lang="en-US" altLang="en-US" sz="1050" i="0" u="none" strike="noStrike" cap="none" normalizeH="0" baseline="0" dirty="0">
                <a:ln>
                  <a:noFill/>
                </a:ln>
                <a:solidFill>
                  <a:schemeClr val="tx1"/>
                </a:solidFill>
                <a:effectLst/>
                <a:latin typeface="Cambria" panose="02040503050406030204" pitchFamily="18" charset="0"/>
                <a:ea typeface="Calibri" panose="020F0502020204030204" pitchFamily="34" charset="0"/>
                <a:cs typeface="Calibri" panose="020F0502020204030204" pitchFamily="34" charset="0"/>
              </a:rPr>
              <a:t>: </a:t>
            </a:r>
            <a:r>
              <a:rPr kumimoji="0" lang="en-US" altLang="en-US" sz="1050" b="1" i="0" u="none" strike="noStrike" cap="none" normalizeH="0" baseline="0" dirty="0">
                <a:ln>
                  <a:noFill/>
                </a:ln>
                <a:solidFill>
                  <a:schemeClr val="tx1"/>
                </a:solidFill>
                <a:effectLst/>
                <a:latin typeface="Cambria" panose="02040503050406030204" pitchFamily="18" charset="0"/>
                <a:ea typeface="Calibri" panose="020F0502020204030204" pitchFamily="34" charset="0"/>
                <a:cs typeface="Calibri" panose="020F0502020204030204" pitchFamily="34" charset="0"/>
              </a:rPr>
              <a:t> </a:t>
            </a:r>
            <a:r>
              <a:rPr lang="en-US" altLang="en-US" sz="1000" dirty="0">
                <a:latin typeface="Cambria" panose="02040503050406030204" pitchFamily="18" charset="0"/>
                <a:ea typeface="Calibri" panose="020F0502020204030204" pitchFamily="34" charset="0"/>
                <a:cs typeface="Calibri" panose="020F0502020204030204" pitchFamily="34" charset="0"/>
              </a:rPr>
              <a:t>Like many </a:t>
            </a:r>
            <a:r>
              <a:rPr kumimoji="0" lang="en-US" altLang="en-US" sz="1000" i="0" u="none" strike="noStrike" cap="none" normalizeH="0" baseline="0" dirty="0">
                <a:ln>
                  <a:noFill/>
                </a:ln>
                <a:solidFill>
                  <a:schemeClr val="tx1"/>
                </a:solidFill>
                <a:effectLst/>
                <a:latin typeface="Cambria" panose="02040503050406030204" pitchFamily="18" charset="0"/>
                <a:ea typeface="Calibri" panose="020F0502020204030204" pitchFamily="34" charset="0"/>
                <a:cs typeface="Calibri" panose="020F0502020204030204" pitchFamily="34" charset="0"/>
              </a:rPr>
              <a:t>organs of one body, we feel each other’s pain and joy.</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 name="TextBox 2">
            <a:extLst>
              <a:ext uri="{FF2B5EF4-FFF2-40B4-BE49-F238E27FC236}">
                <a16:creationId xmlns:a16="http://schemas.microsoft.com/office/drawing/2014/main" id="{F7717959-349B-4AE0-BD0B-4353A5E08084}"/>
              </a:ext>
            </a:extLst>
          </p:cNvPr>
          <p:cNvSpPr txBox="1"/>
          <p:nvPr/>
        </p:nvSpPr>
        <p:spPr>
          <a:xfrm>
            <a:off x="823212" y="262483"/>
            <a:ext cx="5794398" cy="307777"/>
          </a:xfrm>
          <a:prstGeom prst="rect">
            <a:avLst/>
          </a:prstGeom>
          <a:noFill/>
        </p:spPr>
        <p:txBody>
          <a:bodyPr wrap="square">
            <a:spAutoFit/>
          </a:bodyPr>
          <a:lstStyle/>
          <a:p>
            <a:pPr algn="ctr"/>
            <a:r>
              <a:rPr lang="en-US" sz="1400" kern="0" dirty="0">
                <a:effectLst/>
                <a:latin typeface="Cambria" panose="02040503050406030204" pitchFamily="18" charset="0"/>
                <a:ea typeface="Times New Roman" panose="02020603050405020304" pitchFamily="18" charset="0"/>
              </a:rPr>
              <a:t>III.   Reason for the imperative to be </a:t>
            </a:r>
            <a:r>
              <a:rPr lang="en-US" sz="1400" i="1" kern="0" dirty="0" err="1">
                <a:effectLst/>
                <a:latin typeface="Cambria" panose="02040503050406030204" pitchFamily="18" charset="0"/>
                <a:ea typeface="Times New Roman" panose="02020603050405020304" pitchFamily="18" charset="0"/>
              </a:rPr>
              <a:t>Nosei</a:t>
            </a:r>
            <a:r>
              <a:rPr lang="en-US" sz="1400" i="1" kern="0" dirty="0">
                <a:effectLst/>
                <a:latin typeface="Cambria" panose="02040503050406030204" pitchFamily="18" charset="0"/>
                <a:ea typeface="Times New Roman" panose="02020603050405020304" pitchFamily="18" charset="0"/>
              </a:rPr>
              <a:t> </a:t>
            </a:r>
            <a:r>
              <a:rPr lang="en-US" sz="1400" i="1" kern="0" dirty="0" err="1">
                <a:effectLst/>
                <a:latin typeface="Cambria" panose="02040503050406030204" pitchFamily="18" charset="0"/>
                <a:ea typeface="Times New Roman" panose="02020603050405020304" pitchFamily="18" charset="0"/>
              </a:rPr>
              <a:t>B’ol</a:t>
            </a:r>
            <a:r>
              <a:rPr lang="en-US" sz="1400" i="1" kern="0" dirty="0">
                <a:effectLst/>
                <a:latin typeface="Cambria" panose="02040503050406030204" pitchFamily="18" charset="0"/>
                <a:ea typeface="Times New Roman" panose="02020603050405020304" pitchFamily="18" charset="0"/>
              </a:rPr>
              <a:t> </a:t>
            </a:r>
            <a:r>
              <a:rPr lang="en-US" sz="1400" i="1" kern="0" dirty="0" err="1">
                <a:effectLst/>
                <a:latin typeface="Cambria" panose="02040503050406030204" pitchFamily="18" charset="0"/>
                <a:ea typeface="Times New Roman" panose="02020603050405020304" pitchFamily="18" charset="0"/>
              </a:rPr>
              <a:t>Im</a:t>
            </a:r>
            <a:r>
              <a:rPr lang="en-US" sz="1400" i="1" kern="0" dirty="0">
                <a:effectLst/>
                <a:latin typeface="Cambria" panose="02040503050406030204" pitchFamily="18" charset="0"/>
                <a:ea typeface="Times New Roman" panose="02020603050405020304" pitchFamily="18" charset="0"/>
              </a:rPr>
              <a:t> </a:t>
            </a:r>
            <a:r>
              <a:rPr lang="en-US" sz="1400" i="1" kern="0" dirty="0" err="1">
                <a:effectLst/>
                <a:latin typeface="Cambria" panose="02040503050406030204" pitchFamily="18" charset="0"/>
                <a:ea typeface="Times New Roman" panose="02020603050405020304" pitchFamily="18" charset="0"/>
              </a:rPr>
              <a:t>Chaveiro</a:t>
            </a:r>
            <a:endParaRPr lang="en-US" sz="1400" dirty="0"/>
          </a:p>
        </p:txBody>
      </p:sp>
    </p:spTree>
    <p:extLst>
      <p:ext uri="{BB962C8B-B14F-4D97-AF65-F5344CB8AC3E}">
        <p14:creationId xmlns:p14="http://schemas.microsoft.com/office/powerpoint/2010/main" val="14114305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0CFF4EA-15FB-4F2A-8EB6-A0CDD5BBBB90}"/>
              </a:ext>
            </a:extLst>
          </p:cNvPr>
          <p:cNvSpPr>
            <a:spLocks noGrp="1"/>
          </p:cNvSpPr>
          <p:nvPr>
            <p:ph type="sldNum" sz="quarter" idx="12"/>
          </p:nvPr>
        </p:nvSpPr>
        <p:spPr>
          <a:xfrm>
            <a:off x="5617853" y="9405996"/>
            <a:ext cx="1748790" cy="535517"/>
          </a:xfrm>
        </p:spPr>
        <p:txBody>
          <a:bodyPr/>
          <a:lstStyle/>
          <a:p>
            <a:fld id="{0C214F17-86AB-4F1C-BC88-4CB7EE2FB93D}" type="slidenum">
              <a:rPr lang="en-US" sz="1050" b="1" smtClean="0">
                <a:solidFill>
                  <a:schemeClr val="tx1"/>
                </a:solidFill>
              </a:rPr>
              <a:t>21</a:t>
            </a:fld>
            <a:endParaRPr lang="en-US" sz="1050" b="1" dirty="0">
              <a:solidFill>
                <a:schemeClr val="tx1"/>
              </a:solidFill>
            </a:endParaRPr>
          </a:p>
        </p:txBody>
      </p:sp>
      <p:sp>
        <p:nvSpPr>
          <p:cNvPr id="4" name="Text Box 2">
            <a:extLst>
              <a:ext uri="{FF2B5EF4-FFF2-40B4-BE49-F238E27FC236}">
                <a16:creationId xmlns:a16="http://schemas.microsoft.com/office/drawing/2014/main" id="{B28B400C-5272-47E4-B116-7BFCD6EF0967}"/>
              </a:ext>
            </a:extLst>
          </p:cNvPr>
          <p:cNvSpPr txBox="1">
            <a:spLocks noChangeArrowheads="1"/>
          </p:cNvSpPr>
          <p:nvPr/>
        </p:nvSpPr>
        <p:spPr bwMode="auto">
          <a:xfrm>
            <a:off x="583254" y="800891"/>
            <a:ext cx="6519545" cy="2774589"/>
          </a:xfrm>
          <a:prstGeom prst="rect">
            <a:avLst/>
          </a:prstGeom>
          <a:solidFill>
            <a:schemeClr val="bg1">
              <a:lumMod val="95000"/>
            </a:schemeClr>
          </a:solidFill>
          <a:ln w="6350">
            <a:solidFill>
              <a:srgbClr val="000000"/>
            </a:solidFill>
            <a:prstDash val="sysDot"/>
            <a:miter lim="800000"/>
            <a:headEnd/>
            <a:tailEnd/>
          </a:ln>
        </p:spPr>
        <p:txBody>
          <a:bodyPr rot="0" vert="horz" wrap="square" lIns="91440" tIns="45720" rIns="91440" bIns="45720" anchor="t" anchorCtr="0">
            <a:noAutofit/>
          </a:bodyPr>
          <a:lstStyle/>
          <a:p>
            <a:pPr marL="457200" marR="0" indent="-228600" rtl="0">
              <a:lnSpc>
                <a:spcPct val="135000"/>
              </a:lnSpc>
              <a:spcBef>
                <a:spcPts val="4200"/>
              </a:spcBef>
              <a:spcAft>
                <a:spcPts val="200"/>
              </a:spcAft>
              <a:buSzPct val="110000"/>
              <a:buFont typeface="Arial" panose="020B0604020202020204" pitchFamily="34" charset="0"/>
              <a:buChar char="•"/>
            </a:pPr>
            <a:endParaRPr lang="en-US" sz="1100" dirty="0">
              <a:effectLst/>
              <a:latin typeface="Tahoma" panose="020B0604030504040204" pitchFamily="34" charset="0"/>
              <a:ea typeface="Calibri" panose="020F0502020204030204" pitchFamily="34" charset="0"/>
              <a:cs typeface="Arial" panose="020B0604020202020204" pitchFamily="34" charset="0"/>
            </a:endParaRPr>
          </a:p>
          <a:p>
            <a:pPr marL="342900" indent="-228600">
              <a:lnSpc>
                <a:spcPct val="135000"/>
              </a:lnSpc>
              <a:spcBef>
                <a:spcPts val="2200"/>
              </a:spcBef>
              <a:buSzPct val="110000"/>
              <a:buFont typeface="Wingdings" panose="05000000000000000000" pitchFamily="2" charset="2"/>
              <a:buChar char="v"/>
            </a:pPr>
            <a:r>
              <a:rPr lang="en-US" sz="1300" dirty="0">
                <a:effectLst/>
                <a:ea typeface="Calibri" panose="020F0502020204030204" pitchFamily="34" charset="0"/>
              </a:rPr>
              <a:t>The overarching goal of the entire Torah (learning and Mitzvah performance), is that we reach a level of “</a:t>
            </a:r>
            <a:r>
              <a:rPr lang="he-IL" sz="1400" dirty="0">
                <a:effectLst/>
                <a:ea typeface="Calibri" panose="020F0502020204030204" pitchFamily="34" charset="0"/>
                <a:cs typeface="Times New Roman" panose="02020603050405020304" pitchFamily="18" charset="0"/>
              </a:rPr>
              <a:t>אִיחוּד הַנְפָשוֹת</a:t>
            </a:r>
            <a:r>
              <a:rPr lang="en-US" sz="1300" dirty="0">
                <a:effectLst/>
                <a:ea typeface="Calibri" panose="020F0502020204030204" pitchFamily="34" charset="0"/>
              </a:rPr>
              <a:t>” (unification of souls), i.e., such an intense unity that we feel each other’s pain or joy (</a:t>
            </a:r>
            <a:r>
              <a:rPr lang="en-US" sz="1300" dirty="0" err="1">
                <a:effectLst/>
                <a:ea typeface="Calibri" panose="020F0502020204030204" pitchFamily="34" charset="0"/>
              </a:rPr>
              <a:t>Rav</a:t>
            </a:r>
            <a:r>
              <a:rPr lang="en-US" sz="1300" dirty="0">
                <a:effectLst/>
                <a:ea typeface="Calibri" panose="020F0502020204030204" pitchFamily="34" charset="0"/>
              </a:rPr>
              <a:t> </a:t>
            </a:r>
            <a:r>
              <a:rPr lang="en-US" sz="1300" dirty="0" err="1">
                <a:effectLst/>
                <a:ea typeface="Calibri" panose="020F0502020204030204" pitchFamily="34" charset="0"/>
              </a:rPr>
              <a:t>Yeruchem</a:t>
            </a:r>
            <a:r>
              <a:rPr lang="en-US" sz="1300" dirty="0">
                <a:effectLst/>
                <a:ea typeface="Calibri" panose="020F0502020204030204" pitchFamily="34" charset="0"/>
              </a:rPr>
              <a:t> </a:t>
            </a:r>
            <a:r>
              <a:rPr lang="en-US" sz="1300" dirty="0" err="1">
                <a:effectLst/>
                <a:ea typeface="Calibri" panose="020F0502020204030204" pitchFamily="34" charset="0"/>
              </a:rPr>
              <a:t>Levovitz</a:t>
            </a:r>
            <a:r>
              <a:rPr lang="en-US" sz="1300" dirty="0">
                <a:effectLst/>
                <a:ea typeface="Calibri" panose="020F0502020204030204" pitchFamily="34" charset="0"/>
              </a:rPr>
              <a:t>).</a:t>
            </a:r>
            <a:r>
              <a:rPr lang="en-US" sz="1300" dirty="0">
                <a:effectLst/>
                <a:ea typeface="Calibri" panose="020F0502020204030204" pitchFamily="34" charset="0"/>
                <a:cs typeface="Arial" panose="020B0604020202020204" pitchFamily="34" charset="0"/>
              </a:rPr>
              <a:t>  </a:t>
            </a:r>
          </a:p>
          <a:p>
            <a:pPr marL="342900" indent="-228600">
              <a:lnSpc>
                <a:spcPct val="130000"/>
              </a:lnSpc>
              <a:spcBef>
                <a:spcPts val="900"/>
              </a:spcBef>
              <a:buSzPct val="110000"/>
              <a:buFont typeface="Wingdings" panose="05000000000000000000" pitchFamily="2" charset="2"/>
              <a:buChar char="v"/>
            </a:pPr>
            <a:r>
              <a:rPr lang="en-US" sz="1200" baseline="30000" dirty="0">
                <a:effectLst/>
                <a:ea typeface="Calibri" panose="020F0502020204030204" pitchFamily="34" charset="0"/>
              </a:rPr>
              <a:t>11</a:t>
            </a:r>
            <a:r>
              <a:rPr lang="en-US" sz="1300" i="1" dirty="0">
                <a:effectLst/>
                <a:ea typeface="Calibri" panose="020F0502020204030204" pitchFamily="34" charset="0"/>
              </a:rPr>
              <a:t>Achdus</a:t>
            </a:r>
            <a:r>
              <a:rPr lang="en-US" sz="1300" dirty="0">
                <a:effectLst/>
                <a:ea typeface="Calibri" panose="020F0502020204030204" pitchFamily="34" charset="0"/>
              </a:rPr>
              <a:t> (unity) within the Jewish community causes the Shechinah (Divine Presence) to dwell among us and establishes Hashem’s throne (i.e., it affirms His sovereignty).  </a:t>
            </a:r>
          </a:p>
          <a:p>
            <a:pPr marL="342900" indent="-228600">
              <a:lnSpc>
                <a:spcPct val="130000"/>
              </a:lnSpc>
              <a:spcBef>
                <a:spcPts val="600"/>
              </a:spcBef>
              <a:buSzPct val="110000"/>
              <a:buFont typeface="Wingdings" panose="05000000000000000000" pitchFamily="2" charset="2"/>
              <a:buChar char="v"/>
            </a:pPr>
            <a:r>
              <a:rPr lang="en-US" sz="1200" baseline="30000" dirty="0">
                <a:effectLst/>
                <a:ea typeface="Calibri" panose="020F0502020204030204" pitchFamily="34" charset="0"/>
                <a:cs typeface="Arial" panose="020B0604020202020204" pitchFamily="34" charset="0"/>
              </a:rPr>
              <a:t>12</a:t>
            </a:r>
            <a:r>
              <a:rPr lang="en-US" sz="1300" dirty="0">
                <a:ea typeface="Calibri" panose="020F0502020204030204" pitchFamily="34" charset="0"/>
              </a:rPr>
              <a:t>Our </a:t>
            </a:r>
            <a:r>
              <a:rPr lang="en-US" sz="1300" i="1" dirty="0" err="1">
                <a:effectLst/>
                <a:ea typeface="Calibri" panose="020F0502020204030204" pitchFamily="34" charset="0"/>
              </a:rPr>
              <a:t>Nesiah</a:t>
            </a:r>
            <a:r>
              <a:rPr lang="en-US" sz="1300" i="1" dirty="0">
                <a:effectLst/>
                <a:ea typeface="Calibri" panose="020F0502020204030204" pitchFamily="34" charset="0"/>
              </a:rPr>
              <a:t> </a:t>
            </a:r>
            <a:r>
              <a:rPr lang="en-US" sz="1300" i="1" dirty="0" err="1">
                <a:effectLst/>
                <a:ea typeface="Calibri" panose="020F0502020204030204" pitchFamily="34" charset="0"/>
              </a:rPr>
              <a:t>B’ol</a:t>
            </a:r>
            <a:r>
              <a:rPr lang="en-US" i="1" dirty="0">
                <a:effectLst/>
                <a:ea typeface="Calibri" panose="020F0502020204030204" pitchFamily="34" charset="0"/>
              </a:rPr>
              <a:t> </a:t>
            </a:r>
            <a:r>
              <a:rPr lang="en-US" sz="1300" dirty="0">
                <a:effectLst/>
                <a:ea typeface="Calibri" panose="020F0502020204030204" pitchFamily="34" charset="0"/>
              </a:rPr>
              <a:t>fosters </a:t>
            </a:r>
            <a:r>
              <a:rPr lang="en-US" sz="1300" i="1" dirty="0" err="1">
                <a:effectLst/>
                <a:ea typeface="Calibri" panose="020F0502020204030204" pitchFamily="34" charset="0"/>
              </a:rPr>
              <a:t>Achdus</a:t>
            </a:r>
            <a:r>
              <a:rPr lang="en-US" sz="1300" i="1" dirty="0">
                <a:effectLst/>
                <a:ea typeface="Calibri" panose="020F0502020204030204" pitchFamily="34" charset="0"/>
              </a:rPr>
              <a:t>.  </a:t>
            </a:r>
            <a:r>
              <a:rPr lang="en-US" sz="1300" dirty="0">
                <a:effectLst/>
                <a:ea typeface="Calibri" panose="020F0502020204030204" pitchFamily="34" charset="0"/>
              </a:rPr>
              <a:t>Hence, when we are </a:t>
            </a:r>
            <a:r>
              <a:rPr lang="en-US" sz="1300" i="1" dirty="0" err="1">
                <a:effectLst/>
                <a:ea typeface="Calibri" panose="020F0502020204030204" pitchFamily="34" charset="0"/>
              </a:rPr>
              <a:t>Nosei</a:t>
            </a:r>
            <a:r>
              <a:rPr lang="en-US" sz="1300" i="1" dirty="0">
                <a:effectLst/>
                <a:ea typeface="Calibri" panose="020F0502020204030204" pitchFamily="34" charset="0"/>
              </a:rPr>
              <a:t> </a:t>
            </a:r>
            <a:r>
              <a:rPr lang="en-US" sz="1300" i="1" dirty="0" err="1">
                <a:effectLst/>
                <a:ea typeface="Calibri" panose="020F0502020204030204" pitchFamily="34" charset="0"/>
              </a:rPr>
              <a:t>B’ol</a:t>
            </a:r>
            <a:r>
              <a:rPr lang="en-US" sz="1300" i="1" dirty="0">
                <a:effectLst/>
                <a:ea typeface="Calibri" panose="020F0502020204030204" pitchFamily="34" charset="0"/>
              </a:rPr>
              <a:t> </a:t>
            </a:r>
            <a:r>
              <a:rPr lang="en-US" sz="1300" i="1" dirty="0" err="1">
                <a:effectLst/>
                <a:ea typeface="Calibri" panose="020F0502020204030204" pitchFamily="34" charset="0"/>
              </a:rPr>
              <a:t>Im</a:t>
            </a:r>
            <a:r>
              <a:rPr lang="en-US" sz="1300" i="1" dirty="0">
                <a:effectLst/>
                <a:ea typeface="Calibri" panose="020F0502020204030204" pitchFamily="34" charset="0"/>
              </a:rPr>
              <a:t> </a:t>
            </a:r>
            <a:r>
              <a:rPr lang="en-US" sz="1300" i="1" dirty="0" err="1">
                <a:effectLst/>
                <a:ea typeface="Calibri" panose="020F0502020204030204" pitchFamily="34" charset="0"/>
              </a:rPr>
              <a:t>Chaveiro</a:t>
            </a:r>
            <a:r>
              <a:rPr lang="en-US" sz="1300" i="1" dirty="0">
                <a:effectLst/>
                <a:ea typeface="Calibri" panose="020F0502020204030204" pitchFamily="34" charset="0"/>
              </a:rPr>
              <a:t>, </a:t>
            </a:r>
            <a:r>
              <a:rPr lang="en-US" sz="1300" dirty="0">
                <a:effectLst/>
                <a:ea typeface="Calibri" panose="020F0502020204030204" pitchFamily="34" charset="0"/>
              </a:rPr>
              <a:t>we create </a:t>
            </a:r>
            <a:r>
              <a:rPr lang="en-US" sz="1300" dirty="0">
                <a:effectLst/>
                <a:ea typeface="Calibri" panose="020F0502020204030204" pitchFamily="34" charset="0"/>
                <a:cs typeface="Arial" panose="020B0604020202020204" pitchFamily="34" charset="0"/>
              </a:rPr>
              <a:t>a welcome abode for the Shechinah to dwell in, and we affirm Hashem’s sovereignty. </a:t>
            </a:r>
          </a:p>
        </p:txBody>
      </p:sp>
      <p:sp>
        <p:nvSpPr>
          <p:cNvPr id="6" name="Text Box 23">
            <a:extLst>
              <a:ext uri="{FF2B5EF4-FFF2-40B4-BE49-F238E27FC236}">
                <a16:creationId xmlns:a16="http://schemas.microsoft.com/office/drawing/2014/main" id="{B6BD74F6-427C-4E56-8D0D-7E41E562E195}"/>
              </a:ext>
            </a:extLst>
          </p:cNvPr>
          <p:cNvSpPr txBox="1"/>
          <p:nvPr/>
        </p:nvSpPr>
        <p:spPr>
          <a:xfrm>
            <a:off x="647700" y="819208"/>
            <a:ext cx="6455099" cy="438092"/>
          </a:xfrm>
          <a:prstGeom prst="rect">
            <a:avLst/>
          </a:prstGeom>
          <a:solidFill>
            <a:prstClr val="white"/>
          </a:solidFill>
          <a:ln>
            <a:noFill/>
          </a:ln>
        </p:spPr>
        <p:txBody>
          <a:bodyPr rot="0" spcFirstLastPara="0" vert="horz" wrap="square" lIns="0" tIns="0" rIns="0" bIns="0" numCol="1" spcCol="0" rtlCol="0" fromWordArt="0" anchor="ctr" anchorCtr="0" forceAA="0" compatLnSpc="1">
            <a:prstTxWarp prst="textNoShape">
              <a:avLst/>
            </a:prstTxWarp>
            <a:noAutofit/>
          </a:bodyPr>
          <a:lstStyle/>
          <a:p>
            <a:pPr marL="0" marR="0" algn="ctr">
              <a:lnSpc>
                <a:spcPct val="135000"/>
              </a:lnSpc>
            </a:pPr>
            <a:r>
              <a:rPr lang="en-US" sz="1200" cap="small" baseline="30000" dirty="0">
                <a:effectLst/>
                <a:ea typeface="Verdana" panose="020B0604030504040204" pitchFamily="34" charset="0"/>
                <a:cs typeface="Arial" panose="020B0604020202020204" pitchFamily="34" charset="0"/>
              </a:rPr>
              <a:t>10</a:t>
            </a:r>
            <a:r>
              <a:rPr lang="en-US" sz="1200" b="1" i="1" cap="small" dirty="0">
                <a:effectLst/>
                <a:latin typeface="Verdana" panose="020B0604030504040204" pitchFamily="34" charset="0"/>
                <a:ea typeface="Times New Roman" panose="02020603050405020304" pitchFamily="18" charset="0"/>
                <a:cs typeface="Arial" panose="020B0604020202020204" pitchFamily="34" charset="0"/>
              </a:rPr>
              <a:t>Nosei </a:t>
            </a:r>
            <a:r>
              <a:rPr lang="en-US" sz="1200" b="1" i="1" cap="small" dirty="0" err="1">
                <a:effectLst/>
                <a:latin typeface="Verdana" panose="020B0604030504040204" pitchFamily="34" charset="0"/>
                <a:ea typeface="Times New Roman" panose="02020603050405020304" pitchFamily="18" charset="0"/>
                <a:cs typeface="Arial" panose="020B0604020202020204" pitchFamily="34" charset="0"/>
              </a:rPr>
              <a:t>B’ol</a:t>
            </a:r>
            <a:r>
              <a:rPr lang="en-US" sz="1200" b="1" i="1" cap="small" dirty="0">
                <a:effectLst/>
                <a:latin typeface="Verdana" panose="020B0604030504040204" pitchFamily="34" charset="0"/>
                <a:ea typeface="Times New Roman" panose="02020603050405020304" pitchFamily="18" charset="0"/>
                <a:cs typeface="Arial" panose="020B0604020202020204" pitchFamily="34" charset="0"/>
              </a:rPr>
              <a:t> </a:t>
            </a:r>
            <a:r>
              <a:rPr lang="en-US" sz="1200" b="1" i="1" cap="small" dirty="0" err="1">
                <a:effectLst/>
                <a:latin typeface="Verdana" panose="020B0604030504040204" pitchFamily="34" charset="0"/>
                <a:ea typeface="Times New Roman" panose="02020603050405020304" pitchFamily="18" charset="0"/>
                <a:cs typeface="Arial" panose="020B0604020202020204" pitchFamily="34" charset="0"/>
              </a:rPr>
              <a:t>Im</a:t>
            </a:r>
            <a:r>
              <a:rPr lang="en-US" sz="1200" b="1" i="1" cap="small" dirty="0">
                <a:effectLst/>
                <a:latin typeface="Verdana" panose="020B0604030504040204" pitchFamily="34" charset="0"/>
                <a:ea typeface="Times New Roman" panose="02020603050405020304" pitchFamily="18" charset="0"/>
                <a:cs typeface="Arial" panose="020B0604020202020204" pitchFamily="34" charset="0"/>
              </a:rPr>
              <a:t> </a:t>
            </a:r>
            <a:r>
              <a:rPr lang="en-US" sz="1200" b="1" i="1" cap="small" dirty="0" err="1">
                <a:effectLst/>
                <a:latin typeface="Verdana" panose="020B0604030504040204" pitchFamily="34" charset="0"/>
                <a:ea typeface="Times New Roman" panose="02020603050405020304" pitchFamily="18" charset="0"/>
                <a:cs typeface="Arial" panose="020B0604020202020204" pitchFamily="34" charset="0"/>
              </a:rPr>
              <a:t>Chaveiro</a:t>
            </a:r>
            <a:r>
              <a:rPr lang="en-US" sz="1200" b="1" i="1" cap="small" dirty="0">
                <a:effectLst/>
                <a:latin typeface="Verdana" panose="020B0604030504040204" pitchFamily="34" charset="0"/>
                <a:ea typeface="Times New Roman" panose="02020603050405020304" pitchFamily="18" charset="0"/>
                <a:cs typeface="Arial" panose="020B0604020202020204" pitchFamily="34" charset="0"/>
              </a:rPr>
              <a:t> </a:t>
            </a:r>
            <a:r>
              <a:rPr lang="en-US" sz="1200" b="1" cap="small" dirty="0">
                <a:effectLst/>
                <a:latin typeface="Verdana" panose="020B0604030504040204" pitchFamily="34" charset="0"/>
                <a:ea typeface="Times New Roman" panose="02020603050405020304" pitchFamily="18" charset="0"/>
                <a:cs typeface="Arial" panose="020B0604020202020204" pitchFamily="34" charset="0"/>
              </a:rPr>
              <a:t>and Jewish unity </a:t>
            </a:r>
            <a:r>
              <a:rPr lang="en-US" sz="1350" cap="small" dirty="0">
                <a:effectLst/>
                <a:ea typeface="Times New Roman" panose="02020603050405020304" pitchFamily="18" charset="0"/>
                <a:cs typeface="Arial" panose="020B0604020202020204" pitchFamily="34" charset="0"/>
              </a:rPr>
              <a:t>(</a:t>
            </a:r>
            <a:r>
              <a:rPr lang="en-US" sz="1350" b="1" i="1" cap="small" dirty="0" err="1">
                <a:effectLst/>
                <a:ea typeface="Times New Roman" panose="02020603050405020304" pitchFamily="18" charset="0"/>
                <a:cs typeface="Arial" panose="020B0604020202020204" pitchFamily="34" charset="0"/>
              </a:rPr>
              <a:t>Achdus</a:t>
            </a:r>
            <a:r>
              <a:rPr lang="en-US" sz="1200" cap="small" dirty="0">
                <a:effectLst/>
                <a:ea typeface="Times New Roman" panose="02020603050405020304" pitchFamily="18" charset="0"/>
                <a:cs typeface="Arial" panose="020B0604020202020204" pitchFamily="34" charset="0"/>
              </a:rPr>
              <a:t>)</a:t>
            </a:r>
            <a:r>
              <a:rPr lang="en-US" sz="1200" b="1" cap="small" dirty="0">
                <a:effectLst/>
                <a:ea typeface="Times New Roman" panose="02020603050405020304" pitchFamily="18" charset="0"/>
                <a:cs typeface="Arial" panose="020B0604020202020204" pitchFamily="34" charset="0"/>
              </a:rPr>
              <a:t> </a:t>
            </a:r>
            <a:r>
              <a:rPr lang="en-US" sz="1200" b="1" cap="small" dirty="0">
                <a:effectLst/>
                <a:latin typeface="Verdana" panose="020B0604030504040204" pitchFamily="34" charset="0"/>
                <a:ea typeface="Times New Roman" panose="02020603050405020304" pitchFamily="18" charset="0"/>
                <a:cs typeface="Arial" panose="020B0604020202020204" pitchFamily="34" charset="0"/>
              </a:rPr>
              <a:t>are interdependent</a:t>
            </a:r>
          </a:p>
        </p:txBody>
      </p:sp>
      <p:graphicFrame>
        <p:nvGraphicFramePr>
          <p:cNvPr id="7" name="Table 6">
            <a:extLst>
              <a:ext uri="{FF2B5EF4-FFF2-40B4-BE49-F238E27FC236}">
                <a16:creationId xmlns:a16="http://schemas.microsoft.com/office/drawing/2014/main" id="{42529A3F-57F4-42BA-9508-39937D974BFE}"/>
              </a:ext>
            </a:extLst>
          </p:cNvPr>
          <p:cNvGraphicFramePr>
            <a:graphicFrameLocks noGrp="1"/>
          </p:cNvGraphicFramePr>
          <p:nvPr>
            <p:extLst>
              <p:ext uri="{D42A27DB-BD31-4B8C-83A1-F6EECF244321}">
                <p14:modId xmlns:p14="http://schemas.microsoft.com/office/powerpoint/2010/main" val="2022859276"/>
              </p:ext>
            </p:extLst>
          </p:nvPr>
        </p:nvGraphicFramePr>
        <p:xfrm>
          <a:off x="542925" y="4118076"/>
          <a:ext cx="6686550" cy="2621407"/>
        </p:xfrm>
        <a:graphic>
          <a:graphicData uri="http://schemas.openxmlformats.org/drawingml/2006/table">
            <a:tbl>
              <a:tblPr firstRow="1" firstCol="1" bandRow="1">
                <a:tableStyleId>{5C22544A-7EE6-4342-B048-85BDC9FD1C3A}</a:tableStyleId>
              </a:tblPr>
              <a:tblGrid>
                <a:gridCol w="3609975">
                  <a:extLst>
                    <a:ext uri="{9D8B030D-6E8A-4147-A177-3AD203B41FA5}">
                      <a16:colId xmlns:a16="http://schemas.microsoft.com/office/drawing/2014/main" val="97570659"/>
                    </a:ext>
                  </a:extLst>
                </a:gridCol>
                <a:gridCol w="3076575">
                  <a:extLst>
                    <a:ext uri="{9D8B030D-6E8A-4147-A177-3AD203B41FA5}">
                      <a16:colId xmlns:a16="http://schemas.microsoft.com/office/drawing/2014/main" val="674706156"/>
                    </a:ext>
                  </a:extLst>
                </a:gridCol>
              </a:tblGrid>
              <a:tr h="2621407">
                <a:tc>
                  <a:txBody>
                    <a:bodyPr/>
                    <a:lstStyle/>
                    <a:p>
                      <a:pPr marL="0" marR="104775">
                        <a:lnSpc>
                          <a:spcPct val="135000"/>
                        </a:lnSpc>
                        <a:spcBef>
                          <a:spcPts val="600"/>
                        </a:spcBef>
                        <a:spcAft>
                          <a:spcPts val="600"/>
                        </a:spcAft>
                      </a:pPr>
                      <a:r>
                        <a:rPr lang="en-US" sz="1050" b="0" i="0" dirty="0">
                          <a:solidFill>
                            <a:schemeClr val="tx1"/>
                          </a:solidFill>
                          <a:effectLst/>
                        </a:rPr>
                        <a:t>Perfection in fulfilling </a:t>
                      </a:r>
                      <a:r>
                        <a:rPr lang="en-US" sz="1050" b="0" i="1" dirty="0">
                          <a:solidFill>
                            <a:schemeClr val="tx1"/>
                          </a:solidFill>
                          <a:effectLst/>
                        </a:rPr>
                        <a:t>“love your fellow as yourself</a:t>
                      </a:r>
                      <a:r>
                        <a:rPr lang="en-US" sz="1050" b="0" dirty="0">
                          <a:solidFill>
                            <a:schemeClr val="tx1"/>
                          </a:solidFill>
                          <a:effectLst/>
                        </a:rPr>
                        <a:t>,” is attained via the process of “</a:t>
                      </a:r>
                      <a:r>
                        <a:rPr lang="he-IL" sz="1250" b="0" dirty="0">
                          <a:solidFill>
                            <a:schemeClr val="tx1"/>
                          </a:solidFill>
                          <a:effectLst/>
                          <a:cs typeface="+mj-cs"/>
                        </a:rPr>
                        <a:t>אִיחוּד הַנְפָשוֹת</a:t>
                      </a:r>
                      <a:r>
                        <a:rPr lang="en-US" sz="1050" b="0" dirty="0">
                          <a:solidFill>
                            <a:schemeClr val="tx1"/>
                          </a:solidFill>
                          <a:effectLst/>
                        </a:rPr>
                        <a:t>”, the “unification of souls” so that a person’s nature becomes transformed to such an extent that he feels the pain of his fellow  …  </a:t>
                      </a:r>
                      <a:r>
                        <a:rPr lang="en-US" sz="1050" b="0" i="1" dirty="0" err="1">
                          <a:solidFill>
                            <a:schemeClr val="tx1"/>
                          </a:solidFill>
                          <a:effectLst/>
                        </a:rPr>
                        <a:t>Nosei</a:t>
                      </a:r>
                      <a:r>
                        <a:rPr lang="en-US" sz="1050" b="0" i="1" dirty="0">
                          <a:solidFill>
                            <a:schemeClr val="tx1"/>
                          </a:solidFill>
                          <a:effectLst/>
                        </a:rPr>
                        <a:t> </a:t>
                      </a:r>
                      <a:r>
                        <a:rPr lang="en-US" sz="1050" b="0" i="1" dirty="0" err="1">
                          <a:solidFill>
                            <a:schemeClr val="tx1"/>
                          </a:solidFill>
                          <a:effectLst/>
                        </a:rPr>
                        <a:t>B’ol</a:t>
                      </a:r>
                      <a:r>
                        <a:rPr lang="en-US" sz="1050" b="0" i="1" dirty="0">
                          <a:solidFill>
                            <a:schemeClr val="tx1"/>
                          </a:solidFill>
                          <a:effectLst/>
                        </a:rPr>
                        <a:t> </a:t>
                      </a:r>
                      <a:r>
                        <a:rPr lang="en-US" sz="1050" b="0" i="1" dirty="0" err="1">
                          <a:solidFill>
                            <a:schemeClr val="tx1"/>
                          </a:solidFill>
                          <a:effectLst/>
                        </a:rPr>
                        <a:t>Im</a:t>
                      </a:r>
                      <a:r>
                        <a:rPr lang="en-US" sz="1050" b="0" i="1" dirty="0">
                          <a:solidFill>
                            <a:schemeClr val="tx1"/>
                          </a:solidFill>
                          <a:effectLst/>
                        </a:rPr>
                        <a:t> </a:t>
                      </a:r>
                      <a:r>
                        <a:rPr lang="en-US" sz="1050" b="0" i="1" dirty="0" err="1">
                          <a:solidFill>
                            <a:schemeClr val="tx1"/>
                          </a:solidFill>
                          <a:effectLst/>
                        </a:rPr>
                        <a:t>Chaveiro</a:t>
                      </a:r>
                      <a:r>
                        <a:rPr lang="en-US" sz="1050" b="0" i="1" dirty="0">
                          <a:solidFill>
                            <a:schemeClr val="tx1"/>
                          </a:solidFill>
                          <a:effectLst/>
                        </a:rPr>
                        <a:t> </a:t>
                      </a:r>
                      <a:r>
                        <a:rPr lang="en-US" sz="1050" b="0" dirty="0">
                          <a:solidFill>
                            <a:schemeClr val="tx1"/>
                          </a:solidFill>
                          <a:effectLst/>
                        </a:rPr>
                        <a:t>is of such great importance because the overarching goal of the entire Torah, both the study of Torah and performance of its </a:t>
                      </a:r>
                      <a:r>
                        <a:rPr lang="en-US" sz="1050" b="0" dirty="0" err="1">
                          <a:solidFill>
                            <a:schemeClr val="tx1"/>
                          </a:solidFill>
                          <a:effectLst/>
                        </a:rPr>
                        <a:t>Mitzvos</a:t>
                      </a:r>
                      <a:r>
                        <a:rPr lang="en-US" sz="1050" b="0" dirty="0">
                          <a:solidFill>
                            <a:schemeClr val="tx1"/>
                          </a:solidFill>
                          <a:effectLst/>
                        </a:rPr>
                        <a:t>, is “</a:t>
                      </a:r>
                      <a:r>
                        <a:rPr lang="he-IL" sz="1250" b="0" dirty="0">
                          <a:solidFill>
                            <a:schemeClr val="tx1"/>
                          </a:solidFill>
                          <a:effectLst/>
                          <a:cs typeface="+mj-cs"/>
                        </a:rPr>
                        <a:t>אִיחוּד הַנְפָשוֹת</a:t>
                      </a:r>
                      <a:r>
                        <a:rPr lang="en-US" sz="1050" b="0" dirty="0">
                          <a:solidFill>
                            <a:schemeClr val="tx1"/>
                          </a:solidFill>
                          <a:effectLst/>
                        </a:rPr>
                        <a:t>” – uniting our souls into a single entity such that we feel each other’s pain or happiness etc.  This is the meaning of the verse </a:t>
                      </a:r>
                      <a:r>
                        <a:rPr lang="en-US" sz="1050" b="0" i="1" dirty="0">
                          <a:solidFill>
                            <a:schemeClr val="tx1"/>
                          </a:solidFill>
                          <a:effectLst/>
                        </a:rPr>
                        <a:t>“Who is like Your people, Israel, one nation</a:t>
                      </a:r>
                      <a:r>
                        <a:rPr lang="en-US" sz="1050" b="0" dirty="0">
                          <a:solidFill>
                            <a:schemeClr val="tx1"/>
                          </a:solidFill>
                          <a:effectLst/>
                        </a:rPr>
                        <a:t>,” – literally “one nation”.  This is the foundation of the entire Torah …  To be </a:t>
                      </a:r>
                      <a:r>
                        <a:rPr lang="en-US" sz="1050" b="0" i="1" dirty="0" err="1">
                          <a:solidFill>
                            <a:schemeClr val="tx1"/>
                          </a:solidFill>
                          <a:effectLst/>
                        </a:rPr>
                        <a:t>Nosei</a:t>
                      </a:r>
                      <a:r>
                        <a:rPr lang="en-US" sz="1050" b="0" i="1" dirty="0">
                          <a:solidFill>
                            <a:schemeClr val="tx1"/>
                          </a:solidFill>
                          <a:effectLst/>
                        </a:rPr>
                        <a:t> </a:t>
                      </a:r>
                      <a:r>
                        <a:rPr lang="en-US" sz="1050" b="0" i="1" dirty="0" err="1">
                          <a:solidFill>
                            <a:schemeClr val="tx1"/>
                          </a:solidFill>
                          <a:effectLst/>
                        </a:rPr>
                        <a:t>B’ol</a:t>
                      </a:r>
                      <a:r>
                        <a:rPr lang="en-US" sz="1050" b="0" dirty="0">
                          <a:solidFill>
                            <a:schemeClr val="tx1"/>
                          </a:solidFill>
                          <a:effectLst/>
                        </a:rPr>
                        <a:t>. </a:t>
                      </a:r>
                      <a:endParaRPr lang="en-US" sz="1050" b="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r" rtl="1">
                        <a:lnSpc>
                          <a:spcPct val="135000"/>
                        </a:lnSpc>
                        <a:spcBef>
                          <a:spcPts val="0"/>
                        </a:spcBef>
                        <a:spcAft>
                          <a:spcPts val="0"/>
                        </a:spcAft>
                      </a:pPr>
                      <a:r>
                        <a:rPr lang="he-IL" sz="1250" b="0" u="sng" dirty="0">
                          <a:solidFill>
                            <a:schemeClr val="tx1"/>
                          </a:solidFill>
                          <a:effectLst/>
                          <a:cs typeface="+mj-cs"/>
                        </a:rPr>
                        <a:t>דעת חכמה ומוסר ח״ג, ״ענין האבילות נושא בעול</a:t>
                      </a:r>
                      <a:r>
                        <a:rPr lang="he-IL" sz="1250" b="0" u="none" kern="1200" dirty="0">
                          <a:solidFill>
                            <a:schemeClr val="tx1"/>
                          </a:solidFill>
                          <a:effectLst/>
                          <a:latin typeface="+mn-lt"/>
                          <a:ea typeface="+mn-ea"/>
                          <a:cs typeface="+mn-cs"/>
                        </a:rPr>
                        <a:t>״</a:t>
                      </a:r>
                      <a:r>
                        <a:rPr lang="he-IL" sz="1250" b="0" dirty="0">
                          <a:solidFill>
                            <a:schemeClr val="tx1"/>
                          </a:solidFill>
                          <a:effectLst/>
                          <a:cs typeface="+mj-cs"/>
                        </a:rPr>
                        <a:t>: </a:t>
                      </a:r>
                      <a:endParaRPr lang="en-US" sz="1250" b="0" dirty="0">
                        <a:solidFill>
                          <a:schemeClr val="tx1"/>
                        </a:solidFill>
                        <a:effectLst/>
                        <a:cs typeface="+mj-cs"/>
                      </a:endParaRPr>
                    </a:p>
                    <a:p>
                      <a:pPr marL="0" marR="0" algn="r" rtl="1">
                        <a:lnSpc>
                          <a:spcPct val="135000"/>
                        </a:lnSpc>
                        <a:spcBef>
                          <a:spcPts val="600"/>
                        </a:spcBef>
                        <a:spcAft>
                          <a:spcPts val="0"/>
                        </a:spcAft>
                      </a:pPr>
                      <a:r>
                        <a:rPr lang="he-IL" sz="1250" b="0" dirty="0">
                          <a:solidFill>
                            <a:schemeClr val="tx1"/>
                          </a:solidFill>
                          <a:effectLst/>
                          <a:cs typeface="+mj-cs"/>
                        </a:rPr>
                        <a:t> ...  האדם מצווה ב״ואהבת לרעך כמוך״</a:t>
                      </a:r>
                      <a:r>
                        <a:rPr lang="en-US" sz="1250" b="0" dirty="0">
                          <a:solidFill>
                            <a:schemeClr val="tx1"/>
                          </a:solidFill>
                          <a:effectLst/>
                          <a:cs typeface="+mj-cs"/>
                        </a:rPr>
                        <a:t> … </a:t>
                      </a:r>
                      <a:r>
                        <a:rPr lang="he-IL" sz="1250" b="0" dirty="0">
                          <a:solidFill>
                            <a:schemeClr val="tx1"/>
                          </a:solidFill>
                          <a:effectLst/>
                          <a:cs typeface="+mj-cs"/>
                        </a:rPr>
                        <a:t>היינו איחוד הנפשות, עד שירגיש האדם בטבעו צער זולתו</a:t>
                      </a:r>
                      <a:r>
                        <a:rPr lang="en-US" sz="1250" b="0" dirty="0">
                          <a:solidFill>
                            <a:schemeClr val="tx1"/>
                          </a:solidFill>
                          <a:effectLst/>
                          <a:cs typeface="+mj-cs"/>
                        </a:rPr>
                        <a:t> </a:t>
                      </a:r>
                      <a:r>
                        <a:rPr lang="he-IL" sz="1250" b="0" dirty="0">
                          <a:solidFill>
                            <a:schemeClr val="tx1"/>
                          </a:solidFill>
                          <a:effectLst/>
                          <a:cs typeface="+mj-cs"/>
                        </a:rPr>
                        <a:t>...  ולזאת גדול כל כך ענין של נושא בעול עם חבירו, מפני שזה כל התורה כולה, היינו איחוד הנפשות להרגיש זה את זה</a:t>
                      </a:r>
                      <a:r>
                        <a:rPr lang="en-US" sz="1250" b="0" dirty="0">
                          <a:solidFill>
                            <a:schemeClr val="tx1"/>
                          </a:solidFill>
                          <a:effectLst/>
                          <a:cs typeface="+mj-cs"/>
                        </a:rPr>
                        <a:t>.</a:t>
                      </a:r>
                      <a:r>
                        <a:rPr lang="he-IL" sz="1250" b="0" dirty="0">
                          <a:solidFill>
                            <a:schemeClr val="tx1"/>
                          </a:solidFill>
                          <a:effectLst/>
                          <a:cs typeface="+mj-cs"/>
                        </a:rPr>
                        <a:t> </a:t>
                      </a:r>
                      <a:r>
                        <a:rPr lang="en-US" sz="1250" b="0" dirty="0">
                          <a:solidFill>
                            <a:schemeClr val="tx1"/>
                          </a:solidFill>
                          <a:effectLst/>
                          <a:cs typeface="+mj-cs"/>
                        </a:rPr>
                        <a:t> </a:t>
                      </a:r>
                      <a:r>
                        <a:rPr lang="he-IL" sz="1250" b="0" dirty="0">
                          <a:solidFill>
                            <a:schemeClr val="tx1"/>
                          </a:solidFill>
                          <a:effectLst/>
                          <a:cs typeface="+mj-cs"/>
                        </a:rPr>
                        <a:t>וכל לימוד התורה, הלימוד והמעשה, הנה סוף המטרה שיתאחדו הנפשות להיות מרגישים זה את זה שיהיו אחד ממש.  וזהו</a:t>
                      </a:r>
                      <a:r>
                        <a:rPr lang="en-US" sz="1250" b="0" dirty="0">
                          <a:solidFill>
                            <a:schemeClr val="tx1"/>
                          </a:solidFill>
                          <a:effectLst/>
                          <a:cs typeface="+mj-cs"/>
                        </a:rPr>
                        <a:t> </a:t>
                      </a:r>
                      <a:r>
                        <a:rPr lang="he-IL" sz="1250" b="0" dirty="0">
                          <a:solidFill>
                            <a:schemeClr val="tx1"/>
                          </a:solidFill>
                          <a:effectLst/>
                          <a:cs typeface="+mj-cs"/>
                        </a:rPr>
                        <a:t>״ומי כעמך ישראל גוי אחד״ ממש.  וזה יסוד כל התורה כולה </a:t>
                      </a:r>
                      <a:r>
                        <a:rPr lang="en-US" sz="1250" b="0" dirty="0">
                          <a:solidFill>
                            <a:schemeClr val="tx1"/>
                          </a:solidFill>
                          <a:effectLst/>
                          <a:cs typeface="+mj-cs"/>
                        </a:rPr>
                        <a:t> ...  </a:t>
                      </a:r>
                      <a:r>
                        <a:rPr lang="he-IL" sz="1250" b="0" dirty="0">
                          <a:solidFill>
                            <a:schemeClr val="tx1"/>
                          </a:solidFill>
                          <a:effectLst/>
                          <a:cs typeface="+mj-cs"/>
                        </a:rPr>
                        <a:t> להיות נושא בעול</a:t>
                      </a:r>
                      <a:r>
                        <a:rPr lang="en-US" sz="1250" b="0" dirty="0">
                          <a:solidFill>
                            <a:schemeClr val="tx1"/>
                          </a:solidFill>
                          <a:effectLst/>
                          <a:cs typeface="+mj-cs"/>
                        </a:rPr>
                        <a:t>.</a:t>
                      </a:r>
                      <a:endParaRPr lang="en-US" sz="1250" b="0" dirty="0">
                        <a:solidFill>
                          <a:schemeClr val="tx1"/>
                        </a:solidFill>
                        <a:effectLst/>
                        <a:latin typeface="Calibri" panose="020F0502020204030204" pitchFamily="34" charset="0"/>
                        <a:ea typeface="Calibri" panose="020F0502020204030204" pitchFamily="34" charset="0"/>
                        <a:cs typeface="+mj-cs"/>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55841780"/>
                  </a:ext>
                </a:extLst>
              </a:tr>
            </a:tbl>
          </a:graphicData>
        </a:graphic>
      </p:graphicFrame>
      <p:sp>
        <p:nvSpPr>
          <p:cNvPr id="9" name="TextBox 8">
            <a:extLst>
              <a:ext uri="{FF2B5EF4-FFF2-40B4-BE49-F238E27FC236}">
                <a16:creationId xmlns:a16="http://schemas.microsoft.com/office/drawing/2014/main" id="{906687FC-5C01-44F9-BBB3-10346118664F}"/>
              </a:ext>
            </a:extLst>
          </p:cNvPr>
          <p:cNvSpPr txBox="1"/>
          <p:nvPr/>
        </p:nvSpPr>
        <p:spPr>
          <a:xfrm>
            <a:off x="542925" y="3785089"/>
            <a:ext cx="6686550" cy="288605"/>
          </a:xfrm>
          <a:prstGeom prst="rect">
            <a:avLst/>
          </a:prstGeom>
          <a:noFill/>
        </p:spPr>
        <p:txBody>
          <a:bodyPr wrap="square">
            <a:spAutoFit/>
          </a:bodyPr>
          <a:lstStyle/>
          <a:p>
            <a:pPr marL="628650" marR="0" indent="-685800">
              <a:lnSpc>
                <a:spcPct val="110000"/>
              </a:lnSpc>
              <a:spcBef>
                <a:spcPts val="1200"/>
              </a:spcBef>
              <a:spcAft>
                <a:spcPts val="600"/>
              </a:spcAft>
            </a:pPr>
            <a:r>
              <a:rPr lang="en-US" sz="1050" b="1" dirty="0">
                <a:effectLst/>
                <a:latin typeface="Cambria" panose="02040503050406030204" pitchFamily="18" charset="0"/>
                <a:ea typeface="Calibri" panose="020F0502020204030204" pitchFamily="34" charset="0"/>
                <a:cs typeface="Calibri" panose="020F0502020204030204" pitchFamily="34" charset="0"/>
              </a:rPr>
              <a:t>Source III-5:  </a:t>
            </a:r>
            <a:r>
              <a:rPr lang="en-US" sz="1050" b="1" dirty="0" err="1">
                <a:effectLst/>
                <a:latin typeface="Cambria" panose="02040503050406030204" pitchFamily="18" charset="0"/>
                <a:ea typeface="Calibri" panose="020F0502020204030204" pitchFamily="34" charset="0"/>
                <a:cs typeface="Calibri" panose="020F0502020204030204" pitchFamily="34" charset="0"/>
              </a:rPr>
              <a:t>Rav</a:t>
            </a:r>
            <a:r>
              <a:rPr lang="en-US" sz="1050" b="1" dirty="0">
                <a:effectLst/>
                <a:latin typeface="Cambria" panose="02040503050406030204" pitchFamily="18" charset="0"/>
                <a:ea typeface="Calibri" panose="020F0502020204030204" pitchFamily="34" charset="0"/>
                <a:cs typeface="Calibri" panose="020F0502020204030204" pitchFamily="34" charset="0"/>
              </a:rPr>
              <a:t> </a:t>
            </a:r>
            <a:r>
              <a:rPr lang="en-US" sz="1050" b="1" dirty="0" err="1">
                <a:effectLst/>
                <a:latin typeface="Cambria" panose="02040503050406030204" pitchFamily="18" charset="0"/>
                <a:ea typeface="Calibri" panose="020F0502020204030204" pitchFamily="34" charset="0"/>
                <a:cs typeface="Calibri" panose="020F0502020204030204" pitchFamily="34" charset="0"/>
              </a:rPr>
              <a:t>Yeruchem</a:t>
            </a:r>
            <a:r>
              <a:rPr lang="en-US" sz="1050" b="1" dirty="0">
                <a:effectLst/>
                <a:latin typeface="Cambria" panose="02040503050406030204" pitchFamily="18" charset="0"/>
                <a:ea typeface="Calibri" panose="020F0502020204030204" pitchFamily="34" charset="0"/>
                <a:cs typeface="Calibri" panose="020F0502020204030204" pitchFamily="34" charset="0"/>
              </a:rPr>
              <a:t> </a:t>
            </a:r>
            <a:r>
              <a:rPr lang="en-US" sz="1050" b="1" dirty="0" err="1">
                <a:effectLst/>
                <a:latin typeface="Cambria" panose="02040503050406030204" pitchFamily="18" charset="0"/>
                <a:ea typeface="Calibri" panose="020F0502020204030204" pitchFamily="34" charset="0"/>
                <a:cs typeface="Calibri" panose="020F0502020204030204" pitchFamily="34" charset="0"/>
              </a:rPr>
              <a:t>Levovitz</a:t>
            </a:r>
            <a:r>
              <a:rPr lang="en-US" sz="1050" b="1" dirty="0">
                <a:effectLst/>
                <a:latin typeface="Cambria" panose="02040503050406030204" pitchFamily="18" charset="0"/>
                <a:ea typeface="Calibri" panose="020F0502020204030204" pitchFamily="34" charset="0"/>
                <a:cs typeface="Calibri" panose="020F0502020204030204" pitchFamily="34" charset="0"/>
              </a:rPr>
              <a:t>:  </a:t>
            </a:r>
            <a:r>
              <a:rPr lang="en-US" sz="1050" dirty="0">
                <a:effectLst/>
                <a:latin typeface="Cambria" panose="02040503050406030204" pitchFamily="18" charset="0"/>
                <a:ea typeface="Calibri" panose="020F0502020204030204" pitchFamily="34" charset="0"/>
                <a:cs typeface="Calibri" panose="020F0502020204030204" pitchFamily="34" charset="0"/>
              </a:rPr>
              <a:t>The goal of the entire Torah is </a:t>
            </a:r>
            <a:r>
              <a:rPr lang="en-US" sz="1050" b="0" dirty="0">
                <a:solidFill>
                  <a:schemeClr val="tx1"/>
                </a:solidFill>
                <a:effectLst/>
                <a:latin typeface="Cambria" panose="02040503050406030204" pitchFamily="18" charset="0"/>
                <a:ea typeface="Cambria" panose="02040503050406030204" pitchFamily="18" charset="0"/>
              </a:rPr>
              <a:t>“</a:t>
            </a:r>
            <a:r>
              <a:rPr lang="he-IL" sz="1250" b="0" dirty="0">
                <a:solidFill>
                  <a:schemeClr val="tx1"/>
                </a:solidFill>
                <a:effectLst/>
                <a:cs typeface="+mj-cs"/>
              </a:rPr>
              <a:t>איחוד הנפשות</a:t>
            </a:r>
            <a:r>
              <a:rPr lang="en-US" sz="1050" b="0" dirty="0">
                <a:solidFill>
                  <a:schemeClr val="tx1"/>
                </a:solidFill>
                <a:effectLst/>
                <a:latin typeface="Cambria" panose="02040503050406030204" pitchFamily="18" charset="0"/>
                <a:ea typeface="Cambria" panose="02040503050406030204" pitchFamily="18" charset="0"/>
              </a:rPr>
              <a:t>” (“unification of souls”).</a:t>
            </a:r>
            <a:endParaRPr lang="en-US" sz="1050" dirty="0">
              <a:effectLst/>
              <a:latin typeface="Cambria" panose="02040503050406030204" pitchFamily="18" charset="0"/>
              <a:ea typeface="Cambria" panose="02040503050406030204" pitchFamily="18" charset="0"/>
              <a:cs typeface="Arial" panose="020B0604020202020204" pitchFamily="34" charset="0"/>
            </a:endParaRPr>
          </a:p>
        </p:txBody>
      </p:sp>
      <p:graphicFrame>
        <p:nvGraphicFramePr>
          <p:cNvPr id="10" name="Table 9">
            <a:extLst>
              <a:ext uri="{FF2B5EF4-FFF2-40B4-BE49-F238E27FC236}">
                <a16:creationId xmlns:a16="http://schemas.microsoft.com/office/drawing/2014/main" id="{A59F8416-8CF5-4608-941C-295A698D99A3}"/>
              </a:ext>
            </a:extLst>
          </p:cNvPr>
          <p:cNvGraphicFramePr>
            <a:graphicFrameLocks noGrp="1"/>
          </p:cNvGraphicFramePr>
          <p:nvPr>
            <p:extLst>
              <p:ext uri="{D42A27DB-BD31-4B8C-83A1-F6EECF244321}">
                <p14:modId xmlns:p14="http://schemas.microsoft.com/office/powerpoint/2010/main" val="1551328726"/>
              </p:ext>
            </p:extLst>
          </p:nvPr>
        </p:nvGraphicFramePr>
        <p:xfrm>
          <a:off x="568647" y="7298482"/>
          <a:ext cx="6686550" cy="2249987"/>
        </p:xfrm>
        <a:graphic>
          <a:graphicData uri="http://schemas.openxmlformats.org/drawingml/2006/table">
            <a:tbl>
              <a:tblPr firstRow="1" firstCol="1" bandRow="1">
                <a:tableStyleId>{5C22544A-7EE6-4342-B048-85BDC9FD1C3A}</a:tableStyleId>
              </a:tblPr>
              <a:tblGrid>
                <a:gridCol w="3714750">
                  <a:extLst>
                    <a:ext uri="{9D8B030D-6E8A-4147-A177-3AD203B41FA5}">
                      <a16:colId xmlns:a16="http://schemas.microsoft.com/office/drawing/2014/main" val="2909549551"/>
                    </a:ext>
                  </a:extLst>
                </a:gridCol>
                <a:gridCol w="2971800">
                  <a:extLst>
                    <a:ext uri="{9D8B030D-6E8A-4147-A177-3AD203B41FA5}">
                      <a16:colId xmlns:a16="http://schemas.microsoft.com/office/drawing/2014/main" val="2001368649"/>
                    </a:ext>
                  </a:extLst>
                </a:gridCol>
              </a:tblGrid>
              <a:tr h="2249987">
                <a:tc>
                  <a:txBody>
                    <a:bodyPr/>
                    <a:lstStyle/>
                    <a:p>
                      <a:pPr marL="0" marR="0" rtl="0">
                        <a:lnSpc>
                          <a:spcPct val="140000"/>
                        </a:lnSpc>
                        <a:spcBef>
                          <a:spcPts val="0"/>
                        </a:spcBef>
                        <a:spcAft>
                          <a:spcPts val="0"/>
                        </a:spcAft>
                      </a:pPr>
                      <a:r>
                        <a:rPr lang="en-US" sz="1050" b="0" i="1" dirty="0">
                          <a:solidFill>
                            <a:schemeClr val="tx1"/>
                          </a:solidFill>
                          <a:effectLst/>
                        </a:rPr>
                        <a:t>“Who builds His upper strata in the Heavens and He founds His group upon the earth</a:t>
                      </a:r>
                      <a:r>
                        <a:rPr lang="en-US" sz="1050" b="0" dirty="0">
                          <a:solidFill>
                            <a:schemeClr val="tx1"/>
                          </a:solidFill>
                          <a:effectLst/>
                        </a:rPr>
                        <a:t>.”  To what is this compared?  To a palace that was built upon boats.  As long as the boats are connected, the palace upon them will stand.  Thus, </a:t>
                      </a:r>
                      <a:r>
                        <a:rPr lang="en-US" sz="1050" b="0" i="1" dirty="0">
                          <a:solidFill>
                            <a:schemeClr val="tx1"/>
                          </a:solidFill>
                          <a:effectLst/>
                        </a:rPr>
                        <a:t>“Who builds His upper strata in the Heavens”</a:t>
                      </a:r>
                      <a:r>
                        <a:rPr lang="en-US" sz="1050" b="0" i="0" dirty="0">
                          <a:solidFill>
                            <a:schemeClr val="tx1"/>
                          </a:solidFill>
                          <a:effectLst/>
                        </a:rPr>
                        <a:t>:</a:t>
                      </a:r>
                      <a:r>
                        <a:rPr lang="en-US" sz="1050" b="0" dirty="0">
                          <a:solidFill>
                            <a:schemeClr val="tx1"/>
                          </a:solidFill>
                          <a:effectLst/>
                        </a:rPr>
                        <a:t>  When is His throne, so to speak, established above?  When Israel becomes one bundle </a:t>
                      </a:r>
                      <a:br>
                        <a:rPr lang="en-US" sz="1050" b="0" dirty="0">
                          <a:solidFill>
                            <a:schemeClr val="tx1"/>
                          </a:solidFill>
                          <a:effectLst/>
                        </a:rPr>
                      </a:br>
                      <a:r>
                        <a:rPr lang="en-US" sz="1050" b="0" dirty="0">
                          <a:solidFill>
                            <a:schemeClr val="tx1"/>
                          </a:solidFill>
                          <a:effectLst/>
                        </a:rPr>
                        <a:t>(“</a:t>
                      </a:r>
                      <a:r>
                        <a:rPr lang="he-IL" sz="1250" b="0" dirty="0">
                          <a:solidFill>
                            <a:schemeClr val="tx1"/>
                          </a:solidFill>
                          <a:effectLst/>
                          <a:cs typeface="+mj-cs"/>
                        </a:rPr>
                        <a:t>אַגֻדָה אַחַת</a:t>
                      </a:r>
                      <a:r>
                        <a:rPr lang="en-US" sz="1050" b="0" dirty="0">
                          <a:solidFill>
                            <a:schemeClr val="tx1"/>
                          </a:solidFill>
                          <a:effectLst/>
                        </a:rPr>
                        <a:t>”), i.e., a unified entity.  It therefore states, </a:t>
                      </a:r>
                      <a:r>
                        <a:rPr lang="en-US" sz="1050" b="0" i="1" dirty="0">
                          <a:solidFill>
                            <a:schemeClr val="tx1"/>
                          </a:solidFill>
                          <a:effectLst/>
                        </a:rPr>
                        <a:t>“Who builds His upper strata in the Heavens</a:t>
                      </a:r>
                      <a:r>
                        <a:rPr lang="en-US" sz="1050" b="0" dirty="0">
                          <a:solidFill>
                            <a:schemeClr val="tx1"/>
                          </a:solidFill>
                          <a:effectLst/>
                        </a:rPr>
                        <a:t>,” i.e., [His upper strata will be built] when </a:t>
                      </a:r>
                      <a:r>
                        <a:rPr lang="en-US" sz="1050" b="0" i="1" dirty="0">
                          <a:solidFill>
                            <a:schemeClr val="tx1"/>
                          </a:solidFill>
                          <a:effectLst/>
                        </a:rPr>
                        <a:t>“He founds His group upon the earth</a:t>
                      </a:r>
                      <a:r>
                        <a:rPr lang="en-US" sz="1050" b="0" dirty="0">
                          <a:solidFill>
                            <a:schemeClr val="tx1"/>
                          </a:solidFill>
                          <a:effectLst/>
                        </a:rPr>
                        <a:t>.”</a:t>
                      </a:r>
                      <a:endParaRPr lang="en-US" sz="1100" b="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r" rtl="1">
                        <a:lnSpc>
                          <a:spcPct val="140000"/>
                        </a:lnSpc>
                        <a:spcBef>
                          <a:spcPts val="200"/>
                        </a:spcBef>
                        <a:spcAft>
                          <a:spcPts val="0"/>
                        </a:spcAft>
                      </a:pPr>
                      <a:r>
                        <a:rPr lang="he-IL" sz="1250" b="0" u="sng" dirty="0">
                          <a:solidFill>
                            <a:schemeClr val="tx1"/>
                          </a:solidFill>
                          <a:effectLst/>
                          <a:cs typeface="+mj-cs"/>
                        </a:rPr>
                        <a:t>במדבר רבה ט״ו</a:t>
                      </a:r>
                      <a:r>
                        <a:rPr lang="en-US" sz="1250" b="0" u="sng" dirty="0">
                          <a:solidFill>
                            <a:schemeClr val="tx1"/>
                          </a:solidFill>
                          <a:effectLst/>
                          <a:cs typeface="+mj-cs"/>
                        </a:rPr>
                        <a:t> ,</a:t>
                      </a:r>
                      <a:r>
                        <a:rPr lang="he-IL" sz="1250" b="0" u="sng" dirty="0">
                          <a:solidFill>
                            <a:schemeClr val="tx1"/>
                          </a:solidFill>
                          <a:effectLst/>
                          <a:cs typeface="+mj-cs"/>
                        </a:rPr>
                        <a:t>י״ח</a:t>
                      </a:r>
                      <a:r>
                        <a:rPr lang="en-US" sz="1250" b="0" dirty="0">
                          <a:solidFill>
                            <a:schemeClr val="tx1"/>
                          </a:solidFill>
                          <a:effectLst/>
                          <a:cs typeface="+mj-cs"/>
                        </a:rPr>
                        <a:t>:</a:t>
                      </a:r>
                    </a:p>
                    <a:p>
                      <a:pPr marL="0" marR="0" algn="r" rtl="1">
                        <a:lnSpc>
                          <a:spcPct val="140000"/>
                        </a:lnSpc>
                        <a:spcBef>
                          <a:spcPts val="300"/>
                        </a:spcBef>
                        <a:spcAft>
                          <a:spcPts val="0"/>
                        </a:spcAft>
                      </a:pPr>
                      <a:r>
                        <a:rPr lang="he-IL" sz="1250" b="0" dirty="0">
                          <a:solidFill>
                            <a:schemeClr val="tx1"/>
                          </a:solidFill>
                          <a:effectLst/>
                          <a:cs typeface="+mj-cs"/>
                        </a:rPr>
                        <a:t>אֶסְפָה לִי, זֶה שֶׁאָמַר הַכָּתוּב (עמוס ט</a:t>
                      </a:r>
                      <a:r>
                        <a:rPr lang="en-US" sz="1250" b="0" dirty="0">
                          <a:solidFill>
                            <a:schemeClr val="tx1"/>
                          </a:solidFill>
                          <a:effectLst/>
                          <a:cs typeface="+mj-cs"/>
                        </a:rPr>
                        <a:t>:</a:t>
                      </a:r>
                      <a:r>
                        <a:rPr lang="he-IL" sz="1250" b="0" dirty="0">
                          <a:solidFill>
                            <a:schemeClr val="tx1"/>
                          </a:solidFill>
                          <a:effectLst/>
                          <a:cs typeface="+mj-cs"/>
                        </a:rPr>
                        <a:t> ו): ״הַבּוֹנֶה בַשָּׁמַיִם מַעֲלוֹתָו וַאֲגֻדָּתוֹ עַל אֶרֶץ יְסָדָהּ״</a:t>
                      </a:r>
                      <a:r>
                        <a:rPr lang="en-US" sz="1250" b="0" dirty="0">
                          <a:solidFill>
                            <a:schemeClr val="tx1"/>
                          </a:solidFill>
                          <a:effectLst/>
                          <a:cs typeface="+mj-cs"/>
                        </a:rPr>
                        <a:t>  .</a:t>
                      </a:r>
                      <a:r>
                        <a:rPr lang="he-IL" sz="1250" b="0" dirty="0">
                          <a:solidFill>
                            <a:schemeClr val="tx1"/>
                          </a:solidFill>
                          <a:effectLst/>
                          <a:cs typeface="+mj-cs"/>
                        </a:rPr>
                        <a:t>לְמָה הַדָּבָר דּוֹמֶה</a:t>
                      </a:r>
                      <a:r>
                        <a:rPr lang="en-US" sz="1250" b="0" dirty="0">
                          <a:solidFill>
                            <a:schemeClr val="tx1"/>
                          </a:solidFill>
                          <a:effectLst/>
                          <a:cs typeface="+mj-cs"/>
                        </a:rPr>
                        <a:t>  </a:t>
                      </a:r>
                      <a:r>
                        <a:rPr lang="en-US" sz="1100" b="0" dirty="0">
                          <a:solidFill>
                            <a:schemeClr val="tx1"/>
                          </a:solidFill>
                          <a:effectLst/>
                          <a:latin typeface="Times New Roman" panose="02020603050405020304" pitchFamily="18" charset="0"/>
                          <a:cs typeface="Times New Roman" panose="02020603050405020304" pitchFamily="18" charset="0"/>
                        </a:rPr>
                        <a:t>?</a:t>
                      </a:r>
                      <a:r>
                        <a:rPr lang="he-IL" sz="1250" b="0" dirty="0">
                          <a:solidFill>
                            <a:schemeClr val="tx1"/>
                          </a:solidFill>
                          <a:effectLst/>
                          <a:cs typeface="+mj-cs"/>
                        </a:rPr>
                        <a:t>לְפָלָטִין שֶׁהָיְתָה בְּנוּיָה עַל גַּבֵּי הַסְּפִינוֹת, כָּל זְמַן שֶׁהַסְּפִינוֹת מְחֻבָּרוֹת פָּלָטִין שֶׁעַל גַּבֵּיהֶן עוֹמֶדֶת</a:t>
                      </a:r>
                      <a:r>
                        <a:rPr lang="en-US" sz="1250" b="0" dirty="0">
                          <a:solidFill>
                            <a:schemeClr val="tx1"/>
                          </a:solidFill>
                          <a:effectLst/>
                          <a:cs typeface="+mj-cs"/>
                        </a:rPr>
                        <a:t>.</a:t>
                      </a:r>
                      <a:r>
                        <a:rPr lang="he-IL" sz="1250" b="0" dirty="0">
                          <a:solidFill>
                            <a:schemeClr val="tx1"/>
                          </a:solidFill>
                          <a:effectLst/>
                          <a:cs typeface="+mj-cs"/>
                        </a:rPr>
                        <a:t> </a:t>
                      </a:r>
                      <a:r>
                        <a:rPr lang="en-US" sz="1250" b="0" dirty="0">
                          <a:solidFill>
                            <a:schemeClr val="tx1"/>
                          </a:solidFill>
                          <a:effectLst/>
                          <a:cs typeface="+mj-cs"/>
                        </a:rPr>
                        <a:t> </a:t>
                      </a:r>
                      <a:r>
                        <a:rPr lang="he-IL" sz="1250" b="0" dirty="0">
                          <a:solidFill>
                            <a:schemeClr val="tx1"/>
                          </a:solidFill>
                          <a:effectLst/>
                          <a:cs typeface="+mj-cs"/>
                        </a:rPr>
                        <a:t>כָּךְ הַבּוֹנֶה בַשָּׁמַיִם מַעֲלוֹתָו, כִּבְיָכוֹל כִּסְאוֹ מְבוּסָס לְמַעְלָה בִּזְמַן שֶׁיִּשְׂרָאֵל עֲשׂוּיִן אַגֻדָה אַחַת</a:t>
                      </a:r>
                      <a:r>
                        <a:rPr lang="en-US" sz="1250" b="0" dirty="0">
                          <a:solidFill>
                            <a:schemeClr val="tx1"/>
                          </a:solidFill>
                          <a:effectLst/>
                          <a:cs typeface="+mj-cs"/>
                        </a:rPr>
                        <a:t>.</a:t>
                      </a:r>
                      <a:r>
                        <a:rPr lang="he-IL" sz="1250" b="0" dirty="0">
                          <a:solidFill>
                            <a:schemeClr val="tx1"/>
                          </a:solidFill>
                          <a:effectLst/>
                          <a:cs typeface="+mj-cs"/>
                        </a:rPr>
                        <a:t> </a:t>
                      </a:r>
                      <a:r>
                        <a:rPr lang="en-US" sz="1250" b="0" dirty="0">
                          <a:solidFill>
                            <a:schemeClr val="tx1"/>
                          </a:solidFill>
                          <a:effectLst/>
                          <a:cs typeface="+mj-cs"/>
                        </a:rPr>
                        <a:t> </a:t>
                      </a:r>
                      <a:r>
                        <a:rPr lang="he-IL" sz="1250" b="0" dirty="0">
                          <a:solidFill>
                            <a:schemeClr val="tx1"/>
                          </a:solidFill>
                          <a:effectLst/>
                          <a:cs typeface="+mj-cs"/>
                        </a:rPr>
                        <a:t>לְכָךְ נֶאֱמַר: ״הַבּוֹנֶה בַשָּׁמַיִם מַעֲלוֹתָו״, אֵימָתַי</a:t>
                      </a:r>
                      <a:r>
                        <a:rPr lang="en-US" sz="1250" b="0" dirty="0">
                          <a:solidFill>
                            <a:schemeClr val="tx1"/>
                          </a:solidFill>
                          <a:effectLst/>
                          <a:cs typeface="+mj-cs"/>
                        </a:rPr>
                        <a:t>  </a:t>
                      </a:r>
                      <a:r>
                        <a:rPr lang="en-US" sz="1100" b="0" dirty="0">
                          <a:solidFill>
                            <a:schemeClr val="tx1"/>
                          </a:solidFill>
                          <a:effectLst/>
                          <a:latin typeface="Times New Roman" panose="02020603050405020304" pitchFamily="18" charset="0"/>
                          <a:cs typeface="Times New Roman" panose="02020603050405020304" pitchFamily="18" charset="0"/>
                        </a:rPr>
                        <a:t>?</a:t>
                      </a:r>
                      <a:r>
                        <a:rPr lang="he-IL" sz="1250" b="0" dirty="0">
                          <a:solidFill>
                            <a:schemeClr val="tx1"/>
                          </a:solidFill>
                          <a:effectLst/>
                          <a:cs typeface="+mj-cs"/>
                        </a:rPr>
                        <a:t>״וַאֲגֻדָּתוֹ עַל אֶרֶץ יְסָדָהּ״. </a:t>
                      </a:r>
                      <a:endParaRPr lang="en-US" sz="1250" b="0" dirty="0">
                        <a:solidFill>
                          <a:schemeClr val="tx1"/>
                        </a:solidFill>
                        <a:effectLst/>
                        <a:latin typeface="Calibri" panose="020F0502020204030204" pitchFamily="34" charset="0"/>
                        <a:ea typeface="Calibri" panose="020F0502020204030204" pitchFamily="34" charset="0"/>
                        <a:cs typeface="+mj-cs"/>
                      </a:endParaRPr>
                    </a:p>
                  </a:txBody>
                  <a:tcPr marL="68580" marR="6858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62992528"/>
                  </a:ext>
                </a:extLst>
              </a:tr>
            </a:tbl>
          </a:graphicData>
        </a:graphic>
      </p:graphicFrame>
      <p:sp>
        <p:nvSpPr>
          <p:cNvPr id="11" name="Rectangle 1">
            <a:extLst>
              <a:ext uri="{FF2B5EF4-FFF2-40B4-BE49-F238E27FC236}">
                <a16:creationId xmlns:a16="http://schemas.microsoft.com/office/drawing/2014/main" id="{8A015201-52DC-4C67-A4E7-5666B00EA629}"/>
              </a:ext>
            </a:extLst>
          </p:cNvPr>
          <p:cNvSpPr>
            <a:spLocks noChangeArrowheads="1"/>
          </p:cNvSpPr>
          <p:nvPr/>
        </p:nvSpPr>
        <p:spPr bwMode="auto">
          <a:xfrm>
            <a:off x="542925" y="7036872"/>
            <a:ext cx="6686549"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dirty="0">
                <a:ln>
                  <a:noFill/>
                </a:ln>
                <a:solidFill>
                  <a:schemeClr val="tx1"/>
                </a:solidFill>
                <a:effectLst/>
                <a:latin typeface="Cambria" panose="02040503050406030204" pitchFamily="18" charset="0"/>
                <a:ea typeface="Calibri" panose="020F0502020204030204" pitchFamily="34" charset="0"/>
                <a:cs typeface="Calibri" panose="020F0502020204030204" pitchFamily="34" charset="0"/>
              </a:rPr>
              <a:t>Source III-6:  Midrash:  </a:t>
            </a:r>
            <a:r>
              <a:rPr kumimoji="0" lang="en-US" altLang="en-US" sz="1100" i="0" strike="noStrike" cap="none" normalizeH="0" baseline="0" dirty="0">
                <a:ln>
                  <a:noFill/>
                </a:ln>
                <a:solidFill>
                  <a:schemeClr val="tx1"/>
                </a:solidFill>
                <a:effectLst/>
                <a:latin typeface="Cambria" panose="02040503050406030204" pitchFamily="18" charset="0"/>
                <a:ea typeface="Calibri" panose="020F0502020204030204" pitchFamily="34" charset="0"/>
                <a:cs typeface="Calibri" panose="020F0502020204030204" pitchFamily="34" charset="0"/>
              </a:rPr>
              <a:t>When </a:t>
            </a:r>
            <a:r>
              <a:rPr kumimoji="0" lang="en-US" altLang="en-US" sz="1100" i="1" strike="noStrike" cap="none" normalizeH="0" baseline="0" dirty="0" err="1">
                <a:ln>
                  <a:noFill/>
                </a:ln>
                <a:solidFill>
                  <a:schemeClr val="tx1"/>
                </a:solidFill>
                <a:effectLst/>
                <a:latin typeface="Cambria" panose="02040503050406030204" pitchFamily="18" charset="0"/>
                <a:ea typeface="Calibri" panose="020F0502020204030204" pitchFamily="34" charset="0"/>
                <a:cs typeface="Calibri" panose="020F0502020204030204" pitchFamily="34" charset="0"/>
              </a:rPr>
              <a:t>Bnei</a:t>
            </a:r>
            <a:r>
              <a:rPr kumimoji="0" lang="en-US" altLang="en-US" sz="1100" i="1" strike="noStrike" cap="none" normalizeH="0" baseline="0" dirty="0">
                <a:ln>
                  <a:noFill/>
                </a:ln>
                <a:solidFill>
                  <a:schemeClr val="tx1"/>
                </a:solidFill>
                <a:effectLst/>
                <a:latin typeface="Cambria" panose="02040503050406030204" pitchFamily="18" charset="0"/>
                <a:ea typeface="Calibri" panose="020F0502020204030204" pitchFamily="34" charset="0"/>
                <a:cs typeface="Calibri" panose="020F0502020204030204" pitchFamily="34" charset="0"/>
              </a:rPr>
              <a:t> Yisrael </a:t>
            </a:r>
            <a:r>
              <a:rPr kumimoji="0" lang="en-US" altLang="en-US" sz="1100" i="0" u="none" strike="noStrike" cap="none" normalizeH="0" baseline="0" dirty="0">
                <a:ln>
                  <a:noFill/>
                </a:ln>
                <a:solidFill>
                  <a:schemeClr val="tx1"/>
                </a:solidFill>
                <a:effectLst/>
                <a:latin typeface="Cambria" panose="02040503050406030204" pitchFamily="18" charset="0"/>
                <a:ea typeface="Calibri" panose="020F0502020204030204" pitchFamily="34" charset="0"/>
                <a:cs typeface="Calibri" panose="020F0502020204030204" pitchFamily="34" charset="0"/>
              </a:rPr>
              <a:t>become one united “bundle”, </a:t>
            </a:r>
            <a:r>
              <a:rPr lang="en-US" altLang="en-US" sz="1100" dirty="0">
                <a:latin typeface="Cambria" panose="02040503050406030204" pitchFamily="18" charset="0"/>
                <a:ea typeface="Calibri" panose="020F0502020204030204" pitchFamily="34" charset="0"/>
                <a:cs typeface="Calibri" panose="020F0502020204030204" pitchFamily="34" charset="0"/>
              </a:rPr>
              <a:t>Hashem</a:t>
            </a:r>
            <a:r>
              <a:rPr kumimoji="0" lang="en-US" altLang="en-US" sz="1100" i="0" u="none" strike="noStrike" cap="none" normalizeH="0" baseline="0" dirty="0">
                <a:ln>
                  <a:noFill/>
                </a:ln>
                <a:solidFill>
                  <a:schemeClr val="tx1"/>
                </a:solidFill>
                <a:effectLst/>
                <a:latin typeface="Cambria" panose="02040503050406030204" pitchFamily="18" charset="0"/>
                <a:ea typeface="Calibri" panose="020F0502020204030204" pitchFamily="34" charset="0"/>
                <a:cs typeface="Calibri" panose="020F0502020204030204" pitchFamily="34" charset="0"/>
              </a:rPr>
              <a:t>’s throne is established.</a:t>
            </a:r>
            <a:endParaRPr kumimoji="0" lang="en-US" altLang="en-US" sz="1100" i="0" u="none" strike="noStrike" cap="none" normalizeH="0" baseline="0" dirty="0">
              <a:ln>
                <a:noFill/>
              </a:ln>
              <a:solidFill>
                <a:schemeClr val="tx1"/>
              </a:solidFill>
              <a:effectLst/>
              <a:latin typeface="Arial" panose="020B0604020202020204" pitchFamily="34" charset="0"/>
            </a:endParaRPr>
          </a:p>
        </p:txBody>
      </p:sp>
      <p:sp>
        <p:nvSpPr>
          <p:cNvPr id="3" name="TextBox 2">
            <a:extLst>
              <a:ext uri="{FF2B5EF4-FFF2-40B4-BE49-F238E27FC236}">
                <a16:creationId xmlns:a16="http://schemas.microsoft.com/office/drawing/2014/main" id="{29DF984C-FD6C-48D7-840D-BAFDF625F02B}"/>
              </a:ext>
            </a:extLst>
          </p:cNvPr>
          <p:cNvSpPr txBox="1"/>
          <p:nvPr/>
        </p:nvSpPr>
        <p:spPr>
          <a:xfrm>
            <a:off x="853752" y="297047"/>
            <a:ext cx="5794398" cy="307777"/>
          </a:xfrm>
          <a:prstGeom prst="rect">
            <a:avLst/>
          </a:prstGeom>
          <a:noFill/>
        </p:spPr>
        <p:txBody>
          <a:bodyPr wrap="square">
            <a:spAutoFit/>
          </a:bodyPr>
          <a:lstStyle/>
          <a:p>
            <a:pPr algn="ctr"/>
            <a:r>
              <a:rPr lang="en-US" sz="1400" kern="0" dirty="0">
                <a:effectLst/>
                <a:latin typeface="Cambria" panose="02040503050406030204" pitchFamily="18" charset="0"/>
                <a:ea typeface="Times New Roman" panose="02020603050405020304" pitchFamily="18" charset="0"/>
              </a:rPr>
              <a:t>III.   Reason for the imperative to be </a:t>
            </a:r>
            <a:r>
              <a:rPr lang="en-US" sz="1400" i="1" kern="0" dirty="0" err="1">
                <a:effectLst/>
                <a:latin typeface="Cambria" panose="02040503050406030204" pitchFamily="18" charset="0"/>
                <a:ea typeface="Times New Roman" panose="02020603050405020304" pitchFamily="18" charset="0"/>
              </a:rPr>
              <a:t>Nosei</a:t>
            </a:r>
            <a:r>
              <a:rPr lang="en-US" sz="1400" i="1" kern="0" dirty="0">
                <a:effectLst/>
                <a:latin typeface="Cambria" panose="02040503050406030204" pitchFamily="18" charset="0"/>
                <a:ea typeface="Times New Roman" panose="02020603050405020304" pitchFamily="18" charset="0"/>
              </a:rPr>
              <a:t> </a:t>
            </a:r>
            <a:r>
              <a:rPr lang="en-US" sz="1400" i="1" kern="0" dirty="0" err="1">
                <a:effectLst/>
                <a:latin typeface="Cambria" panose="02040503050406030204" pitchFamily="18" charset="0"/>
                <a:ea typeface="Times New Roman" panose="02020603050405020304" pitchFamily="18" charset="0"/>
              </a:rPr>
              <a:t>B’ol</a:t>
            </a:r>
            <a:r>
              <a:rPr lang="en-US" sz="1400" i="1" kern="0" dirty="0">
                <a:effectLst/>
                <a:latin typeface="Cambria" panose="02040503050406030204" pitchFamily="18" charset="0"/>
                <a:ea typeface="Times New Roman" panose="02020603050405020304" pitchFamily="18" charset="0"/>
              </a:rPr>
              <a:t> </a:t>
            </a:r>
            <a:r>
              <a:rPr lang="en-US" sz="1400" i="1" kern="0" dirty="0" err="1">
                <a:effectLst/>
                <a:latin typeface="Cambria" panose="02040503050406030204" pitchFamily="18" charset="0"/>
                <a:ea typeface="Times New Roman" panose="02020603050405020304" pitchFamily="18" charset="0"/>
              </a:rPr>
              <a:t>Im</a:t>
            </a:r>
            <a:r>
              <a:rPr lang="en-US" sz="1400" i="1" kern="0" dirty="0">
                <a:effectLst/>
                <a:latin typeface="Cambria" panose="02040503050406030204" pitchFamily="18" charset="0"/>
                <a:ea typeface="Times New Roman" panose="02020603050405020304" pitchFamily="18" charset="0"/>
              </a:rPr>
              <a:t> </a:t>
            </a:r>
            <a:r>
              <a:rPr lang="en-US" sz="1400" i="1" kern="0" dirty="0" err="1">
                <a:effectLst/>
                <a:latin typeface="Cambria" panose="02040503050406030204" pitchFamily="18" charset="0"/>
                <a:ea typeface="Times New Roman" panose="02020603050405020304" pitchFamily="18" charset="0"/>
              </a:rPr>
              <a:t>Chaveiro</a:t>
            </a:r>
            <a:endParaRPr lang="en-US" sz="1400" dirty="0"/>
          </a:p>
        </p:txBody>
      </p:sp>
    </p:spTree>
    <p:extLst>
      <p:ext uri="{BB962C8B-B14F-4D97-AF65-F5344CB8AC3E}">
        <p14:creationId xmlns:p14="http://schemas.microsoft.com/office/powerpoint/2010/main" val="14087336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55D89D9-94E9-4A3A-857A-2D115931BBFB}"/>
              </a:ext>
            </a:extLst>
          </p:cNvPr>
          <p:cNvSpPr>
            <a:spLocks noGrp="1"/>
          </p:cNvSpPr>
          <p:nvPr>
            <p:ph type="sldNum" sz="quarter" idx="12"/>
          </p:nvPr>
        </p:nvSpPr>
        <p:spPr/>
        <p:txBody>
          <a:bodyPr/>
          <a:lstStyle/>
          <a:p>
            <a:fld id="{0C214F17-86AB-4F1C-BC88-4CB7EE2FB93D}" type="slidenum">
              <a:rPr lang="en-US" sz="1050" b="1" smtClean="0">
                <a:solidFill>
                  <a:schemeClr val="tx1"/>
                </a:solidFill>
              </a:rPr>
              <a:t>22</a:t>
            </a:fld>
            <a:endParaRPr lang="en-US" sz="1050" b="1" dirty="0">
              <a:solidFill>
                <a:schemeClr val="tx1"/>
              </a:solidFill>
            </a:endParaRPr>
          </a:p>
        </p:txBody>
      </p:sp>
      <p:sp>
        <p:nvSpPr>
          <p:cNvPr id="4" name="Text Box 2">
            <a:extLst>
              <a:ext uri="{FF2B5EF4-FFF2-40B4-BE49-F238E27FC236}">
                <a16:creationId xmlns:a16="http://schemas.microsoft.com/office/drawing/2014/main" id="{52E5C786-09EE-40B6-86BA-59CA4170578D}"/>
              </a:ext>
            </a:extLst>
          </p:cNvPr>
          <p:cNvSpPr txBox="1">
            <a:spLocks noChangeArrowheads="1"/>
          </p:cNvSpPr>
          <p:nvPr/>
        </p:nvSpPr>
        <p:spPr bwMode="auto">
          <a:xfrm>
            <a:off x="602389" y="825500"/>
            <a:ext cx="6494167" cy="3022600"/>
          </a:xfrm>
          <a:prstGeom prst="rect">
            <a:avLst/>
          </a:prstGeom>
          <a:solidFill>
            <a:schemeClr val="bg1">
              <a:lumMod val="95000"/>
            </a:schemeClr>
          </a:solidFill>
          <a:ln w="6350">
            <a:solidFill>
              <a:srgbClr val="000000"/>
            </a:solidFill>
            <a:prstDash val="sysDot"/>
            <a:miter lim="800000"/>
            <a:headEnd/>
            <a:tailEnd/>
          </a:ln>
        </p:spPr>
        <p:txBody>
          <a:bodyPr rot="0" vert="horz" wrap="square" lIns="91440" tIns="45720" rIns="91440" bIns="45720" anchor="t" anchorCtr="0">
            <a:noAutofit/>
          </a:bodyPr>
          <a:lstStyle/>
          <a:p>
            <a:pPr marL="457200" marR="0" indent="-228600" rtl="0">
              <a:lnSpc>
                <a:spcPct val="135000"/>
              </a:lnSpc>
              <a:spcBef>
                <a:spcPts val="4200"/>
              </a:spcBef>
              <a:spcAft>
                <a:spcPts val="200"/>
              </a:spcAft>
              <a:buSzPct val="110000"/>
              <a:buFont typeface="Arial" panose="020B0604020202020204" pitchFamily="34" charset="0"/>
              <a:buChar char="•"/>
            </a:pPr>
            <a:endParaRPr lang="en-US" sz="1100" dirty="0">
              <a:effectLst/>
              <a:latin typeface="Tahoma" panose="020B0604030504040204" pitchFamily="34" charset="0"/>
              <a:ea typeface="Calibri" panose="020F0502020204030204" pitchFamily="34" charset="0"/>
              <a:cs typeface="Arial" panose="020B0604020202020204" pitchFamily="34" charset="0"/>
            </a:endParaRPr>
          </a:p>
          <a:p>
            <a:pPr marL="457200" indent="-228600">
              <a:lnSpc>
                <a:spcPct val="135000"/>
              </a:lnSpc>
              <a:spcBef>
                <a:spcPts val="2200"/>
              </a:spcBef>
              <a:buSzPct val="110000"/>
              <a:buFont typeface="Wingdings" panose="05000000000000000000" pitchFamily="2" charset="2"/>
              <a:buChar char="v"/>
            </a:pPr>
            <a:r>
              <a:rPr lang="en-US" sz="1200" baseline="30000" dirty="0">
                <a:effectLst/>
                <a:ea typeface="Calibri" panose="020F0502020204030204" pitchFamily="34" charset="0"/>
              </a:rPr>
              <a:t>14</a:t>
            </a:r>
            <a:r>
              <a:rPr lang="en-US" sz="1300" i="1" dirty="0">
                <a:effectLst/>
                <a:ea typeface="Calibri" panose="020F0502020204030204" pitchFamily="34" charset="0"/>
              </a:rPr>
              <a:t>Nosei </a:t>
            </a:r>
            <a:r>
              <a:rPr lang="en-US" sz="1300" i="1" dirty="0" err="1">
                <a:effectLst/>
                <a:ea typeface="Calibri" panose="020F0502020204030204" pitchFamily="34" charset="0"/>
              </a:rPr>
              <a:t>B’ol</a:t>
            </a:r>
            <a:r>
              <a:rPr lang="en-US" sz="1300" i="1" dirty="0">
                <a:effectLst/>
                <a:ea typeface="Calibri" panose="020F0502020204030204" pitchFamily="34" charset="0"/>
              </a:rPr>
              <a:t> </a:t>
            </a:r>
            <a:r>
              <a:rPr lang="en-US" sz="1300" i="1" dirty="0" err="1">
                <a:effectLst/>
                <a:ea typeface="Calibri" panose="020F0502020204030204" pitchFamily="34" charset="0"/>
              </a:rPr>
              <a:t>Im</a:t>
            </a:r>
            <a:r>
              <a:rPr lang="en-US" sz="1300" i="1" dirty="0">
                <a:effectLst/>
                <a:ea typeface="Calibri" panose="020F0502020204030204" pitchFamily="34" charset="0"/>
              </a:rPr>
              <a:t> </a:t>
            </a:r>
            <a:r>
              <a:rPr lang="en-US" sz="1300" i="1" dirty="0" err="1">
                <a:effectLst/>
                <a:ea typeface="Calibri" panose="020F0502020204030204" pitchFamily="34" charset="0"/>
              </a:rPr>
              <a:t>Chaveiro</a:t>
            </a:r>
            <a:r>
              <a:rPr lang="en-US" i="1" dirty="0">
                <a:effectLst/>
                <a:ea typeface="Calibri" panose="020F0502020204030204" pitchFamily="34" charset="0"/>
              </a:rPr>
              <a:t> </a:t>
            </a:r>
            <a:r>
              <a:rPr lang="en-US" sz="1300" dirty="0">
                <a:effectLst/>
                <a:ea typeface="Calibri" panose="020F0502020204030204" pitchFamily="34" charset="0"/>
              </a:rPr>
              <a:t>is the fundamental </a:t>
            </a:r>
            <a:r>
              <a:rPr lang="en-US" sz="1300" i="1" dirty="0" err="1">
                <a:effectLst/>
                <a:ea typeface="Calibri" panose="020F0502020204030204" pitchFamily="34" charset="0"/>
              </a:rPr>
              <a:t>middah</a:t>
            </a:r>
            <a:r>
              <a:rPr lang="en-US" sz="1300" i="1" dirty="0">
                <a:effectLst/>
                <a:ea typeface="Calibri" panose="020F0502020204030204" pitchFamily="34" charset="0"/>
              </a:rPr>
              <a:t> </a:t>
            </a:r>
            <a:r>
              <a:rPr lang="en-US" sz="1300" dirty="0">
                <a:effectLst/>
                <a:ea typeface="Calibri" panose="020F0502020204030204" pitchFamily="34" charset="0"/>
              </a:rPr>
              <a:t>that defines all interpersonal </a:t>
            </a:r>
            <a:r>
              <a:rPr lang="en-US" sz="1300" dirty="0" err="1">
                <a:effectLst/>
                <a:ea typeface="Calibri" panose="020F0502020204030204" pitchFamily="34" charset="0"/>
              </a:rPr>
              <a:t>Mitzvos</a:t>
            </a:r>
            <a:r>
              <a:rPr lang="en-US" sz="1300" dirty="0">
                <a:effectLst/>
                <a:ea typeface="Calibri" panose="020F0502020204030204" pitchFamily="34" charset="0"/>
              </a:rPr>
              <a:t>, permeating them with the quality of empathy and love (</a:t>
            </a:r>
            <a:r>
              <a:rPr lang="en-US" sz="1300" dirty="0" err="1">
                <a:effectLst/>
                <a:ea typeface="Calibri" panose="020F0502020204030204" pitchFamily="34" charset="0"/>
              </a:rPr>
              <a:t>Rav</a:t>
            </a:r>
            <a:r>
              <a:rPr lang="en-US" sz="1300" dirty="0">
                <a:effectLst/>
                <a:ea typeface="Calibri" panose="020F0502020204030204" pitchFamily="34" charset="0"/>
              </a:rPr>
              <a:t> </a:t>
            </a:r>
            <a:r>
              <a:rPr lang="en-US" sz="1300" dirty="0" err="1">
                <a:effectLst/>
                <a:ea typeface="Calibri" panose="020F0502020204030204" pitchFamily="34" charset="0"/>
              </a:rPr>
              <a:t>Shlomo</a:t>
            </a:r>
            <a:r>
              <a:rPr lang="en-US" sz="1300" dirty="0">
                <a:effectLst/>
                <a:ea typeface="Calibri" panose="020F0502020204030204" pitchFamily="34" charset="0"/>
              </a:rPr>
              <a:t> </a:t>
            </a:r>
            <a:r>
              <a:rPr lang="en-US" sz="1300" dirty="0" err="1">
                <a:effectLst/>
                <a:ea typeface="Calibri" panose="020F0502020204030204" pitchFamily="34" charset="0"/>
              </a:rPr>
              <a:t>Wolbe</a:t>
            </a:r>
            <a:r>
              <a:rPr lang="en-US" sz="1300" dirty="0">
                <a:effectLst/>
                <a:ea typeface="Calibri" panose="020F0502020204030204" pitchFamily="34" charset="0"/>
              </a:rPr>
              <a:t>).</a:t>
            </a:r>
          </a:p>
          <a:p>
            <a:pPr marL="457200" indent="-228600">
              <a:lnSpc>
                <a:spcPct val="135000"/>
              </a:lnSpc>
              <a:spcBef>
                <a:spcPts val="700"/>
              </a:spcBef>
              <a:buSzPct val="110000"/>
              <a:buFont typeface="Wingdings" panose="05000000000000000000" pitchFamily="2" charset="2"/>
              <a:buChar char="v"/>
            </a:pPr>
            <a:r>
              <a:rPr lang="en-US" sz="1300" dirty="0">
                <a:effectLst/>
                <a:ea typeface="Calibri" panose="020F0502020204030204" pitchFamily="34" charset="0"/>
              </a:rPr>
              <a:t> </a:t>
            </a:r>
            <a:r>
              <a:rPr lang="en-US" sz="1200" baseline="30000" dirty="0">
                <a:effectLst/>
                <a:ea typeface="Calibri" panose="020F0502020204030204" pitchFamily="34" charset="0"/>
              </a:rPr>
              <a:t>15</a:t>
            </a:r>
            <a:r>
              <a:rPr lang="en-US" sz="1300" dirty="0">
                <a:effectLst/>
                <a:ea typeface="Calibri" panose="020F0502020204030204" pitchFamily="34" charset="0"/>
              </a:rPr>
              <a:t>Being </a:t>
            </a:r>
            <a:r>
              <a:rPr lang="en-US" sz="1300" i="1" dirty="0" err="1">
                <a:effectLst/>
                <a:ea typeface="Calibri" panose="020F0502020204030204" pitchFamily="34" charset="0"/>
              </a:rPr>
              <a:t>Nosei</a:t>
            </a:r>
            <a:r>
              <a:rPr lang="en-US" sz="1300" i="1" dirty="0">
                <a:effectLst/>
                <a:ea typeface="Calibri" panose="020F0502020204030204" pitchFamily="34" charset="0"/>
              </a:rPr>
              <a:t> </a:t>
            </a:r>
            <a:r>
              <a:rPr lang="en-US" sz="1300" i="1" dirty="0" err="1">
                <a:effectLst/>
                <a:ea typeface="Calibri" panose="020F0502020204030204" pitchFamily="34" charset="0"/>
              </a:rPr>
              <a:t>B’ol</a:t>
            </a:r>
            <a:r>
              <a:rPr lang="en-US" i="1" dirty="0">
                <a:effectLst/>
                <a:ea typeface="Calibri" panose="020F0502020204030204" pitchFamily="34" charset="0"/>
              </a:rPr>
              <a:t> </a:t>
            </a:r>
            <a:r>
              <a:rPr lang="en-US" sz="1300" dirty="0">
                <a:effectLst/>
                <a:ea typeface="Calibri" panose="020F0502020204030204" pitchFamily="34" charset="0"/>
              </a:rPr>
              <a:t>with a poor person’s plight, i.e., receiving him with a pleasant countenance and commiserating with his troubles, is the factor that imbues a “living spirit” into the mechanical act of giving </a:t>
            </a:r>
            <a:r>
              <a:rPr lang="en-US" sz="1300" i="1" dirty="0" err="1">
                <a:effectLst/>
                <a:ea typeface="Calibri" panose="020F0502020204030204" pitchFamily="34" charset="0"/>
              </a:rPr>
              <a:t>Tzedaka</a:t>
            </a:r>
            <a:r>
              <a:rPr lang="en-US" sz="1300" dirty="0">
                <a:effectLst/>
                <a:ea typeface="Calibri" panose="020F0502020204030204" pitchFamily="34" charset="0"/>
              </a:rPr>
              <a:t>.  </a:t>
            </a:r>
          </a:p>
          <a:p>
            <a:pPr marL="457200" indent="-228600">
              <a:lnSpc>
                <a:spcPct val="135000"/>
              </a:lnSpc>
              <a:spcBef>
                <a:spcPts val="700"/>
              </a:spcBef>
              <a:buSzPct val="110000"/>
              <a:buFont typeface="Wingdings" panose="05000000000000000000" pitchFamily="2" charset="2"/>
              <a:buChar char="v"/>
            </a:pPr>
            <a:r>
              <a:rPr lang="en-US" sz="1200" baseline="30000" dirty="0">
                <a:effectLst/>
                <a:ea typeface="Calibri" panose="020F0502020204030204" pitchFamily="34" charset="0"/>
              </a:rPr>
              <a:t>16</a:t>
            </a:r>
            <a:r>
              <a:rPr lang="en-US" sz="1300" i="1" dirty="0">
                <a:effectLst/>
                <a:ea typeface="Calibri" panose="020F0502020204030204" pitchFamily="34" charset="0"/>
              </a:rPr>
              <a:t>Chesed </a:t>
            </a:r>
            <a:r>
              <a:rPr lang="en-US" sz="1300" dirty="0">
                <a:effectLst/>
                <a:ea typeface="Calibri" panose="020F0502020204030204" pitchFamily="34" charset="0"/>
              </a:rPr>
              <a:t>done with the spirit of </a:t>
            </a:r>
            <a:r>
              <a:rPr lang="en-US" sz="1300" i="1" dirty="0" err="1">
                <a:effectLst/>
                <a:ea typeface="Calibri" panose="020F0502020204030204" pitchFamily="34" charset="0"/>
              </a:rPr>
              <a:t>Nesiah</a:t>
            </a:r>
            <a:r>
              <a:rPr lang="en-US" sz="1300" i="1" dirty="0">
                <a:effectLst/>
                <a:ea typeface="Calibri" panose="020F0502020204030204" pitchFamily="34" charset="0"/>
              </a:rPr>
              <a:t> </a:t>
            </a:r>
            <a:r>
              <a:rPr lang="en-US" sz="1300" i="1" dirty="0" err="1">
                <a:effectLst/>
                <a:ea typeface="Calibri" panose="020F0502020204030204" pitchFamily="34" charset="0"/>
              </a:rPr>
              <a:t>B’ol</a:t>
            </a:r>
            <a:r>
              <a:rPr lang="en-US" i="1" dirty="0">
                <a:effectLst/>
                <a:ea typeface="Calibri" panose="020F0502020204030204" pitchFamily="34" charset="0"/>
              </a:rPr>
              <a:t> </a:t>
            </a:r>
            <a:r>
              <a:rPr lang="en-US" sz="1300" dirty="0">
                <a:effectLst/>
                <a:ea typeface="Calibri" panose="020F0502020204030204" pitchFamily="34" charset="0"/>
              </a:rPr>
              <a:t>is: </a:t>
            </a:r>
            <a:r>
              <a:rPr lang="en-US" sz="1300" i="1" dirty="0">
                <a:effectLst/>
                <a:ea typeface="Calibri" panose="020F0502020204030204" pitchFamily="34" charset="0"/>
              </a:rPr>
              <a:t>“</a:t>
            </a:r>
            <a:r>
              <a:rPr lang="en-US" sz="1300" i="1" dirty="0" err="1">
                <a:effectLst/>
                <a:ea typeface="Calibri" panose="020F0502020204030204" pitchFamily="34" charset="0"/>
              </a:rPr>
              <a:t>Chesed</a:t>
            </a:r>
            <a:r>
              <a:rPr lang="en-US" sz="1300" i="1" dirty="0">
                <a:effectLst/>
                <a:ea typeface="Calibri" panose="020F0502020204030204" pitchFamily="34" charset="0"/>
              </a:rPr>
              <a:t> which flows from the source of the Jewish soul</a:t>
            </a:r>
            <a:r>
              <a:rPr lang="en-US" sz="1300" dirty="0">
                <a:effectLst/>
                <a:ea typeface="Calibri" panose="020F0502020204030204" pitchFamily="34" charset="0"/>
              </a:rPr>
              <a:t>,” i.e., it emanates from our “</a:t>
            </a:r>
            <a:r>
              <a:rPr lang="he-IL" sz="1400" b="0" dirty="0">
                <a:effectLst/>
                <a:latin typeface="Times New Roman" panose="02020603050405020304" pitchFamily="18" charset="0"/>
                <a:ea typeface="Calibri" panose="020F0502020204030204" pitchFamily="34" charset="0"/>
                <a:cs typeface="Times New Roman" panose="02020603050405020304" pitchFamily="18" charset="0"/>
              </a:rPr>
              <a:t>שְׁאֵר בָּשָׂר</a:t>
            </a:r>
            <a:r>
              <a:rPr lang="en-US" sz="1300" dirty="0">
                <a:effectLst/>
                <a:ea typeface="Calibri" panose="020F0502020204030204" pitchFamily="34" charset="0"/>
              </a:rPr>
              <a:t>”</a:t>
            </a:r>
            <a:r>
              <a:rPr lang="en-US" sz="1300" dirty="0">
                <a:ea typeface="Calibri" panose="020F0502020204030204" pitchFamily="34" charset="0"/>
              </a:rPr>
              <a:t>- </a:t>
            </a:r>
            <a:r>
              <a:rPr lang="en-US" sz="1300" dirty="0">
                <a:effectLst/>
                <a:ea typeface="Calibri" panose="020F0502020204030204" pitchFamily="34" charset="0"/>
              </a:rPr>
              <a:t>familial kinship (</a:t>
            </a:r>
            <a:r>
              <a:rPr lang="en-US" sz="1300" dirty="0" err="1">
                <a:ea typeface="Calibri" panose="020F0502020204030204" pitchFamily="34" charset="0"/>
              </a:rPr>
              <a:t>R</a:t>
            </a:r>
            <a:r>
              <a:rPr lang="en-US" sz="1300" dirty="0" err="1">
                <a:effectLst/>
                <a:ea typeface="Calibri" panose="020F0502020204030204" pitchFamily="34" charset="0"/>
              </a:rPr>
              <a:t>av</a:t>
            </a:r>
            <a:r>
              <a:rPr lang="en-US" sz="1300" dirty="0">
                <a:effectLst/>
                <a:ea typeface="Calibri" panose="020F0502020204030204" pitchFamily="34" charset="0"/>
              </a:rPr>
              <a:t> Salomon).</a:t>
            </a:r>
          </a:p>
          <a:p>
            <a:pPr marL="228600">
              <a:lnSpc>
                <a:spcPct val="135000"/>
              </a:lnSpc>
              <a:spcBef>
                <a:spcPts val="900"/>
              </a:spcBef>
              <a:buSzPct val="110000"/>
            </a:pPr>
            <a:endParaRPr lang="en-US" sz="1300" dirty="0">
              <a:effectLst/>
              <a:ea typeface="Calibri" panose="020F0502020204030204" pitchFamily="34" charset="0"/>
            </a:endParaRPr>
          </a:p>
        </p:txBody>
      </p:sp>
      <p:sp>
        <p:nvSpPr>
          <p:cNvPr id="6" name="Text Box 23">
            <a:extLst>
              <a:ext uri="{FF2B5EF4-FFF2-40B4-BE49-F238E27FC236}">
                <a16:creationId xmlns:a16="http://schemas.microsoft.com/office/drawing/2014/main" id="{5761BF62-4229-4D43-AA87-04B4C9DD4200}"/>
              </a:ext>
            </a:extLst>
          </p:cNvPr>
          <p:cNvSpPr txBox="1"/>
          <p:nvPr/>
        </p:nvSpPr>
        <p:spPr>
          <a:xfrm>
            <a:off x="675844" y="854738"/>
            <a:ext cx="6420712" cy="491462"/>
          </a:xfrm>
          <a:prstGeom prst="rect">
            <a:avLst/>
          </a:prstGeom>
          <a:solidFill>
            <a:prstClr val="white"/>
          </a:solidFill>
          <a:ln>
            <a:noFill/>
          </a:ln>
        </p:spPr>
        <p:txBody>
          <a:bodyPr rot="0" spcFirstLastPara="0" vert="horz" wrap="square" lIns="0" tIns="0" rIns="0" bIns="0" numCol="1" spcCol="0" rtlCol="0" fromWordArt="0" anchor="ctr" anchorCtr="0" forceAA="0" compatLnSpc="1">
            <a:prstTxWarp prst="textNoShape">
              <a:avLst/>
            </a:prstTxWarp>
            <a:noAutofit/>
          </a:bodyPr>
          <a:lstStyle/>
          <a:p>
            <a:pPr marL="0" marR="0" algn="ctr">
              <a:lnSpc>
                <a:spcPct val="135000"/>
              </a:lnSpc>
            </a:pPr>
            <a:r>
              <a:rPr lang="en-US" sz="1200" cap="small" baseline="30000" dirty="0">
                <a:effectLst/>
                <a:ea typeface="Times New Roman" panose="02020603050405020304" pitchFamily="18" charset="0"/>
                <a:cs typeface="Arial" panose="020B0604020202020204" pitchFamily="34" charset="0"/>
              </a:rPr>
              <a:t>13</a:t>
            </a:r>
            <a:r>
              <a:rPr lang="en-US" sz="1100" b="1" cap="small" dirty="0">
                <a:effectLst/>
                <a:latin typeface="Verdana" panose="020B0604030504040204" pitchFamily="34" charset="0"/>
                <a:ea typeface="Times New Roman" panose="02020603050405020304" pitchFamily="18" charset="0"/>
                <a:cs typeface="Arial" panose="020B0604020202020204" pitchFamily="34" charset="0"/>
              </a:rPr>
              <a:t>Being </a:t>
            </a:r>
            <a:r>
              <a:rPr lang="en-US" sz="1100" b="1" i="1" cap="small" dirty="0" err="1">
                <a:effectLst/>
                <a:latin typeface="Verdana" panose="020B0604030504040204" pitchFamily="34" charset="0"/>
                <a:ea typeface="Times New Roman" panose="02020603050405020304" pitchFamily="18" charset="0"/>
                <a:cs typeface="Arial" panose="020B0604020202020204" pitchFamily="34" charset="0"/>
              </a:rPr>
              <a:t>Nosei</a:t>
            </a:r>
            <a:r>
              <a:rPr lang="en-US" sz="1100" b="1" i="1" cap="small" dirty="0">
                <a:effectLst/>
                <a:latin typeface="Verdana" panose="020B0604030504040204" pitchFamily="34" charset="0"/>
                <a:ea typeface="Times New Roman" panose="02020603050405020304" pitchFamily="18" charset="0"/>
                <a:cs typeface="Arial" panose="020B0604020202020204" pitchFamily="34" charset="0"/>
              </a:rPr>
              <a:t> </a:t>
            </a:r>
            <a:r>
              <a:rPr lang="en-US" sz="1100" b="1" i="1" cap="small" dirty="0" err="1">
                <a:effectLst/>
                <a:latin typeface="Verdana" panose="020B0604030504040204" pitchFamily="34" charset="0"/>
                <a:ea typeface="Times New Roman" panose="02020603050405020304" pitchFamily="18" charset="0"/>
                <a:cs typeface="Arial" panose="020B0604020202020204" pitchFamily="34" charset="0"/>
              </a:rPr>
              <a:t>B’ol</a:t>
            </a:r>
            <a:r>
              <a:rPr lang="en-US" sz="1100" b="1" i="1" cap="small" dirty="0">
                <a:effectLst/>
                <a:latin typeface="Verdana" panose="020B0604030504040204" pitchFamily="34" charset="0"/>
                <a:ea typeface="Times New Roman" panose="02020603050405020304" pitchFamily="18" charset="0"/>
                <a:cs typeface="Arial" panose="020B0604020202020204" pitchFamily="34" charset="0"/>
              </a:rPr>
              <a:t> </a:t>
            </a:r>
            <a:r>
              <a:rPr lang="en-US" sz="1100" b="1" i="1" cap="small" dirty="0" err="1">
                <a:effectLst/>
                <a:latin typeface="Verdana" panose="020B0604030504040204" pitchFamily="34" charset="0"/>
                <a:ea typeface="Times New Roman" panose="02020603050405020304" pitchFamily="18" charset="0"/>
                <a:cs typeface="Arial" panose="020B0604020202020204" pitchFamily="34" charset="0"/>
              </a:rPr>
              <a:t>Im</a:t>
            </a:r>
            <a:r>
              <a:rPr lang="en-US" sz="1100" b="1" i="1" cap="small" dirty="0">
                <a:effectLst/>
                <a:latin typeface="Verdana" panose="020B0604030504040204" pitchFamily="34" charset="0"/>
                <a:ea typeface="Times New Roman" panose="02020603050405020304" pitchFamily="18" charset="0"/>
                <a:cs typeface="Arial" panose="020B0604020202020204" pitchFamily="34" charset="0"/>
              </a:rPr>
              <a:t> </a:t>
            </a:r>
            <a:r>
              <a:rPr lang="en-US" sz="1100" b="1" i="1" cap="small" dirty="0" err="1">
                <a:effectLst/>
                <a:latin typeface="Verdana" panose="020B0604030504040204" pitchFamily="34" charset="0"/>
                <a:ea typeface="Times New Roman" panose="02020603050405020304" pitchFamily="18" charset="0"/>
                <a:cs typeface="Arial" panose="020B0604020202020204" pitchFamily="34" charset="0"/>
              </a:rPr>
              <a:t>Chaveiro</a:t>
            </a:r>
            <a:r>
              <a:rPr lang="en-US" sz="1100" b="1" i="1" cap="small" dirty="0">
                <a:effectLst/>
                <a:latin typeface="Verdana" panose="020B0604030504040204" pitchFamily="34" charset="0"/>
                <a:ea typeface="Times New Roman" panose="02020603050405020304" pitchFamily="18" charset="0"/>
                <a:cs typeface="Arial" panose="020B0604020202020204" pitchFamily="34" charset="0"/>
              </a:rPr>
              <a:t> </a:t>
            </a:r>
            <a:r>
              <a:rPr lang="en-US" sz="1100" b="1" cap="small" dirty="0">
                <a:effectLst/>
                <a:latin typeface="Verdana" panose="020B0604030504040204" pitchFamily="34" charset="0"/>
                <a:ea typeface="Times New Roman" panose="02020603050405020304" pitchFamily="18" charset="0"/>
                <a:cs typeface="Arial" panose="020B0604020202020204" pitchFamily="34" charset="0"/>
              </a:rPr>
              <a:t>imbues a “living spirit” into acts of kindness</a:t>
            </a:r>
          </a:p>
        </p:txBody>
      </p:sp>
      <p:graphicFrame>
        <p:nvGraphicFramePr>
          <p:cNvPr id="7" name="Table 6">
            <a:extLst>
              <a:ext uri="{FF2B5EF4-FFF2-40B4-BE49-F238E27FC236}">
                <a16:creationId xmlns:a16="http://schemas.microsoft.com/office/drawing/2014/main" id="{50ACC92D-78A1-4787-8CAB-64331F622F53}"/>
              </a:ext>
            </a:extLst>
          </p:cNvPr>
          <p:cNvGraphicFramePr>
            <a:graphicFrameLocks noGrp="1"/>
          </p:cNvGraphicFramePr>
          <p:nvPr>
            <p:extLst>
              <p:ext uri="{D42A27DB-BD31-4B8C-83A1-F6EECF244321}">
                <p14:modId xmlns:p14="http://schemas.microsoft.com/office/powerpoint/2010/main" val="2075901938"/>
              </p:ext>
            </p:extLst>
          </p:nvPr>
        </p:nvGraphicFramePr>
        <p:xfrm>
          <a:off x="535623" y="4411895"/>
          <a:ext cx="6702425" cy="4883151"/>
        </p:xfrm>
        <a:graphic>
          <a:graphicData uri="http://schemas.openxmlformats.org/drawingml/2006/table">
            <a:tbl>
              <a:tblPr firstRow="1" firstCol="1" bandRow="1">
                <a:tableStyleId>{5C22544A-7EE6-4342-B048-85BDC9FD1C3A}</a:tableStyleId>
              </a:tblPr>
              <a:tblGrid>
                <a:gridCol w="3786289">
                  <a:extLst>
                    <a:ext uri="{9D8B030D-6E8A-4147-A177-3AD203B41FA5}">
                      <a16:colId xmlns:a16="http://schemas.microsoft.com/office/drawing/2014/main" val="3023615595"/>
                    </a:ext>
                  </a:extLst>
                </a:gridCol>
                <a:gridCol w="2916136">
                  <a:extLst>
                    <a:ext uri="{9D8B030D-6E8A-4147-A177-3AD203B41FA5}">
                      <a16:colId xmlns:a16="http://schemas.microsoft.com/office/drawing/2014/main" val="2677237821"/>
                    </a:ext>
                  </a:extLst>
                </a:gridCol>
              </a:tblGrid>
              <a:tr h="2649305">
                <a:tc>
                  <a:txBody>
                    <a:bodyPr/>
                    <a:lstStyle/>
                    <a:p>
                      <a:pPr marL="0" marR="0">
                        <a:lnSpc>
                          <a:spcPct val="145000"/>
                        </a:lnSpc>
                        <a:spcBef>
                          <a:spcPts val="300"/>
                        </a:spcBef>
                        <a:spcAft>
                          <a:spcPts val="300"/>
                        </a:spcAft>
                      </a:pPr>
                      <a:r>
                        <a:rPr lang="en-US" sz="1100" b="0" dirty="0">
                          <a:solidFill>
                            <a:schemeClr val="tx1"/>
                          </a:solidFill>
                          <a:effectLst/>
                        </a:rPr>
                        <a:t>Anyone who gives charity to a poor person with an unpleasant countenance (with a scowl) and with his face buried in the earth (in a surly manner), loses and destroys his merit even if he gives him one thousand gold pieces. </a:t>
                      </a:r>
                      <a:r>
                        <a:rPr lang="en-US" sz="1200" b="0" dirty="0">
                          <a:solidFill>
                            <a:schemeClr val="tx1"/>
                          </a:solidFill>
                          <a:effectLst/>
                        </a:rPr>
                        <a:t> </a:t>
                      </a:r>
                      <a:r>
                        <a:rPr lang="en-US" sz="1200" b="0" baseline="30000" dirty="0">
                          <a:solidFill>
                            <a:schemeClr val="tx1"/>
                          </a:solidFill>
                          <a:effectLst/>
                        </a:rPr>
                        <a:t>17-18</a:t>
                      </a:r>
                      <a:r>
                        <a:rPr lang="en-US" sz="1100" b="0" dirty="0">
                          <a:solidFill>
                            <a:schemeClr val="tx1"/>
                          </a:solidFill>
                          <a:effectLst/>
                        </a:rPr>
                        <a:t>Instead, he should give him [charity] with a pleasant countenance and with happiness, commiserating with the poor person about his troubles, as it states: </a:t>
                      </a:r>
                      <a:r>
                        <a:rPr lang="en-US" sz="1100" b="0" i="1" dirty="0">
                          <a:solidFill>
                            <a:schemeClr val="tx1"/>
                          </a:solidFill>
                          <a:effectLst/>
                        </a:rPr>
                        <a:t>"Did I not weep for heavily burdened; did not my soul feel sorrow for the destitute?"  </a:t>
                      </a:r>
                      <a:r>
                        <a:rPr lang="en-US" sz="1100" b="0" dirty="0">
                          <a:solidFill>
                            <a:schemeClr val="tx1"/>
                          </a:solidFill>
                          <a:effectLst/>
                        </a:rPr>
                        <a:t>And he should speak to him words of sympathy and comfort, as it states: </a:t>
                      </a:r>
                      <a:r>
                        <a:rPr lang="en-US" sz="1100" b="0" i="1" dirty="0">
                          <a:solidFill>
                            <a:schemeClr val="tx1"/>
                          </a:solidFill>
                          <a:effectLst/>
                        </a:rPr>
                        <a:t>"I would bring joyous song to a widow's heart</a:t>
                      </a:r>
                      <a:r>
                        <a:rPr lang="en-US" sz="1100" b="0" dirty="0">
                          <a:solidFill>
                            <a:schemeClr val="tx1"/>
                          </a:solidFill>
                          <a:effectLst/>
                        </a:rPr>
                        <a:t>."</a:t>
                      </a:r>
                    </a:p>
                  </a:txBody>
                  <a:tcPr marL="68160" marR="6816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r" rtl="1">
                        <a:lnSpc>
                          <a:spcPct val="140000"/>
                        </a:lnSpc>
                        <a:spcBef>
                          <a:spcPts val="0"/>
                        </a:spcBef>
                        <a:spcAft>
                          <a:spcPts val="0"/>
                        </a:spcAft>
                      </a:pPr>
                      <a:r>
                        <a:rPr lang="he-IL" sz="1300" b="0" u="sng" dirty="0">
                          <a:solidFill>
                            <a:schemeClr val="tx1"/>
                          </a:solidFill>
                          <a:effectLst/>
                          <a:cs typeface="+mj-cs"/>
                        </a:rPr>
                        <a:t>רמב״ם</a:t>
                      </a:r>
                      <a:r>
                        <a:rPr lang="en-US" sz="1300" b="0" u="sng" dirty="0">
                          <a:solidFill>
                            <a:schemeClr val="tx1"/>
                          </a:solidFill>
                          <a:effectLst/>
                          <a:cs typeface="+mj-cs"/>
                        </a:rPr>
                        <a:t>,</a:t>
                      </a:r>
                      <a:r>
                        <a:rPr lang="he-IL" sz="1300" b="0" u="sng" dirty="0">
                          <a:solidFill>
                            <a:schemeClr val="tx1"/>
                          </a:solidFill>
                          <a:effectLst/>
                          <a:cs typeface="+mj-cs"/>
                        </a:rPr>
                        <a:t> פרק י׳ מהלכות מתנות עניים</a:t>
                      </a:r>
                      <a:r>
                        <a:rPr lang="en-US" sz="1300" b="0" u="sng" dirty="0">
                          <a:solidFill>
                            <a:schemeClr val="tx1"/>
                          </a:solidFill>
                          <a:effectLst/>
                          <a:cs typeface="+mj-cs"/>
                        </a:rPr>
                        <a:t>, </a:t>
                      </a:r>
                      <a:r>
                        <a:rPr lang="he-IL" sz="1300" b="0" u="sng" dirty="0">
                          <a:solidFill>
                            <a:schemeClr val="tx1"/>
                          </a:solidFill>
                          <a:effectLst/>
                          <a:cs typeface="+mj-cs"/>
                        </a:rPr>
                        <a:t>הל׳ ד</a:t>
                      </a:r>
                      <a:r>
                        <a:rPr lang="he-IL" sz="1300" b="0" u="none" kern="1200" dirty="0">
                          <a:solidFill>
                            <a:schemeClr val="tx1"/>
                          </a:solidFill>
                          <a:effectLst/>
                          <a:latin typeface="+mn-lt"/>
                          <a:ea typeface="+mn-ea"/>
                          <a:cs typeface="+mn-cs"/>
                        </a:rPr>
                        <a:t>׳</a:t>
                      </a:r>
                      <a:r>
                        <a:rPr lang="he-IL" sz="1300" b="0" u="none" dirty="0">
                          <a:solidFill>
                            <a:schemeClr val="tx1"/>
                          </a:solidFill>
                          <a:effectLst/>
                          <a:cs typeface="+mj-cs"/>
                        </a:rPr>
                        <a:t>:</a:t>
                      </a:r>
                      <a:endParaRPr lang="en-US" sz="1300" b="0" u="none" dirty="0">
                        <a:solidFill>
                          <a:schemeClr val="tx1"/>
                        </a:solidFill>
                        <a:effectLst/>
                        <a:cs typeface="+mj-cs"/>
                      </a:endParaRPr>
                    </a:p>
                    <a:p>
                      <a:pPr marL="0" marR="0" algn="r" rtl="1">
                        <a:lnSpc>
                          <a:spcPct val="140000"/>
                        </a:lnSpc>
                        <a:spcBef>
                          <a:spcPts val="300"/>
                        </a:spcBef>
                        <a:spcAft>
                          <a:spcPts val="600"/>
                        </a:spcAft>
                      </a:pPr>
                      <a:r>
                        <a:rPr lang="he-IL" sz="1300" b="0" dirty="0">
                          <a:solidFill>
                            <a:schemeClr val="tx1"/>
                          </a:solidFill>
                          <a:effectLst/>
                          <a:cs typeface="+mj-cs"/>
                        </a:rPr>
                        <a:t>כָּל הַנּוֹתֵן צְדָקָה לְעָנִי בְּסֵבֶר פָּנִים רָעוֹת וּפָנָיו כְּבוּשׁוֹת בַּקַּרְקַע אֲפִלּוּ נָתַן לוֹ אֶלֶף זְהוּבִים אִבֵּד זְכוּתוֹ וְהִפְסִידָהּ.  אֶלָּא נוֹתֵן לוֹ בְּסֵבֶר פָּנִים יָפוֹת וּבְשִׂמְחָה וּמִתְאוֹנֵן עִמּוֹ עַל צָרָתוֹ שֶׁנֶּאֱמַר (איוב ל׳</a:t>
                      </a:r>
                      <a:r>
                        <a:rPr lang="en-US" sz="1300" b="0" dirty="0">
                          <a:solidFill>
                            <a:schemeClr val="tx1"/>
                          </a:solidFill>
                          <a:effectLst/>
                          <a:cs typeface="+mj-cs"/>
                        </a:rPr>
                        <a:t>:</a:t>
                      </a:r>
                      <a:r>
                        <a:rPr lang="he-IL" sz="1300" b="0" dirty="0">
                          <a:solidFill>
                            <a:schemeClr val="tx1"/>
                          </a:solidFill>
                          <a:effectLst/>
                          <a:cs typeface="+mj-cs"/>
                        </a:rPr>
                        <a:t> כ״ה)</a:t>
                      </a:r>
                      <a:r>
                        <a:rPr lang="en-US" sz="1300" b="0" dirty="0">
                          <a:solidFill>
                            <a:schemeClr val="tx1"/>
                          </a:solidFill>
                          <a:effectLst/>
                          <a:cs typeface="+mj-cs"/>
                        </a:rPr>
                        <a:t> :</a:t>
                      </a:r>
                      <a:r>
                        <a:rPr lang="he-IL" sz="1300" b="0" dirty="0">
                          <a:solidFill>
                            <a:schemeClr val="tx1"/>
                          </a:solidFill>
                          <a:effectLst/>
                          <a:cs typeface="+mj-cs"/>
                        </a:rPr>
                        <a:t>״אִם לֹא בָכִיתִי לִקְשֵׁה יוֹם עָגְמָה נַפְשִׁי לָאֶבְיוֹן״</a:t>
                      </a:r>
                      <a:r>
                        <a:rPr lang="en-US" sz="1300" b="0" dirty="0">
                          <a:solidFill>
                            <a:schemeClr val="tx1"/>
                          </a:solidFill>
                          <a:effectLst/>
                          <a:cs typeface="+mj-cs"/>
                        </a:rPr>
                        <a:t>,</a:t>
                      </a:r>
                      <a:r>
                        <a:rPr lang="he-IL" sz="1300" b="0" dirty="0">
                          <a:solidFill>
                            <a:schemeClr val="tx1"/>
                          </a:solidFill>
                          <a:effectLst/>
                          <a:cs typeface="+mj-cs"/>
                        </a:rPr>
                        <a:t> וּמְדַבֵּר לוֹ דִּבְרֵי תַּחֲנוּנִים וְנִחוּמִים שֶׁנֶּאֱמַר (איוב כ״ט</a:t>
                      </a:r>
                      <a:r>
                        <a:rPr lang="en-US" sz="1300" b="0" dirty="0">
                          <a:solidFill>
                            <a:schemeClr val="tx1"/>
                          </a:solidFill>
                          <a:effectLst/>
                          <a:cs typeface="+mj-cs"/>
                        </a:rPr>
                        <a:t>:</a:t>
                      </a:r>
                      <a:r>
                        <a:rPr lang="he-IL" sz="1300" b="0" dirty="0">
                          <a:solidFill>
                            <a:schemeClr val="tx1"/>
                          </a:solidFill>
                          <a:effectLst/>
                          <a:cs typeface="+mj-cs"/>
                        </a:rPr>
                        <a:t> י״ג</a:t>
                      </a:r>
                      <a:r>
                        <a:rPr lang="he-IL" sz="1300" b="0" kern="1200" dirty="0">
                          <a:solidFill>
                            <a:schemeClr val="tx1"/>
                          </a:solidFill>
                          <a:effectLst/>
                          <a:latin typeface="+mn-lt"/>
                          <a:ea typeface="+mn-ea"/>
                          <a:cs typeface="+mn-cs"/>
                        </a:rPr>
                        <a:t>)</a:t>
                      </a:r>
                      <a:r>
                        <a:rPr lang="en-US" sz="1300" b="0" kern="1200" dirty="0">
                          <a:solidFill>
                            <a:schemeClr val="tx1"/>
                          </a:solidFill>
                          <a:effectLst/>
                          <a:latin typeface="+mn-lt"/>
                          <a:ea typeface="+mn-ea"/>
                          <a:cs typeface="+mn-cs"/>
                        </a:rPr>
                        <a:t> :</a:t>
                      </a:r>
                      <a:r>
                        <a:rPr lang="he-IL" sz="1300" b="0" kern="1200" dirty="0">
                          <a:solidFill>
                            <a:schemeClr val="tx1"/>
                          </a:solidFill>
                          <a:effectLst/>
                          <a:latin typeface="+mn-lt"/>
                          <a:ea typeface="+mn-ea"/>
                          <a:cs typeface="+mn-cs"/>
                        </a:rPr>
                        <a:t>״</a:t>
                      </a:r>
                      <a:r>
                        <a:rPr lang="he-IL" sz="1300" b="0" dirty="0">
                          <a:solidFill>
                            <a:schemeClr val="tx1"/>
                          </a:solidFill>
                          <a:effectLst/>
                          <a:cs typeface="+mj-cs"/>
                        </a:rPr>
                        <a:t>וְלֵב אַלְמָנָה אַרְנִן״</a:t>
                      </a:r>
                      <a:r>
                        <a:rPr lang="en-US" sz="1300" b="0" dirty="0">
                          <a:solidFill>
                            <a:schemeClr val="tx1"/>
                          </a:solidFill>
                          <a:effectLst/>
                          <a:cs typeface="+mj-cs"/>
                        </a:rPr>
                        <a:t>.</a:t>
                      </a:r>
                    </a:p>
                  </a:txBody>
                  <a:tcPr marL="68160" marR="6816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92289985"/>
                  </a:ext>
                </a:extLst>
              </a:tr>
              <a:tr h="2233846">
                <a:tc>
                  <a:txBody>
                    <a:bodyPr/>
                    <a:lstStyle/>
                    <a:p>
                      <a:pPr marL="0" marR="0">
                        <a:lnSpc>
                          <a:spcPct val="145000"/>
                        </a:lnSpc>
                        <a:spcBef>
                          <a:spcPts val="0"/>
                        </a:spcBef>
                        <a:spcAft>
                          <a:spcPts val="0"/>
                        </a:spcAft>
                      </a:pPr>
                      <a:r>
                        <a:rPr lang="en-US" sz="1100" b="0" i="1" dirty="0">
                          <a:solidFill>
                            <a:schemeClr val="tx1"/>
                          </a:solidFill>
                          <a:effectLst/>
                          <a:latin typeface="Calibri" panose="020F0502020204030204" pitchFamily="34" charset="0"/>
                          <a:ea typeface="Calibri" panose="020F0502020204030204" pitchFamily="34" charset="0"/>
                          <a:cs typeface="Arial" panose="020B0604020202020204" pitchFamily="34" charset="0"/>
                        </a:rPr>
                        <a:t>“[If] you offer your soul to the hungry”:  </a:t>
                      </a:r>
                      <a:r>
                        <a:rPr lang="en-US" sz="1100" b="0" dirty="0">
                          <a:solidFill>
                            <a:schemeClr val="tx1"/>
                          </a:solidFill>
                          <a:effectLst/>
                          <a:latin typeface="Calibri" panose="020F0502020204030204" pitchFamily="34" charset="0"/>
                          <a:ea typeface="Calibri" panose="020F0502020204030204" pitchFamily="34" charset="0"/>
                          <a:cs typeface="Arial" panose="020B0604020202020204" pitchFamily="34" charset="0"/>
                        </a:rPr>
                        <a:t>R’ Levi said, If you have nothing to give to [the poor person], </a:t>
                      </a:r>
                      <a:r>
                        <a:rPr lang="en-US" sz="1200" b="0" baseline="30000" dirty="0">
                          <a:solidFill>
                            <a:schemeClr val="tx1"/>
                          </a:solidFill>
                          <a:effectLst/>
                          <a:latin typeface="Calibri" panose="020F0502020204030204" pitchFamily="34" charset="0"/>
                          <a:ea typeface="Calibri" panose="020F0502020204030204" pitchFamily="34" charset="0"/>
                          <a:cs typeface="Arial" panose="020B0604020202020204" pitchFamily="34" charset="0"/>
                        </a:rPr>
                        <a:t>19</a:t>
                      </a:r>
                      <a:r>
                        <a:rPr lang="en-US" sz="1100" b="0" dirty="0">
                          <a:solidFill>
                            <a:schemeClr val="tx1"/>
                          </a:solidFill>
                          <a:effectLst/>
                          <a:latin typeface="Calibri" panose="020F0502020204030204" pitchFamily="34" charset="0"/>
                          <a:ea typeface="Calibri" panose="020F0502020204030204" pitchFamily="34" charset="0"/>
                          <a:cs typeface="Arial" panose="020B0604020202020204" pitchFamily="34" charset="0"/>
                        </a:rPr>
                        <a:t>console him with words.  </a:t>
                      </a:r>
                    </a:p>
                    <a:p>
                      <a:pPr marL="0" marR="0">
                        <a:lnSpc>
                          <a:spcPct val="145000"/>
                        </a:lnSpc>
                        <a:spcBef>
                          <a:spcPts val="0"/>
                        </a:spcBef>
                        <a:spcAft>
                          <a:spcPts val="0"/>
                        </a:spcAft>
                      </a:pPr>
                      <a:r>
                        <a:rPr lang="en-US" sz="1100" b="0" dirty="0">
                          <a:solidFill>
                            <a:schemeClr val="tx1"/>
                          </a:solidFill>
                          <a:effectLst/>
                          <a:latin typeface="Calibri" panose="020F0502020204030204" pitchFamily="34" charset="0"/>
                          <a:ea typeface="Calibri" panose="020F0502020204030204" pitchFamily="34" charset="0"/>
                          <a:cs typeface="Arial" panose="020B0604020202020204" pitchFamily="34" charset="0"/>
                        </a:rPr>
                        <a:t>[For example], say to him: “My soul goes out for you because I have nothing to give you.”   …</a:t>
                      </a:r>
                    </a:p>
                    <a:p>
                      <a:pPr marL="0" marR="0">
                        <a:lnSpc>
                          <a:spcPct val="145000"/>
                        </a:lnSpc>
                        <a:spcBef>
                          <a:spcPts val="0"/>
                        </a:spcBef>
                        <a:spcAft>
                          <a:spcPts val="0"/>
                        </a:spcAft>
                      </a:pPr>
                      <a:r>
                        <a:rPr lang="en-US" sz="1100" b="0" i="1" dirty="0">
                          <a:solidFill>
                            <a:schemeClr val="tx1"/>
                          </a:solidFill>
                          <a:effectLst/>
                          <a:latin typeface="Calibri" panose="020F0502020204030204" pitchFamily="34" charset="0"/>
                          <a:ea typeface="Calibri" panose="020F0502020204030204" pitchFamily="34" charset="0"/>
                          <a:cs typeface="Arial" panose="020B0604020202020204" pitchFamily="34" charset="0"/>
                        </a:rPr>
                        <a:t>“Then Hashem will guide you always, sate your soul in times of drought </a:t>
                      </a:r>
                      <a:r>
                        <a:rPr lang="he-IL" sz="1250" b="0" dirty="0">
                          <a:solidFill>
                            <a:schemeClr val="tx1"/>
                          </a:solidFill>
                          <a:effectLst/>
                          <a:latin typeface="Calibri" panose="020F0502020204030204" pitchFamily="34" charset="0"/>
                          <a:ea typeface="Calibri" panose="020F0502020204030204" pitchFamily="34" charset="0"/>
                          <a:cs typeface="+mj-cs"/>
                        </a:rPr>
                        <a:t>צחצחות</a:t>
                      </a:r>
                      <a:r>
                        <a:rPr lang="he-IL" sz="1100" b="0" dirty="0">
                          <a:solidFill>
                            <a:schemeClr val="tx1"/>
                          </a:solidFill>
                          <a:effectLst/>
                          <a:latin typeface="+mn-lt"/>
                          <a:ea typeface="Calibri" panose="020F0502020204030204" pitchFamily="34" charset="0"/>
                          <a:cs typeface="+mn-cs"/>
                        </a:rPr>
                        <a:t>)</a:t>
                      </a:r>
                      <a:r>
                        <a:rPr lang="en-US" sz="1100" b="0" dirty="0">
                          <a:solidFill>
                            <a:schemeClr val="tx1"/>
                          </a:solidFill>
                          <a:effectLst/>
                          <a:latin typeface="Calibri" panose="020F0502020204030204" pitchFamily="34" charset="0"/>
                          <a:ea typeface="Calibri" panose="020F0502020204030204" pitchFamily="34" charset="0"/>
                          <a:cs typeface="Arial" panose="020B0604020202020204" pitchFamily="34" charset="0"/>
                        </a:rPr>
                        <a:t>)  </a:t>
                      </a:r>
                      <a:r>
                        <a:rPr lang="en-US" sz="1100" b="0" i="1" dirty="0">
                          <a:solidFill>
                            <a:schemeClr val="tx1"/>
                          </a:solidFill>
                          <a:effectLst/>
                          <a:latin typeface="Calibri" panose="020F0502020204030204" pitchFamily="34" charset="0"/>
                          <a:ea typeface="Calibri" panose="020F0502020204030204" pitchFamily="34" charset="0"/>
                          <a:cs typeface="Arial" panose="020B0604020202020204" pitchFamily="34" charset="0"/>
                        </a:rPr>
                        <a:t>and strengthen your bones”:  </a:t>
                      </a:r>
                      <a:r>
                        <a:rPr lang="en-US" sz="1100" b="0" dirty="0">
                          <a:solidFill>
                            <a:schemeClr val="tx1"/>
                          </a:solidFill>
                          <a:effectLst/>
                          <a:latin typeface="Calibri" panose="020F0502020204030204" pitchFamily="34" charset="0"/>
                          <a:ea typeface="Calibri" panose="020F0502020204030204" pitchFamily="34" charset="0"/>
                          <a:cs typeface="Arial" panose="020B0604020202020204" pitchFamily="34" charset="0"/>
                        </a:rPr>
                        <a:t>R’ </a:t>
                      </a:r>
                      <a:r>
                        <a:rPr lang="en-US" sz="1100" b="0" dirty="0" err="1">
                          <a:solidFill>
                            <a:schemeClr val="tx1"/>
                          </a:solidFill>
                          <a:effectLst/>
                          <a:latin typeface="Calibri" panose="020F0502020204030204" pitchFamily="34" charset="0"/>
                          <a:ea typeface="Calibri" panose="020F0502020204030204" pitchFamily="34" charset="0"/>
                          <a:cs typeface="Arial" panose="020B0604020202020204" pitchFamily="34" charset="0"/>
                        </a:rPr>
                        <a:t>Tevyomi</a:t>
                      </a:r>
                      <a:r>
                        <a:rPr lang="en-US" sz="1100" b="0" dirty="0">
                          <a:solidFill>
                            <a:schemeClr val="tx1"/>
                          </a:solidFill>
                          <a:effectLst/>
                          <a:latin typeface="Calibri" panose="020F0502020204030204" pitchFamily="34" charset="0"/>
                          <a:ea typeface="Calibri" panose="020F0502020204030204" pitchFamily="34" charset="0"/>
                          <a:cs typeface="Arial" panose="020B0604020202020204" pitchFamily="34" charset="0"/>
                        </a:rPr>
                        <a:t> said, if you have done accordingly, </a:t>
                      </a:r>
                      <a:r>
                        <a:rPr lang="en-US" sz="1200" b="0" baseline="30000" dirty="0">
                          <a:solidFill>
                            <a:schemeClr val="tx1"/>
                          </a:solidFill>
                          <a:effectLst/>
                          <a:latin typeface="Calibri" panose="020F0502020204030204" pitchFamily="34" charset="0"/>
                          <a:ea typeface="Calibri" panose="020F0502020204030204" pitchFamily="34" charset="0"/>
                          <a:cs typeface="Arial" panose="020B0604020202020204" pitchFamily="34" charset="0"/>
                        </a:rPr>
                        <a:t>20</a:t>
                      </a:r>
                      <a:r>
                        <a:rPr lang="en-US" sz="1100" b="0" dirty="0">
                          <a:solidFill>
                            <a:schemeClr val="tx1"/>
                          </a:solidFill>
                          <a:effectLst/>
                          <a:latin typeface="Calibri" panose="020F0502020204030204" pitchFamily="34" charset="0"/>
                          <a:ea typeface="Calibri" panose="020F0502020204030204" pitchFamily="34" charset="0"/>
                          <a:cs typeface="Arial" panose="020B0604020202020204" pitchFamily="34" charset="0"/>
                        </a:rPr>
                        <a:t>you are likened to your Creator, as it says, </a:t>
                      </a:r>
                      <a:r>
                        <a:rPr lang="en-US" sz="1100" b="0" i="1" dirty="0">
                          <a:solidFill>
                            <a:schemeClr val="tx1"/>
                          </a:solidFill>
                          <a:effectLst/>
                          <a:latin typeface="Calibri" panose="020F0502020204030204" pitchFamily="34" charset="0"/>
                          <a:ea typeface="Calibri" panose="020F0502020204030204" pitchFamily="34" charset="0"/>
                          <a:cs typeface="Arial" panose="020B0604020202020204" pitchFamily="34" charset="0"/>
                        </a:rPr>
                        <a:t>“My Beloved is pure white </a:t>
                      </a:r>
                      <a:r>
                        <a:rPr lang="he-IL" sz="1250" b="0" dirty="0">
                          <a:solidFill>
                            <a:schemeClr val="tx1"/>
                          </a:solidFill>
                          <a:effectLst/>
                          <a:latin typeface="Calibri" panose="020F0502020204030204" pitchFamily="34" charset="0"/>
                          <a:ea typeface="Calibri" panose="020F0502020204030204" pitchFamily="34" charset="0"/>
                          <a:cs typeface="+mj-cs"/>
                        </a:rPr>
                        <a:t>צח</a:t>
                      </a:r>
                      <a:r>
                        <a:rPr lang="he-IL" sz="1100" b="0" dirty="0">
                          <a:solidFill>
                            <a:schemeClr val="tx1"/>
                          </a:solidFill>
                          <a:effectLst/>
                          <a:latin typeface="Calibri" panose="020F0502020204030204" pitchFamily="34" charset="0"/>
                          <a:ea typeface="Calibri" panose="020F0502020204030204" pitchFamily="34" charset="0"/>
                          <a:cs typeface="+mn-cs"/>
                        </a:rPr>
                        <a:t>)</a:t>
                      </a:r>
                      <a:r>
                        <a:rPr lang="en-US" sz="1100" b="0" dirty="0">
                          <a:solidFill>
                            <a:schemeClr val="tx1"/>
                          </a:solidFill>
                          <a:effectLst/>
                          <a:latin typeface="Calibri" panose="020F0502020204030204" pitchFamily="34" charset="0"/>
                          <a:ea typeface="Calibri" panose="020F0502020204030204" pitchFamily="34" charset="0"/>
                          <a:cs typeface="Arial" panose="020B0604020202020204" pitchFamily="34" charset="0"/>
                        </a:rPr>
                        <a:t>) </a:t>
                      </a:r>
                      <a:r>
                        <a:rPr lang="en-US" sz="1100" b="0" i="1" dirty="0">
                          <a:solidFill>
                            <a:schemeClr val="tx1"/>
                          </a:solidFill>
                          <a:effectLst/>
                          <a:latin typeface="Calibri" panose="020F0502020204030204" pitchFamily="34" charset="0"/>
                          <a:ea typeface="Calibri" panose="020F0502020204030204" pitchFamily="34" charset="0"/>
                          <a:cs typeface="Arial" panose="020B0604020202020204" pitchFamily="34" charset="0"/>
                        </a:rPr>
                        <a:t>and ruddy</a:t>
                      </a:r>
                      <a:r>
                        <a:rPr lang="en-US" sz="1100" b="0" dirty="0">
                          <a:solidFill>
                            <a:schemeClr val="tx1"/>
                          </a:solidFill>
                          <a:effectLst/>
                          <a:latin typeface="Calibri" panose="020F0502020204030204" pitchFamily="34" charset="0"/>
                          <a:ea typeface="Calibri" panose="020F0502020204030204" pitchFamily="34" charset="0"/>
                          <a:cs typeface="Arial" panose="020B0604020202020204" pitchFamily="34" charset="0"/>
                        </a:rPr>
                        <a:t>.”</a:t>
                      </a:r>
                    </a:p>
                  </a:txBody>
                  <a:tcPr marL="68160" marR="6816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rtl="1">
                        <a:lnSpc>
                          <a:spcPct val="140000"/>
                        </a:lnSpc>
                      </a:pPr>
                      <a:r>
                        <a:rPr lang="he-IL" sz="1300" u="sng" kern="1200" dirty="0">
                          <a:solidFill>
                            <a:schemeClr val="dk1"/>
                          </a:solidFill>
                          <a:effectLst/>
                          <a:latin typeface="+mn-lt"/>
                          <a:ea typeface="+mn-ea"/>
                          <a:cs typeface="+mj-cs"/>
                        </a:rPr>
                        <a:t>ויקרא רבה ל״ד׃ ט״ו</a:t>
                      </a:r>
                      <a:r>
                        <a:rPr lang="en-US" sz="1300" kern="1200" dirty="0">
                          <a:solidFill>
                            <a:schemeClr val="dk1"/>
                          </a:solidFill>
                          <a:effectLst/>
                          <a:latin typeface="+mn-lt"/>
                          <a:ea typeface="+mn-ea"/>
                          <a:cs typeface="+mj-cs"/>
                        </a:rPr>
                        <a:t>:</a:t>
                      </a:r>
                      <a:r>
                        <a:rPr lang="he-IL" sz="1300" kern="1200" dirty="0">
                          <a:solidFill>
                            <a:schemeClr val="dk1"/>
                          </a:solidFill>
                          <a:effectLst/>
                          <a:latin typeface="+mn-lt"/>
                          <a:ea typeface="+mn-ea"/>
                          <a:cs typeface="+mj-cs"/>
                        </a:rPr>
                        <a:t>  </a:t>
                      </a:r>
                      <a:endParaRPr lang="en-US" sz="1300" kern="1200" dirty="0">
                        <a:solidFill>
                          <a:schemeClr val="dk1"/>
                        </a:solidFill>
                        <a:effectLst/>
                        <a:latin typeface="+mn-lt"/>
                        <a:ea typeface="+mn-ea"/>
                        <a:cs typeface="+mj-cs"/>
                      </a:endParaRPr>
                    </a:p>
                    <a:p>
                      <a:pPr algn="r" rtl="1">
                        <a:lnSpc>
                          <a:spcPct val="140000"/>
                        </a:lnSpc>
                        <a:spcBef>
                          <a:spcPts val="300"/>
                        </a:spcBef>
                        <a:spcAft>
                          <a:spcPts val="600"/>
                        </a:spcAft>
                      </a:pPr>
                      <a:r>
                        <a:rPr lang="he-IL" sz="1300" kern="1200" dirty="0">
                          <a:solidFill>
                            <a:schemeClr val="dk1"/>
                          </a:solidFill>
                          <a:effectLst/>
                          <a:latin typeface="+mn-lt"/>
                          <a:ea typeface="+mn-ea"/>
                          <a:cs typeface="+mj-cs"/>
                        </a:rPr>
                        <a:t>״וְתָפֵק לָרָעֵב נַפְשֶׁךָ״ (ישעיה נ</a:t>
                      </a:r>
                      <a:r>
                        <a:rPr lang="he-IL" sz="1300" b="0" kern="1200" dirty="0">
                          <a:solidFill>
                            <a:schemeClr val="tx1"/>
                          </a:solidFill>
                          <a:effectLst/>
                          <a:latin typeface="+mn-lt"/>
                          <a:ea typeface="+mn-ea"/>
                          <a:cs typeface="+mn-cs"/>
                        </a:rPr>
                        <a:t>״</a:t>
                      </a:r>
                      <a:r>
                        <a:rPr lang="he-IL" sz="1300" kern="1200" dirty="0">
                          <a:solidFill>
                            <a:schemeClr val="dk1"/>
                          </a:solidFill>
                          <a:effectLst/>
                          <a:latin typeface="+mn-lt"/>
                          <a:ea typeface="+mn-ea"/>
                          <a:cs typeface="+mj-cs"/>
                        </a:rPr>
                        <a:t>ח</a:t>
                      </a:r>
                      <a:r>
                        <a:rPr lang="en-US" sz="1300" kern="1200" dirty="0">
                          <a:solidFill>
                            <a:schemeClr val="dk1"/>
                          </a:solidFill>
                          <a:effectLst/>
                          <a:latin typeface="+mn-lt"/>
                          <a:ea typeface="+mn-ea"/>
                          <a:cs typeface="+mj-cs"/>
                        </a:rPr>
                        <a:t>: </a:t>
                      </a:r>
                      <a:r>
                        <a:rPr lang="he-IL" sz="1300" kern="1200" dirty="0">
                          <a:solidFill>
                            <a:schemeClr val="dk1"/>
                          </a:solidFill>
                          <a:effectLst/>
                          <a:latin typeface="+mn-lt"/>
                          <a:ea typeface="+mn-ea"/>
                          <a:cs typeface="+mj-cs"/>
                        </a:rPr>
                        <a:t>י-יא)</a:t>
                      </a:r>
                      <a:r>
                        <a:rPr lang="en-US" sz="1300" kern="1200" dirty="0">
                          <a:solidFill>
                            <a:schemeClr val="dk1"/>
                          </a:solidFill>
                          <a:effectLst/>
                          <a:latin typeface="+mn-lt"/>
                          <a:ea typeface="+mn-ea"/>
                          <a:cs typeface="+mj-cs"/>
                        </a:rPr>
                        <a:t>:</a:t>
                      </a:r>
                      <a:r>
                        <a:rPr lang="he-IL" sz="1300" kern="1200" dirty="0">
                          <a:solidFill>
                            <a:schemeClr val="dk1"/>
                          </a:solidFill>
                          <a:effectLst/>
                          <a:latin typeface="+mn-lt"/>
                          <a:ea typeface="+mn-ea"/>
                          <a:cs typeface="+mj-cs"/>
                        </a:rPr>
                        <a:t> </a:t>
                      </a:r>
                      <a:r>
                        <a:rPr lang="en-US" sz="1300" kern="1200" dirty="0">
                          <a:solidFill>
                            <a:schemeClr val="dk1"/>
                          </a:solidFill>
                          <a:effectLst/>
                          <a:latin typeface="+mn-lt"/>
                          <a:ea typeface="+mn-ea"/>
                          <a:cs typeface="+mj-cs"/>
                        </a:rPr>
                        <a:t> </a:t>
                      </a:r>
                      <a:r>
                        <a:rPr lang="he-IL" sz="1300" kern="1200" dirty="0">
                          <a:solidFill>
                            <a:schemeClr val="dk1"/>
                          </a:solidFill>
                          <a:effectLst/>
                          <a:latin typeface="+mn-lt"/>
                          <a:ea typeface="+mn-ea"/>
                          <a:cs typeface="+mj-cs"/>
                        </a:rPr>
                        <a:t>אָמַר רַבִּי לֵוִי אִם אֵין לְךָ לִתֵּן לוֹ נַחֲמוֹ בִּדְבָרִים, אֱמָר לוֹ</a:t>
                      </a:r>
                      <a:r>
                        <a:rPr lang="en-US" sz="1300" kern="1200" dirty="0">
                          <a:solidFill>
                            <a:schemeClr val="dk1"/>
                          </a:solidFill>
                          <a:effectLst/>
                          <a:latin typeface="+mn-lt"/>
                          <a:ea typeface="+mn-ea"/>
                          <a:cs typeface="+mj-cs"/>
                        </a:rPr>
                        <a:t>: </a:t>
                      </a:r>
                      <a:r>
                        <a:rPr lang="he-IL" sz="1300" kern="1200" dirty="0">
                          <a:solidFill>
                            <a:schemeClr val="dk1"/>
                          </a:solidFill>
                          <a:effectLst/>
                          <a:latin typeface="+mn-lt"/>
                          <a:ea typeface="+mn-ea"/>
                          <a:cs typeface="+mn-cs"/>
                        </a:rPr>
                        <a:t>״</a:t>
                      </a:r>
                      <a:r>
                        <a:rPr lang="he-IL" sz="1300" kern="1200" dirty="0">
                          <a:solidFill>
                            <a:schemeClr val="dk1"/>
                          </a:solidFill>
                          <a:effectLst/>
                          <a:latin typeface="+mn-lt"/>
                          <a:ea typeface="+mn-ea"/>
                          <a:cs typeface="+mj-cs"/>
                        </a:rPr>
                        <a:t>תֵּצֵא נַפְשִׁי עָלֶיךָ שֶׁאֵין לִי מַה לִּתֵּן לָךְ</a:t>
                      </a:r>
                      <a:r>
                        <a:rPr lang="he-IL" sz="1300" kern="1200" dirty="0">
                          <a:solidFill>
                            <a:schemeClr val="dk1"/>
                          </a:solidFill>
                          <a:effectLst/>
                          <a:latin typeface="+mn-lt"/>
                          <a:ea typeface="+mn-ea"/>
                          <a:cs typeface="+mn-cs"/>
                        </a:rPr>
                        <a:t>״</a:t>
                      </a:r>
                      <a:r>
                        <a:rPr lang="en-US" sz="1300" kern="1200" dirty="0">
                          <a:solidFill>
                            <a:schemeClr val="dk1"/>
                          </a:solidFill>
                          <a:effectLst/>
                          <a:latin typeface="+mn-lt"/>
                          <a:ea typeface="+mn-ea"/>
                          <a:cs typeface="+mj-cs"/>
                        </a:rPr>
                        <a:t> </a:t>
                      </a:r>
                      <a:r>
                        <a:rPr lang="en-US" sz="1300" kern="1200" dirty="0">
                          <a:solidFill>
                            <a:schemeClr val="dk1"/>
                          </a:solidFill>
                          <a:effectLst/>
                          <a:latin typeface="+mn-lt"/>
                          <a:ea typeface="+mn-ea"/>
                          <a:cs typeface="+mn-cs"/>
                        </a:rPr>
                        <a:t>…  </a:t>
                      </a:r>
                      <a:br>
                        <a:rPr lang="en-US" sz="1300" kern="1200" dirty="0">
                          <a:solidFill>
                            <a:schemeClr val="dk1"/>
                          </a:solidFill>
                          <a:effectLst/>
                          <a:latin typeface="+mn-lt"/>
                          <a:ea typeface="+mn-ea"/>
                          <a:cs typeface="+mj-cs"/>
                        </a:rPr>
                      </a:br>
                      <a:r>
                        <a:rPr lang="he-IL" sz="1300" kern="1200" dirty="0">
                          <a:solidFill>
                            <a:schemeClr val="dk1"/>
                          </a:solidFill>
                          <a:effectLst/>
                          <a:latin typeface="+mn-lt"/>
                          <a:ea typeface="+mn-ea"/>
                          <a:cs typeface="+mj-cs"/>
                        </a:rPr>
                        <a:t>״וְנָחֲךָ ה׳ תָּמִיד וְהִשְׂבִּיעַ בְּצַחְצָחוֹת נַפְשֶׁךָ וְעַצְמֹתֶיךָ יַחֲלִיץ״:  אָמַר רַבִּי טַבְיוֹמֵי אִם עָשִׂיתָ כֵּן הֲרֵי אַתְּ כְּבוֹרְאֶךָ, כְּאוֹתוֹ שֶׁכָּתוּב בּוֹ ״דּוֹדִי צַח וְאָדוֹם״.</a:t>
                      </a:r>
                      <a:endParaRPr lang="en-US" sz="1300" kern="1200" dirty="0">
                        <a:solidFill>
                          <a:schemeClr val="dk1"/>
                        </a:solidFill>
                        <a:effectLst/>
                        <a:latin typeface="+mn-lt"/>
                        <a:ea typeface="+mn-ea"/>
                        <a:cs typeface="+mj-cs"/>
                      </a:endParaRPr>
                    </a:p>
                  </a:txBody>
                  <a:tcPr marL="68160" marR="6816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19697586"/>
                  </a:ext>
                </a:extLst>
              </a:tr>
            </a:tbl>
          </a:graphicData>
        </a:graphic>
      </p:graphicFrame>
      <p:sp>
        <p:nvSpPr>
          <p:cNvPr id="8" name="Rectangle 1">
            <a:extLst>
              <a:ext uri="{FF2B5EF4-FFF2-40B4-BE49-F238E27FC236}">
                <a16:creationId xmlns:a16="http://schemas.microsoft.com/office/drawing/2014/main" id="{257108A4-9FCE-4C69-A794-7808D22498AD}"/>
              </a:ext>
            </a:extLst>
          </p:cNvPr>
          <p:cNvSpPr>
            <a:spLocks noChangeArrowheads="1"/>
          </p:cNvSpPr>
          <p:nvPr/>
        </p:nvSpPr>
        <p:spPr bwMode="auto">
          <a:xfrm>
            <a:off x="535623" y="4150286"/>
            <a:ext cx="6702425"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50" b="1" i="0" u="none" strike="noStrike" cap="none" normalizeH="0" baseline="0" dirty="0">
                <a:ln>
                  <a:noFill/>
                </a:ln>
                <a:solidFill>
                  <a:schemeClr val="tx1"/>
                </a:solidFill>
                <a:effectLst/>
                <a:latin typeface="Cambria" panose="02040503050406030204" pitchFamily="18" charset="0"/>
                <a:ea typeface="Calibri" panose="020F0502020204030204" pitchFamily="34" charset="0"/>
                <a:cs typeface="Calibri" panose="020F0502020204030204" pitchFamily="34" charset="0"/>
              </a:rPr>
              <a:t>Source III-7:  a) Rambam; b) Midrash</a:t>
            </a:r>
            <a:r>
              <a:rPr kumimoji="0" lang="en-US" altLang="en-US" sz="1050" i="0" u="none" strike="noStrike" cap="none" normalizeH="0" baseline="0" dirty="0">
                <a:ln>
                  <a:noFill/>
                </a:ln>
                <a:solidFill>
                  <a:schemeClr val="tx1"/>
                </a:solidFill>
                <a:effectLst/>
                <a:latin typeface="Cambria" panose="02040503050406030204" pitchFamily="18" charset="0"/>
                <a:ea typeface="Calibri" panose="020F0502020204030204" pitchFamily="34" charset="0"/>
                <a:cs typeface="Calibri" panose="020F0502020204030204" pitchFamily="34" charset="0"/>
              </a:rPr>
              <a:t>: Empathizing with an indigent person’s sorrow is critical for </a:t>
            </a:r>
            <a:r>
              <a:rPr kumimoji="0" lang="en-US" altLang="en-US" sz="1050" i="1" u="none" strike="noStrike" cap="none" normalizeH="0" baseline="0" dirty="0" err="1">
                <a:ln>
                  <a:noFill/>
                </a:ln>
                <a:solidFill>
                  <a:schemeClr val="tx1"/>
                </a:solidFill>
                <a:effectLst/>
                <a:latin typeface="Cambria" panose="02040503050406030204" pitchFamily="18" charset="0"/>
                <a:ea typeface="Calibri" panose="020F0502020204030204" pitchFamily="34" charset="0"/>
                <a:cs typeface="Calibri" panose="020F0502020204030204" pitchFamily="34" charset="0"/>
              </a:rPr>
              <a:t>Tzedaka</a:t>
            </a:r>
            <a:r>
              <a:rPr kumimoji="0" lang="en-US" altLang="en-US" sz="1050" i="1" u="none" strike="noStrike" cap="none" normalizeH="0" baseline="0" dirty="0">
                <a:ln>
                  <a:noFill/>
                </a:ln>
                <a:solidFill>
                  <a:schemeClr val="tx1"/>
                </a:solidFill>
                <a:effectLst/>
                <a:latin typeface="Cambria" panose="02040503050406030204" pitchFamily="18" charset="0"/>
                <a:ea typeface="Calibri" panose="020F0502020204030204" pitchFamily="34" charset="0"/>
                <a:cs typeface="Calibri" panose="020F0502020204030204" pitchFamily="34" charset="0"/>
              </a:rPr>
              <a:t>.</a:t>
            </a:r>
            <a:endParaRPr kumimoji="0" lang="en-US" altLang="en-US" sz="1050" i="0" u="none" strike="noStrike" cap="none" normalizeH="0" baseline="0" dirty="0">
              <a:ln>
                <a:noFill/>
              </a:ln>
              <a:solidFill>
                <a:schemeClr val="tx1"/>
              </a:solidFill>
              <a:effectLst/>
            </a:endParaRPr>
          </a:p>
        </p:txBody>
      </p:sp>
      <p:sp>
        <p:nvSpPr>
          <p:cNvPr id="9" name="TextBox 8">
            <a:extLst>
              <a:ext uri="{FF2B5EF4-FFF2-40B4-BE49-F238E27FC236}">
                <a16:creationId xmlns:a16="http://schemas.microsoft.com/office/drawing/2014/main" id="{4FB1CE08-312F-49CA-A630-681F2E36B697}"/>
              </a:ext>
            </a:extLst>
          </p:cNvPr>
          <p:cNvSpPr txBox="1"/>
          <p:nvPr/>
        </p:nvSpPr>
        <p:spPr>
          <a:xfrm>
            <a:off x="872887" y="330068"/>
            <a:ext cx="5794398" cy="307777"/>
          </a:xfrm>
          <a:prstGeom prst="rect">
            <a:avLst/>
          </a:prstGeom>
          <a:noFill/>
        </p:spPr>
        <p:txBody>
          <a:bodyPr wrap="square">
            <a:spAutoFit/>
          </a:bodyPr>
          <a:lstStyle/>
          <a:p>
            <a:pPr algn="ctr"/>
            <a:r>
              <a:rPr lang="en-US" sz="1400" kern="0" dirty="0">
                <a:effectLst/>
                <a:latin typeface="Cambria" panose="02040503050406030204" pitchFamily="18" charset="0"/>
                <a:ea typeface="Times New Roman" panose="02020603050405020304" pitchFamily="18" charset="0"/>
              </a:rPr>
              <a:t>III.   Reason for the imperative to be </a:t>
            </a:r>
            <a:r>
              <a:rPr lang="en-US" sz="1400" i="1" kern="0" dirty="0" err="1">
                <a:effectLst/>
                <a:latin typeface="Cambria" panose="02040503050406030204" pitchFamily="18" charset="0"/>
                <a:ea typeface="Times New Roman" panose="02020603050405020304" pitchFamily="18" charset="0"/>
              </a:rPr>
              <a:t>Nosei</a:t>
            </a:r>
            <a:r>
              <a:rPr lang="en-US" sz="1400" i="1" kern="0" dirty="0">
                <a:effectLst/>
                <a:latin typeface="Cambria" panose="02040503050406030204" pitchFamily="18" charset="0"/>
                <a:ea typeface="Times New Roman" panose="02020603050405020304" pitchFamily="18" charset="0"/>
              </a:rPr>
              <a:t> </a:t>
            </a:r>
            <a:r>
              <a:rPr lang="en-US" sz="1400" i="1" kern="0" dirty="0" err="1">
                <a:effectLst/>
                <a:latin typeface="Cambria" panose="02040503050406030204" pitchFamily="18" charset="0"/>
                <a:ea typeface="Times New Roman" panose="02020603050405020304" pitchFamily="18" charset="0"/>
              </a:rPr>
              <a:t>B’ol</a:t>
            </a:r>
            <a:r>
              <a:rPr lang="en-US" sz="1400" i="1" kern="0" dirty="0">
                <a:effectLst/>
                <a:latin typeface="Cambria" panose="02040503050406030204" pitchFamily="18" charset="0"/>
                <a:ea typeface="Times New Roman" panose="02020603050405020304" pitchFamily="18" charset="0"/>
              </a:rPr>
              <a:t> </a:t>
            </a:r>
            <a:r>
              <a:rPr lang="en-US" sz="1400" i="1" kern="0" dirty="0" err="1">
                <a:effectLst/>
                <a:latin typeface="Cambria" panose="02040503050406030204" pitchFamily="18" charset="0"/>
                <a:ea typeface="Times New Roman" panose="02020603050405020304" pitchFamily="18" charset="0"/>
              </a:rPr>
              <a:t>Im</a:t>
            </a:r>
            <a:r>
              <a:rPr lang="en-US" sz="1400" i="1" kern="0" dirty="0">
                <a:effectLst/>
                <a:latin typeface="Cambria" panose="02040503050406030204" pitchFamily="18" charset="0"/>
                <a:ea typeface="Times New Roman" panose="02020603050405020304" pitchFamily="18" charset="0"/>
              </a:rPr>
              <a:t> </a:t>
            </a:r>
            <a:r>
              <a:rPr lang="en-US" sz="1400" i="1" kern="0" dirty="0" err="1">
                <a:effectLst/>
                <a:latin typeface="Cambria" panose="02040503050406030204" pitchFamily="18" charset="0"/>
                <a:ea typeface="Times New Roman" panose="02020603050405020304" pitchFamily="18" charset="0"/>
              </a:rPr>
              <a:t>Chaveiro</a:t>
            </a:r>
            <a:endParaRPr lang="en-US" sz="1400" dirty="0"/>
          </a:p>
        </p:txBody>
      </p:sp>
    </p:spTree>
    <p:extLst>
      <p:ext uri="{BB962C8B-B14F-4D97-AF65-F5344CB8AC3E}">
        <p14:creationId xmlns:p14="http://schemas.microsoft.com/office/powerpoint/2010/main" val="28238789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46BE91D-E730-43FA-B694-07C9C35708FC}"/>
              </a:ext>
            </a:extLst>
          </p:cNvPr>
          <p:cNvSpPr>
            <a:spLocks noGrp="1"/>
          </p:cNvSpPr>
          <p:nvPr>
            <p:ph type="sldNum" sz="quarter" idx="12"/>
          </p:nvPr>
        </p:nvSpPr>
        <p:spPr>
          <a:xfrm>
            <a:off x="5585461" y="9244530"/>
            <a:ext cx="1748790" cy="535517"/>
          </a:xfrm>
        </p:spPr>
        <p:txBody>
          <a:bodyPr/>
          <a:lstStyle/>
          <a:p>
            <a:fld id="{0C214F17-86AB-4F1C-BC88-4CB7EE2FB93D}" type="slidenum">
              <a:rPr lang="en-US" sz="1050" b="1" smtClean="0">
                <a:solidFill>
                  <a:schemeClr val="tx1"/>
                </a:solidFill>
              </a:rPr>
              <a:t>23</a:t>
            </a:fld>
            <a:endParaRPr lang="en-US" sz="1050" b="1" dirty="0">
              <a:solidFill>
                <a:schemeClr val="tx1"/>
              </a:solidFill>
            </a:endParaRPr>
          </a:p>
        </p:txBody>
      </p:sp>
      <p:sp>
        <p:nvSpPr>
          <p:cNvPr id="4" name="TextBox 3">
            <a:extLst>
              <a:ext uri="{FF2B5EF4-FFF2-40B4-BE49-F238E27FC236}">
                <a16:creationId xmlns:a16="http://schemas.microsoft.com/office/drawing/2014/main" id="{F6FED369-4B87-4554-A208-53D5B655CFE0}"/>
              </a:ext>
            </a:extLst>
          </p:cNvPr>
          <p:cNvSpPr txBox="1"/>
          <p:nvPr/>
        </p:nvSpPr>
        <p:spPr>
          <a:xfrm>
            <a:off x="371452" y="381379"/>
            <a:ext cx="7029495" cy="384914"/>
          </a:xfrm>
          <a:prstGeom prst="rect">
            <a:avLst/>
          </a:prstGeom>
          <a:noFill/>
        </p:spPr>
        <p:txBody>
          <a:bodyPr wrap="square">
            <a:spAutoFit/>
          </a:bodyPr>
          <a:lstStyle/>
          <a:p>
            <a:pPr marR="0" lvl="0" algn="ctr" rtl="0">
              <a:lnSpc>
                <a:spcPct val="130000"/>
              </a:lnSpc>
              <a:spcBef>
                <a:spcPts val="600"/>
              </a:spcBef>
              <a:spcAft>
                <a:spcPts val="600"/>
              </a:spcAft>
            </a:pPr>
            <a:r>
              <a:rPr lang="en-US" sz="1600" kern="0" dirty="0">
                <a:effectLst/>
                <a:latin typeface="Cambria" panose="02040503050406030204" pitchFamily="18" charset="0"/>
                <a:ea typeface="Times New Roman" panose="02020603050405020304" pitchFamily="18" charset="0"/>
              </a:rPr>
              <a:t>IV.   Why is </a:t>
            </a:r>
            <a:r>
              <a:rPr lang="en-US" sz="1600" i="1" kern="0" dirty="0" err="1">
                <a:effectLst/>
                <a:latin typeface="Cambria" panose="02040503050406030204" pitchFamily="18" charset="0"/>
                <a:ea typeface="Times New Roman" panose="02020603050405020304" pitchFamily="18" charset="0"/>
                <a:cs typeface="Calibri" panose="020F0502020204030204" pitchFamily="34" charset="0"/>
              </a:rPr>
              <a:t>Nosei</a:t>
            </a:r>
            <a:r>
              <a:rPr lang="en-US" sz="1600" i="1" kern="0" dirty="0">
                <a:effectLst/>
                <a:latin typeface="Cambria" panose="02040503050406030204" pitchFamily="18" charset="0"/>
                <a:ea typeface="Times New Roman" panose="02020603050405020304" pitchFamily="18" charset="0"/>
                <a:cs typeface="Calibri" panose="020F0502020204030204" pitchFamily="34" charset="0"/>
              </a:rPr>
              <a:t> </a:t>
            </a:r>
            <a:r>
              <a:rPr lang="en-US" sz="1600" i="1" kern="0" dirty="0" err="1">
                <a:effectLst/>
                <a:latin typeface="Cambria" panose="02040503050406030204" pitchFamily="18" charset="0"/>
                <a:ea typeface="Times New Roman" panose="02020603050405020304" pitchFamily="18" charset="0"/>
                <a:cs typeface="Calibri" panose="020F0502020204030204" pitchFamily="34" charset="0"/>
              </a:rPr>
              <a:t>B’ol</a:t>
            </a:r>
            <a:r>
              <a:rPr lang="en-US" sz="1600" i="1" kern="0" dirty="0">
                <a:effectLst/>
                <a:latin typeface="Cambria" panose="02040503050406030204" pitchFamily="18" charset="0"/>
                <a:ea typeface="Times New Roman" panose="02020603050405020304" pitchFamily="18" charset="0"/>
                <a:cs typeface="Calibri" panose="020F0502020204030204" pitchFamily="34" charset="0"/>
              </a:rPr>
              <a:t> </a:t>
            </a:r>
            <a:r>
              <a:rPr lang="en-US" sz="1600" i="1" kern="0" dirty="0" err="1">
                <a:effectLst/>
                <a:latin typeface="Cambria" panose="02040503050406030204" pitchFamily="18" charset="0"/>
                <a:ea typeface="Times New Roman" panose="02020603050405020304" pitchFamily="18" charset="0"/>
                <a:cs typeface="Calibri" panose="020F0502020204030204" pitchFamily="34" charset="0"/>
              </a:rPr>
              <a:t>Im</a:t>
            </a:r>
            <a:r>
              <a:rPr lang="en-US" sz="1600" i="1" kern="0" dirty="0">
                <a:effectLst/>
                <a:latin typeface="Cambria" panose="02040503050406030204" pitchFamily="18" charset="0"/>
                <a:ea typeface="Times New Roman" panose="02020603050405020304" pitchFamily="18" charset="0"/>
                <a:cs typeface="Calibri" panose="020F0502020204030204" pitchFamily="34" charset="0"/>
              </a:rPr>
              <a:t> </a:t>
            </a:r>
            <a:r>
              <a:rPr lang="en-US" sz="1600" i="1" kern="0" dirty="0" err="1">
                <a:effectLst/>
                <a:latin typeface="Cambria" panose="02040503050406030204" pitchFamily="18" charset="0"/>
                <a:ea typeface="Times New Roman" panose="02020603050405020304" pitchFamily="18" charset="0"/>
                <a:cs typeface="Calibri" panose="020F0502020204030204" pitchFamily="34" charset="0"/>
              </a:rPr>
              <a:t>Chaveiro</a:t>
            </a:r>
            <a:r>
              <a:rPr lang="en-US" sz="1600" kern="0" dirty="0">
                <a:effectLst/>
                <a:latin typeface="Cambria" panose="02040503050406030204" pitchFamily="18" charset="0"/>
                <a:ea typeface="Times New Roman" panose="02020603050405020304" pitchFamily="18" charset="0"/>
                <a:cs typeface="Calibri" panose="020F0502020204030204" pitchFamily="34" charset="0"/>
              </a:rPr>
              <a:t> instrumental for Torah acquisition?</a:t>
            </a:r>
            <a:r>
              <a:rPr lang="en-US" sz="1600" kern="0" dirty="0">
                <a:effectLst/>
                <a:latin typeface="Cambria" panose="02040503050406030204" pitchFamily="18" charset="0"/>
                <a:ea typeface="Times New Roman" panose="02020603050405020304" pitchFamily="18" charset="0"/>
              </a:rPr>
              <a:t> </a:t>
            </a:r>
            <a:endParaRPr lang="en-US" sz="1600" kern="0" dirty="0">
              <a:effectLst/>
              <a:latin typeface="Calibri" panose="020F0502020204030204" pitchFamily="34" charset="0"/>
              <a:ea typeface="Times New Roman" panose="02020603050405020304" pitchFamily="18" charset="0"/>
            </a:endParaRPr>
          </a:p>
        </p:txBody>
      </p:sp>
      <p:sp>
        <p:nvSpPr>
          <p:cNvPr id="6" name="Text Box 2">
            <a:extLst>
              <a:ext uri="{FF2B5EF4-FFF2-40B4-BE49-F238E27FC236}">
                <a16:creationId xmlns:a16="http://schemas.microsoft.com/office/drawing/2014/main" id="{6BD4B48B-6F1B-448A-B979-FAEF555CF7F3}"/>
              </a:ext>
            </a:extLst>
          </p:cNvPr>
          <p:cNvSpPr txBox="1">
            <a:spLocks noChangeArrowheads="1"/>
          </p:cNvSpPr>
          <p:nvPr/>
        </p:nvSpPr>
        <p:spPr bwMode="auto">
          <a:xfrm>
            <a:off x="623889" y="1066800"/>
            <a:ext cx="6702424" cy="3175001"/>
          </a:xfrm>
          <a:prstGeom prst="rect">
            <a:avLst/>
          </a:prstGeom>
          <a:solidFill>
            <a:schemeClr val="bg1">
              <a:lumMod val="95000"/>
            </a:schemeClr>
          </a:solidFill>
          <a:ln w="6350">
            <a:solidFill>
              <a:srgbClr val="000000"/>
            </a:solidFill>
            <a:prstDash val="sysDot"/>
            <a:miter lim="800000"/>
            <a:headEnd/>
            <a:tailEnd/>
          </a:ln>
        </p:spPr>
        <p:txBody>
          <a:bodyPr rot="0" vert="horz" wrap="square" lIns="91440" tIns="45720" rIns="91440" bIns="45720" anchor="t" anchorCtr="0">
            <a:noAutofit/>
          </a:bodyPr>
          <a:lstStyle/>
          <a:p>
            <a:pPr marL="457200" marR="0" indent="-228600" rtl="0">
              <a:lnSpc>
                <a:spcPct val="135000"/>
              </a:lnSpc>
              <a:spcBef>
                <a:spcPts val="4200"/>
              </a:spcBef>
              <a:spcAft>
                <a:spcPts val="200"/>
              </a:spcAft>
              <a:buSzPct val="110000"/>
              <a:buFont typeface="Arial" panose="020B0604020202020204" pitchFamily="34" charset="0"/>
              <a:buChar char="•"/>
            </a:pPr>
            <a:endParaRPr lang="en-US" sz="1100" dirty="0">
              <a:effectLst/>
              <a:latin typeface="Tahoma" panose="020B0604030504040204" pitchFamily="34" charset="0"/>
              <a:ea typeface="Calibri" panose="020F0502020204030204" pitchFamily="34" charset="0"/>
              <a:cs typeface="Arial" panose="020B0604020202020204" pitchFamily="34" charset="0"/>
            </a:endParaRPr>
          </a:p>
          <a:p>
            <a:pPr marL="347663" indent="-228600">
              <a:lnSpc>
                <a:spcPct val="135000"/>
              </a:lnSpc>
              <a:spcBef>
                <a:spcPts val="4400"/>
              </a:spcBef>
              <a:buSzPct val="110000"/>
              <a:buFont typeface="Wingdings" panose="05000000000000000000" pitchFamily="2" charset="2"/>
              <a:buChar char="v"/>
            </a:pPr>
            <a:r>
              <a:rPr lang="en-US" sz="1200" baseline="30000" dirty="0">
                <a:effectLst/>
                <a:ea typeface="Calibri" panose="020F0502020204030204" pitchFamily="34" charset="0"/>
              </a:rPr>
              <a:t>2</a:t>
            </a:r>
            <a:r>
              <a:rPr lang="en-US" sz="1300" dirty="0">
                <a:effectLst/>
                <a:ea typeface="Calibri" panose="020F0502020204030204" pitchFamily="34" charset="0"/>
              </a:rPr>
              <a:t>A </a:t>
            </a:r>
            <a:r>
              <a:rPr lang="en-US" sz="1300" i="1" dirty="0" err="1">
                <a:effectLst/>
                <a:ea typeface="Calibri" panose="020F0502020204030204" pitchFamily="34" charset="0"/>
              </a:rPr>
              <a:t>Nosei</a:t>
            </a:r>
            <a:r>
              <a:rPr lang="en-US" sz="1300" i="1" dirty="0">
                <a:effectLst/>
                <a:ea typeface="Calibri" panose="020F0502020204030204" pitchFamily="34" charset="0"/>
              </a:rPr>
              <a:t> </a:t>
            </a:r>
            <a:r>
              <a:rPr lang="en-US" sz="1300" i="1" dirty="0" err="1">
                <a:effectLst/>
                <a:ea typeface="Calibri" panose="020F0502020204030204" pitchFamily="34" charset="0"/>
              </a:rPr>
              <a:t>B’ol</a:t>
            </a:r>
            <a:r>
              <a:rPr lang="en-US" sz="1300" i="1" dirty="0">
                <a:effectLst/>
                <a:ea typeface="Calibri" panose="020F0502020204030204" pitchFamily="34" charset="0"/>
              </a:rPr>
              <a:t> </a:t>
            </a:r>
            <a:r>
              <a:rPr lang="en-US" sz="1300" i="1" dirty="0" err="1">
                <a:effectLst/>
                <a:ea typeface="Calibri" panose="020F0502020204030204" pitchFamily="34" charset="0"/>
              </a:rPr>
              <a:t>Im</a:t>
            </a:r>
            <a:r>
              <a:rPr lang="en-US" sz="1300" i="1" dirty="0">
                <a:effectLst/>
                <a:ea typeface="Calibri" panose="020F0502020204030204" pitchFamily="34" charset="0"/>
              </a:rPr>
              <a:t> </a:t>
            </a:r>
            <a:r>
              <a:rPr lang="en-US" sz="1300" i="1" dirty="0" err="1">
                <a:effectLst/>
                <a:ea typeface="Calibri" panose="020F0502020204030204" pitchFamily="34" charset="0"/>
              </a:rPr>
              <a:t>Chaveiro</a:t>
            </a:r>
            <a:r>
              <a:rPr lang="en-US" i="1" dirty="0">
                <a:effectLst/>
                <a:ea typeface="Calibri" panose="020F0502020204030204" pitchFamily="34" charset="0"/>
              </a:rPr>
              <a:t> </a:t>
            </a:r>
            <a:r>
              <a:rPr lang="en-US" sz="1300" dirty="0">
                <a:effectLst/>
                <a:ea typeface="Calibri" panose="020F0502020204030204" pitchFamily="34" charset="0"/>
              </a:rPr>
              <a:t>is unconstrained from biases of viewing life exclusively from a personal perspective. Rather, he views situations through the lens of other people and therefore, is primed to share their emotions. Similarly, he will be receptive to other people’s approaches in Torah study, and therefore, will arrive at the truth in Torah. </a:t>
            </a:r>
          </a:p>
          <a:p>
            <a:pPr marL="347663" indent="-228600">
              <a:lnSpc>
                <a:spcPct val="135000"/>
              </a:lnSpc>
              <a:spcBef>
                <a:spcPts val="700"/>
              </a:spcBef>
              <a:buSzPct val="110000"/>
              <a:buFont typeface="Wingdings" panose="05000000000000000000" pitchFamily="2" charset="2"/>
              <a:buChar char="v"/>
            </a:pPr>
            <a:r>
              <a:rPr lang="en-US" sz="1300" dirty="0">
                <a:effectLst/>
                <a:ea typeface="Calibri" panose="020F0502020204030204" pitchFamily="34" charset="0"/>
              </a:rPr>
              <a:t>A </a:t>
            </a:r>
            <a:r>
              <a:rPr lang="en-US" sz="1300" i="1" dirty="0" err="1">
                <a:effectLst/>
                <a:ea typeface="Calibri" panose="020F0502020204030204" pitchFamily="34" charset="0"/>
              </a:rPr>
              <a:t>Nosei</a:t>
            </a:r>
            <a:r>
              <a:rPr lang="en-US" sz="1300" i="1" dirty="0">
                <a:effectLst/>
                <a:ea typeface="Calibri" panose="020F0502020204030204" pitchFamily="34" charset="0"/>
              </a:rPr>
              <a:t> </a:t>
            </a:r>
            <a:r>
              <a:rPr lang="en-US" sz="1300" i="1" dirty="0" err="1">
                <a:effectLst/>
                <a:ea typeface="Calibri" panose="020F0502020204030204" pitchFamily="34" charset="0"/>
              </a:rPr>
              <a:t>B’ol</a:t>
            </a:r>
            <a:r>
              <a:rPr lang="en-US" sz="1300" i="1" dirty="0">
                <a:effectLst/>
                <a:ea typeface="Calibri" panose="020F0502020204030204" pitchFamily="34" charset="0"/>
              </a:rPr>
              <a:t> </a:t>
            </a:r>
            <a:r>
              <a:rPr lang="en-US" sz="1300" i="1" dirty="0" err="1">
                <a:effectLst/>
                <a:ea typeface="Calibri" panose="020F0502020204030204" pitchFamily="34" charset="0"/>
              </a:rPr>
              <a:t>Im</a:t>
            </a:r>
            <a:r>
              <a:rPr lang="en-US" sz="1300" i="1" dirty="0">
                <a:effectLst/>
                <a:ea typeface="Calibri" panose="020F0502020204030204" pitchFamily="34" charset="0"/>
              </a:rPr>
              <a:t> </a:t>
            </a:r>
            <a:r>
              <a:rPr lang="en-US" sz="1300" i="1" dirty="0" err="1">
                <a:effectLst/>
                <a:ea typeface="Calibri" panose="020F0502020204030204" pitchFamily="34" charset="0"/>
              </a:rPr>
              <a:t>Chaveiro</a:t>
            </a:r>
            <a:r>
              <a:rPr lang="en-US" i="1" dirty="0">
                <a:effectLst/>
                <a:ea typeface="Calibri" panose="020F0502020204030204" pitchFamily="34" charset="0"/>
              </a:rPr>
              <a:t> </a:t>
            </a:r>
            <a:r>
              <a:rPr lang="en-US" sz="1300" dirty="0">
                <a:effectLst/>
                <a:ea typeface="Calibri" panose="020F0502020204030204" pitchFamily="34" charset="0"/>
              </a:rPr>
              <a:t>will listen to his friend’s view in Torah with an open mind even if it differs from his own view, rather than immediately trying to refute an opposing position. Consequently, his horizons in Torah knowledge will become expanded (</a:t>
            </a:r>
            <a:r>
              <a:rPr lang="en-US" sz="1200" baseline="30000" dirty="0">
                <a:effectLst/>
                <a:ea typeface="Calibri" panose="020F0502020204030204" pitchFamily="34" charset="0"/>
              </a:rPr>
              <a:t>3</a:t>
            </a:r>
            <a:r>
              <a:rPr lang="en-US" sz="1300" dirty="0">
                <a:effectLst/>
                <a:ea typeface="Calibri" panose="020F0502020204030204" pitchFamily="34" charset="0"/>
              </a:rPr>
              <a:t>Rav Salomon).</a:t>
            </a:r>
          </a:p>
        </p:txBody>
      </p:sp>
      <p:sp>
        <p:nvSpPr>
          <p:cNvPr id="8" name="Text Box 23">
            <a:extLst>
              <a:ext uri="{FF2B5EF4-FFF2-40B4-BE49-F238E27FC236}">
                <a16:creationId xmlns:a16="http://schemas.microsoft.com/office/drawing/2014/main" id="{4B1AD1D0-9CE9-4583-96EF-D00A2C05196F}"/>
              </a:ext>
            </a:extLst>
          </p:cNvPr>
          <p:cNvSpPr txBox="1"/>
          <p:nvPr/>
        </p:nvSpPr>
        <p:spPr>
          <a:xfrm>
            <a:off x="660400" y="1120140"/>
            <a:ext cx="6639402" cy="619760"/>
          </a:xfrm>
          <a:prstGeom prst="rect">
            <a:avLst/>
          </a:prstGeom>
          <a:solidFill>
            <a:prstClr val="white"/>
          </a:solidFill>
          <a:ln>
            <a:noFill/>
          </a:ln>
        </p:spPr>
        <p:txBody>
          <a:bodyPr rot="0" spcFirstLastPara="0" vert="horz" wrap="square" lIns="0" tIns="0" rIns="0" bIns="0" numCol="1" spcCol="0" rtlCol="0" fromWordArt="0" anchor="t" anchorCtr="0" forceAA="0" compatLnSpc="1">
            <a:prstTxWarp prst="textNoShape">
              <a:avLst/>
            </a:prstTxWarp>
            <a:noAutofit/>
          </a:bodyPr>
          <a:lstStyle/>
          <a:p>
            <a:pPr marL="0" marR="0" algn="ctr">
              <a:lnSpc>
                <a:spcPct val="170000"/>
              </a:lnSpc>
            </a:pPr>
            <a:r>
              <a:rPr lang="en-US" sz="1200" cap="small" baseline="30000" dirty="0">
                <a:effectLst/>
                <a:ea typeface="Times New Roman" panose="02020603050405020304" pitchFamily="18" charset="0"/>
                <a:cs typeface="Arial" panose="020B0604020202020204" pitchFamily="34" charset="0"/>
              </a:rPr>
              <a:t>1</a:t>
            </a:r>
            <a:r>
              <a:rPr lang="en-US" sz="1100" b="1" cap="small" dirty="0">
                <a:effectLst/>
                <a:latin typeface="Verdana" panose="020B0604030504040204" pitchFamily="34" charset="0"/>
                <a:ea typeface="Times New Roman" panose="02020603050405020304" pitchFamily="18" charset="0"/>
                <a:cs typeface="Arial" panose="020B0604020202020204" pitchFamily="34" charset="0"/>
              </a:rPr>
              <a:t>A </a:t>
            </a:r>
            <a:r>
              <a:rPr lang="en-US" sz="1100" b="1" i="1" cap="small" dirty="0" err="1">
                <a:effectLst/>
                <a:latin typeface="Verdana" panose="020B0604030504040204" pitchFamily="34" charset="0"/>
                <a:ea typeface="Times New Roman" panose="02020603050405020304" pitchFamily="18" charset="0"/>
                <a:cs typeface="Arial" panose="020B0604020202020204" pitchFamily="34" charset="0"/>
              </a:rPr>
              <a:t>Nosei</a:t>
            </a:r>
            <a:r>
              <a:rPr lang="en-US" sz="1100" b="1" i="1" cap="small" dirty="0">
                <a:effectLst/>
                <a:latin typeface="Verdana" panose="020B0604030504040204" pitchFamily="34" charset="0"/>
                <a:ea typeface="Times New Roman" panose="02020603050405020304" pitchFamily="18" charset="0"/>
                <a:cs typeface="Arial" panose="020B0604020202020204" pitchFamily="34" charset="0"/>
              </a:rPr>
              <a:t> </a:t>
            </a:r>
            <a:r>
              <a:rPr lang="en-US" sz="1100" b="1" i="1" cap="small" dirty="0" err="1">
                <a:effectLst/>
                <a:latin typeface="Verdana" panose="020B0604030504040204" pitchFamily="34" charset="0"/>
                <a:ea typeface="Times New Roman" panose="02020603050405020304" pitchFamily="18" charset="0"/>
                <a:cs typeface="Arial" panose="020B0604020202020204" pitchFamily="34" charset="0"/>
              </a:rPr>
              <a:t>B’ol</a:t>
            </a:r>
            <a:r>
              <a:rPr lang="en-US" sz="1100" b="1" i="1" cap="small" dirty="0">
                <a:effectLst/>
                <a:latin typeface="Verdana" panose="020B0604030504040204" pitchFamily="34" charset="0"/>
                <a:ea typeface="Times New Roman" panose="02020603050405020304" pitchFamily="18" charset="0"/>
                <a:cs typeface="Arial" panose="020B0604020202020204" pitchFamily="34" charset="0"/>
              </a:rPr>
              <a:t> </a:t>
            </a:r>
            <a:r>
              <a:rPr lang="en-US" sz="1100" b="1" i="1" cap="small" dirty="0" err="1">
                <a:effectLst/>
                <a:latin typeface="Verdana" panose="020B0604030504040204" pitchFamily="34" charset="0"/>
                <a:ea typeface="Times New Roman" panose="02020603050405020304" pitchFamily="18" charset="0"/>
                <a:cs typeface="Arial" panose="020B0604020202020204" pitchFamily="34" charset="0"/>
              </a:rPr>
              <a:t>Im</a:t>
            </a:r>
            <a:r>
              <a:rPr lang="en-US" sz="1100" b="1" i="1" cap="small" dirty="0">
                <a:effectLst/>
                <a:latin typeface="Verdana" panose="020B0604030504040204" pitchFamily="34" charset="0"/>
                <a:ea typeface="Times New Roman" panose="02020603050405020304" pitchFamily="18" charset="0"/>
                <a:cs typeface="Arial" panose="020B0604020202020204" pitchFamily="34" charset="0"/>
              </a:rPr>
              <a:t> </a:t>
            </a:r>
            <a:r>
              <a:rPr lang="en-US" sz="1100" b="1" i="1" cap="small" dirty="0" err="1">
                <a:effectLst/>
                <a:latin typeface="Verdana" panose="020B0604030504040204" pitchFamily="34" charset="0"/>
                <a:ea typeface="Times New Roman" panose="02020603050405020304" pitchFamily="18" charset="0"/>
                <a:cs typeface="Arial" panose="020B0604020202020204" pitchFamily="34" charset="0"/>
              </a:rPr>
              <a:t>Chaveiro</a:t>
            </a:r>
            <a:r>
              <a:rPr lang="en-US" sz="1100" b="1" i="1" cap="small" dirty="0">
                <a:effectLst/>
                <a:latin typeface="Verdana" panose="020B0604030504040204" pitchFamily="34" charset="0"/>
                <a:ea typeface="Times New Roman" panose="02020603050405020304" pitchFamily="18" charset="0"/>
                <a:cs typeface="Arial" panose="020B0604020202020204" pitchFamily="34" charset="0"/>
              </a:rPr>
              <a:t> </a:t>
            </a:r>
            <a:r>
              <a:rPr lang="en-US" sz="1100" b="1" cap="small" dirty="0">
                <a:effectLst/>
                <a:latin typeface="Verdana" panose="020B0604030504040204" pitchFamily="34" charset="0"/>
                <a:ea typeface="Times New Roman" panose="02020603050405020304" pitchFamily="18" charset="0"/>
                <a:cs typeface="Arial" panose="020B0604020202020204" pitchFamily="34" charset="0"/>
              </a:rPr>
              <a:t>views situations from another person’s perspective:</a:t>
            </a:r>
            <a:br>
              <a:rPr lang="en-US" sz="1100" b="1" cap="small" dirty="0">
                <a:effectLst/>
                <a:latin typeface="Verdana" panose="020B0604030504040204" pitchFamily="34" charset="0"/>
                <a:ea typeface="Times New Roman" panose="02020603050405020304" pitchFamily="18" charset="0"/>
                <a:cs typeface="Arial" panose="020B0604020202020204" pitchFamily="34" charset="0"/>
              </a:rPr>
            </a:br>
            <a:r>
              <a:rPr lang="en-US" sz="1100" b="1" cap="small" dirty="0">
                <a:effectLst/>
                <a:latin typeface="Verdana" panose="020B0604030504040204" pitchFamily="34" charset="0"/>
                <a:ea typeface="Times New Roman" panose="02020603050405020304" pitchFamily="18" charset="0"/>
                <a:cs typeface="Arial" panose="020B0604020202020204" pitchFamily="34" charset="0"/>
              </a:rPr>
              <a:t>an essential quality for arriving at the truth in Torah</a:t>
            </a:r>
          </a:p>
        </p:txBody>
      </p:sp>
      <p:graphicFrame>
        <p:nvGraphicFramePr>
          <p:cNvPr id="9" name="Table 8">
            <a:extLst>
              <a:ext uri="{FF2B5EF4-FFF2-40B4-BE49-F238E27FC236}">
                <a16:creationId xmlns:a16="http://schemas.microsoft.com/office/drawing/2014/main" id="{9EA7FA44-B907-4C41-89AD-68CE83862350}"/>
              </a:ext>
            </a:extLst>
          </p:cNvPr>
          <p:cNvGraphicFramePr>
            <a:graphicFrameLocks noGrp="1"/>
          </p:cNvGraphicFramePr>
          <p:nvPr>
            <p:extLst>
              <p:ext uri="{D42A27DB-BD31-4B8C-83A1-F6EECF244321}">
                <p14:modId xmlns:p14="http://schemas.microsoft.com/office/powerpoint/2010/main" val="1472795266"/>
              </p:ext>
            </p:extLst>
          </p:nvPr>
        </p:nvGraphicFramePr>
        <p:xfrm>
          <a:off x="557214" y="4875215"/>
          <a:ext cx="6702424" cy="4369315"/>
        </p:xfrm>
        <a:graphic>
          <a:graphicData uri="http://schemas.openxmlformats.org/drawingml/2006/table">
            <a:tbl>
              <a:tblPr firstRow="1" firstCol="1" bandRow="1">
                <a:tableStyleId>{5C22544A-7EE6-4342-B048-85BDC9FD1C3A}</a:tableStyleId>
              </a:tblPr>
              <a:tblGrid>
                <a:gridCol w="3685856">
                  <a:extLst>
                    <a:ext uri="{9D8B030D-6E8A-4147-A177-3AD203B41FA5}">
                      <a16:colId xmlns:a16="http://schemas.microsoft.com/office/drawing/2014/main" val="897664125"/>
                    </a:ext>
                  </a:extLst>
                </a:gridCol>
                <a:gridCol w="3016568">
                  <a:extLst>
                    <a:ext uri="{9D8B030D-6E8A-4147-A177-3AD203B41FA5}">
                      <a16:colId xmlns:a16="http://schemas.microsoft.com/office/drawing/2014/main" val="627266230"/>
                    </a:ext>
                  </a:extLst>
                </a:gridCol>
              </a:tblGrid>
              <a:tr h="4369315">
                <a:tc>
                  <a:txBody>
                    <a:bodyPr/>
                    <a:lstStyle/>
                    <a:p>
                      <a:pPr marL="0" marR="47625">
                        <a:lnSpc>
                          <a:spcPct val="140000"/>
                        </a:lnSpc>
                        <a:spcBef>
                          <a:spcPts val="300"/>
                        </a:spcBef>
                        <a:spcAft>
                          <a:spcPts val="0"/>
                        </a:spcAft>
                      </a:pPr>
                      <a:r>
                        <a:rPr lang="en-US" sz="1050" b="0" dirty="0">
                          <a:solidFill>
                            <a:schemeClr val="tx1"/>
                          </a:solidFill>
                          <a:effectLst/>
                        </a:rPr>
                        <a:t>The meaning of the </a:t>
                      </a:r>
                      <a:r>
                        <a:rPr lang="en-US" sz="1050" b="0" i="1" dirty="0" err="1">
                          <a:solidFill>
                            <a:schemeClr val="tx1"/>
                          </a:solidFill>
                          <a:effectLst/>
                        </a:rPr>
                        <a:t>ma’alah</a:t>
                      </a:r>
                      <a:r>
                        <a:rPr lang="en-US" sz="1050" b="0" dirty="0">
                          <a:solidFill>
                            <a:schemeClr val="tx1"/>
                          </a:solidFill>
                          <a:effectLst/>
                        </a:rPr>
                        <a:t> of </a:t>
                      </a:r>
                      <a:r>
                        <a:rPr lang="en-US" sz="1050" b="0" i="1" dirty="0" err="1">
                          <a:solidFill>
                            <a:schemeClr val="tx1"/>
                          </a:solidFill>
                          <a:effectLst/>
                        </a:rPr>
                        <a:t>Nosei</a:t>
                      </a:r>
                      <a:r>
                        <a:rPr lang="en-US" sz="1050" b="0" i="1" dirty="0">
                          <a:solidFill>
                            <a:schemeClr val="tx1"/>
                          </a:solidFill>
                          <a:effectLst/>
                        </a:rPr>
                        <a:t> </a:t>
                      </a:r>
                      <a:r>
                        <a:rPr lang="en-US" sz="1050" b="0" i="1" dirty="0" err="1">
                          <a:solidFill>
                            <a:schemeClr val="tx1"/>
                          </a:solidFill>
                          <a:effectLst/>
                        </a:rPr>
                        <a:t>B’ol</a:t>
                      </a:r>
                      <a:r>
                        <a:rPr lang="en-US" sz="1050" b="0" i="1" dirty="0">
                          <a:solidFill>
                            <a:schemeClr val="tx1"/>
                          </a:solidFill>
                          <a:effectLst/>
                        </a:rPr>
                        <a:t> </a:t>
                      </a:r>
                      <a:r>
                        <a:rPr lang="en-US" sz="1050" b="0" dirty="0">
                          <a:solidFill>
                            <a:schemeClr val="tx1"/>
                          </a:solidFill>
                          <a:effectLst/>
                        </a:rPr>
                        <a:t>is that I extricate myself from seeing everything through a personal bias.  Rather, </a:t>
                      </a:r>
                      <a:br>
                        <a:rPr lang="en-US" sz="1050" b="0" dirty="0">
                          <a:solidFill>
                            <a:schemeClr val="tx1"/>
                          </a:solidFill>
                          <a:effectLst/>
                        </a:rPr>
                      </a:br>
                      <a:r>
                        <a:rPr lang="en-US" sz="1050" b="0" dirty="0">
                          <a:solidFill>
                            <a:schemeClr val="tx1"/>
                          </a:solidFill>
                          <a:effectLst/>
                        </a:rPr>
                        <a:t>I can view a situation through another person’s perspective or emotions.  If I see everything only through the lens of “me,” </a:t>
                      </a:r>
                      <a:br>
                        <a:rPr lang="en-US" sz="1050" b="0" dirty="0">
                          <a:solidFill>
                            <a:schemeClr val="tx1"/>
                          </a:solidFill>
                          <a:effectLst/>
                        </a:rPr>
                      </a:br>
                      <a:r>
                        <a:rPr lang="en-US" sz="1050" b="0" dirty="0">
                          <a:solidFill>
                            <a:schemeClr val="tx1"/>
                          </a:solidFill>
                          <a:effectLst/>
                        </a:rPr>
                        <a:t>I am held captive to my limited self, unable to grasp another person’s situation or feel his emotions; consequently, I will not share in his pain.  Having such a small-minded personality will also affect my Torah learning; I will only accept and understand that which agrees with my own mind, but I am unable or unwilling to understand another person’s approach.  I will not merit to grasp the truth in Torah because everything I learn is constrained to fit my limited perspective.    …</a:t>
                      </a:r>
                    </a:p>
                    <a:p>
                      <a:pPr marL="0" marR="47625" lvl="0" indent="0" algn="l" defTabSz="777240" rtl="0" eaLnBrk="1" fontAlgn="auto" latinLnBrk="0" hangingPunct="1">
                        <a:lnSpc>
                          <a:spcPct val="140000"/>
                        </a:lnSpc>
                        <a:spcBef>
                          <a:spcPts val="600"/>
                        </a:spcBef>
                        <a:spcAft>
                          <a:spcPts val="0"/>
                        </a:spcAft>
                        <a:buClrTx/>
                        <a:buSzTx/>
                        <a:buFontTx/>
                        <a:buNone/>
                        <a:tabLst/>
                        <a:defRPr/>
                      </a:pPr>
                      <a:r>
                        <a:rPr lang="en-US" sz="1050" b="0" dirty="0">
                          <a:solidFill>
                            <a:schemeClr val="tx1"/>
                          </a:solidFill>
                          <a:effectLst/>
                        </a:rPr>
                        <a:t>A person who is </a:t>
                      </a:r>
                      <a:r>
                        <a:rPr lang="en-US" sz="1050" b="0" i="1" dirty="0" err="1">
                          <a:solidFill>
                            <a:schemeClr val="tx1"/>
                          </a:solidFill>
                          <a:effectLst/>
                        </a:rPr>
                        <a:t>Nosei</a:t>
                      </a:r>
                      <a:r>
                        <a:rPr lang="en-US" sz="1050" b="0" i="1" dirty="0">
                          <a:solidFill>
                            <a:schemeClr val="tx1"/>
                          </a:solidFill>
                          <a:effectLst/>
                        </a:rPr>
                        <a:t> </a:t>
                      </a:r>
                      <a:r>
                        <a:rPr lang="en-US" sz="1050" b="0" i="1" dirty="0" err="1">
                          <a:solidFill>
                            <a:schemeClr val="tx1"/>
                          </a:solidFill>
                          <a:effectLst/>
                        </a:rPr>
                        <a:t>B’ol</a:t>
                      </a:r>
                      <a:r>
                        <a:rPr lang="en-US" sz="1050" b="0" i="1" dirty="0">
                          <a:solidFill>
                            <a:schemeClr val="tx1"/>
                          </a:solidFill>
                          <a:effectLst/>
                        </a:rPr>
                        <a:t> </a:t>
                      </a:r>
                      <a:r>
                        <a:rPr lang="en-US" sz="1050" b="0" dirty="0">
                          <a:solidFill>
                            <a:schemeClr val="tx1"/>
                          </a:solidFill>
                          <a:effectLst/>
                        </a:rPr>
                        <a:t>has succeeded in extricating himself from the narrow constraints of (viewing everything through the lens of) “me”, and therefore, is primed to feel another person’s emotions.  This same person can free himself from being biased by his own initial logical assumptions, and thereby, he will be able to grasp the truth in Torah.  </a:t>
                      </a:r>
                      <a:endParaRPr lang="en-US" sz="1050" b="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160" marR="6816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r" rtl="1">
                        <a:lnSpc>
                          <a:spcPct val="140000"/>
                        </a:lnSpc>
                        <a:spcBef>
                          <a:spcPts val="0"/>
                        </a:spcBef>
                        <a:spcAft>
                          <a:spcPts val="300"/>
                        </a:spcAft>
                      </a:pPr>
                      <a:r>
                        <a:rPr lang="he-IL" sz="1250" b="0" u="sng" dirty="0">
                          <a:solidFill>
                            <a:schemeClr val="tx1"/>
                          </a:solidFill>
                          <a:effectLst/>
                          <a:cs typeface="+mj-cs"/>
                        </a:rPr>
                        <a:t>שפתי חיים, מידות ועבודת ה׳ (א), </a:t>
                      </a:r>
                      <a:r>
                        <a:rPr lang="he-IL" sz="1300" b="0" u="sng" dirty="0">
                          <a:solidFill>
                            <a:schemeClr val="tx1"/>
                          </a:solidFill>
                          <a:effectLst/>
                          <a:cs typeface="+mj-cs"/>
                        </a:rPr>
                        <a:t>״</a:t>
                      </a:r>
                      <a:r>
                        <a:rPr lang="he-IL" sz="1250" b="0" u="sng" dirty="0">
                          <a:solidFill>
                            <a:schemeClr val="tx1"/>
                          </a:solidFill>
                          <a:effectLst/>
                          <a:cs typeface="+mj-cs"/>
                        </a:rPr>
                        <a:t>ועד ב – מעלת נושא בעול מכשירה לחכמה</a:t>
                      </a:r>
                      <a:r>
                        <a:rPr lang="en-US" sz="1250" b="0" u="sng" dirty="0">
                          <a:solidFill>
                            <a:schemeClr val="tx1"/>
                          </a:solidFill>
                          <a:effectLst/>
                          <a:cs typeface="+mj-cs"/>
                        </a:rPr>
                        <a:t>,</a:t>
                      </a:r>
                      <a:r>
                        <a:rPr lang="he-IL" sz="1250" b="0" u="sng" dirty="0">
                          <a:solidFill>
                            <a:schemeClr val="tx1"/>
                          </a:solidFill>
                          <a:effectLst/>
                          <a:cs typeface="+mj-cs"/>
                        </a:rPr>
                        <a:t> נבואה</a:t>
                      </a:r>
                      <a:r>
                        <a:rPr lang="en-US" sz="1250" b="0" u="sng" dirty="0">
                          <a:solidFill>
                            <a:schemeClr val="tx1"/>
                          </a:solidFill>
                          <a:effectLst/>
                          <a:cs typeface="+mj-cs"/>
                        </a:rPr>
                        <a:t>,</a:t>
                      </a:r>
                      <a:r>
                        <a:rPr lang="he-IL" sz="1250" b="0" u="sng" dirty="0">
                          <a:solidFill>
                            <a:schemeClr val="tx1"/>
                          </a:solidFill>
                          <a:effectLst/>
                          <a:cs typeface="+mj-cs"/>
                        </a:rPr>
                        <a:t> הנהגת הכלל</a:t>
                      </a:r>
                      <a:r>
                        <a:rPr lang="he-IL" sz="1250" b="0" dirty="0">
                          <a:solidFill>
                            <a:schemeClr val="tx1"/>
                          </a:solidFill>
                          <a:effectLst/>
                          <a:latin typeface="Times New Roman" panose="02020603050405020304" pitchFamily="18" charset="0"/>
                          <a:cs typeface="Times New Roman" panose="02020603050405020304" pitchFamily="18" charset="0"/>
                        </a:rPr>
                        <a:t>״׃</a:t>
                      </a:r>
                      <a:endParaRPr lang="en-US" sz="1250" b="0" dirty="0">
                        <a:solidFill>
                          <a:schemeClr val="tx1"/>
                        </a:solidFill>
                        <a:effectLst/>
                        <a:latin typeface="Times New Roman" panose="02020603050405020304" pitchFamily="18" charset="0"/>
                        <a:cs typeface="Times New Roman" panose="02020603050405020304" pitchFamily="18" charset="0"/>
                      </a:endParaRPr>
                    </a:p>
                    <a:p>
                      <a:pPr marL="0" marR="0" algn="r" rtl="1">
                        <a:lnSpc>
                          <a:spcPct val="140000"/>
                        </a:lnSpc>
                        <a:spcBef>
                          <a:spcPts val="300"/>
                        </a:spcBef>
                        <a:spcAft>
                          <a:spcPts val="0"/>
                        </a:spcAft>
                      </a:pPr>
                      <a:r>
                        <a:rPr lang="he-IL" sz="1250" b="0" dirty="0">
                          <a:solidFill>
                            <a:schemeClr val="tx1"/>
                          </a:solidFill>
                          <a:effectLst/>
                          <a:cs typeface="+mj-cs"/>
                        </a:rPr>
                        <a:t>מעלת נושא בעול היינו שמוציא את עצמו מ</a:t>
                      </a:r>
                      <a:r>
                        <a:rPr lang="he-IL" sz="1250" b="0" kern="1200" dirty="0">
                          <a:solidFill>
                            <a:schemeClr val="tx1"/>
                          </a:solidFill>
                          <a:effectLst/>
                          <a:latin typeface="+mn-lt"/>
                          <a:ea typeface="+mn-ea"/>
                          <a:cs typeface="+mn-cs"/>
                        </a:rPr>
                        <a:t>״</a:t>
                      </a:r>
                      <a:r>
                        <a:rPr lang="he-IL" sz="1250" b="0" dirty="0">
                          <a:solidFill>
                            <a:schemeClr val="tx1"/>
                          </a:solidFill>
                          <a:effectLst/>
                          <a:cs typeface="+mj-cs"/>
                        </a:rPr>
                        <a:t>האני</a:t>
                      </a:r>
                      <a:r>
                        <a:rPr lang="he-IL" sz="1250" b="0" kern="1200" dirty="0">
                          <a:solidFill>
                            <a:schemeClr val="tx1"/>
                          </a:solidFill>
                          <a:effectLst/>
                          <a:latin typeface="+mn-lt"/>
                          <a:ea typeface="+mn-ea"/>
                          <a:cs typeface="+mn-cs"/>
                        </a:rPr>
                        <a:t>״</a:t>
                      </a:r>
                      <a:r>
                        <a:rPr lang="he-IL" sz="1250" b="0" dirty="0">
                          <a:solidFill>
                            <a:schemeClr val="tx1"/>
                          </a:solidFill>
                          <a:effectLst/>
                          <a:cs typeface="+mj-cs"/>
                        </a:rPr>
                        <a:t> שלו, ע</a:t>
                      </a:r>
                      <a:r>
                        <a:rPr lang="he-IL" sz="1250" b="0" kern="1200" dirty="0">
                          <a:solidFill>
                            <a:schemeClr val="tx1"/>
                          </a:solidFill>
                          <a:effectLst/>
                          <a:latin typeface="+mn-lt"/>
                          <a:ea typeface="+mn-ea"/>
                          <a:cs typeface="+mn-cs"/>
                        </a:rPr>
                        <a:t>״</a:t>
                      </a:r>
                      <a:r>
                        <a:rPr lang="he-IL" sz="1250" b="0" dirty="0">
                          <a:solidFill>
                            <a:schemeClr val="tx1"/>
                          </a:solidFill>
                          <a:effectLst/>
                          <a:cs typeface="+mj-cs"/>
                        </a:rPr>
                        <a:t>י זה הוא יכול להבין את הזולת.  אדם הרואה רק את </a:t>
                      </a:r>
                      <a:r>
                        <a:rPr lang="he-IL" sz="1250" b="0" kern="1200" dirty="0">
                          <a:solidFill>
                            <a:schemeClr val="tx1"/>
                          </a:solidFill>
                          <a:effectLst/>
                          <a:latin typeface="+mn-lt"/>
                          <a:ea typeface="+mn-ea"/>
                          <a:cs typeface="+mn-cs"/>
                        </a:rPr>
                        <a:t>״</a:t>
                      </a:r>
                      <a:r>
                        <a:rPr lang="he-IL" sz="1250" b="0" dirty="0">
                          <a:solidFill>
                            <a:schemeClr val="tx1"/>
                          </a:solidFill>
                          <a:effectLst/>
                          <a:cs typeface="+mj-cs"/>
                        </a:rPr>
                        <a:t>האני</a:t>
                      </a:r>
                      <a:r>
                        <a:rPr lang="he-IL" sz="1250" b="0" kern="1200" dirty="0">
                          <a:solidFill>
                            <a:schemeClr val="tx1"/>
                          </a:solidFill>
                          <a:effectLst/>
                          <a:latin typeface="+mn-lt"/>
                          <a:ea typeface="+mn-ea"/>
                          <a:cs typeface="+mn-cs"/>
                        </a:rPr>
                        <a:t>״</a:t>
                      </a:r>
                      <a:r>
                        <a:rPr lang="he-IL" sz="1250" b="0" dirty="0">
                          <a:solidFill>
                            <a:schemeClr val="tx1"/>
                          </a:solidFill>
                          <a:effectLst/>
                          <a:cs typeface="+mj-cs"/>
                        </a:rPr>
                        <a:t> שלו הוא, שבוי ביד עצמו ואינו יכול לראות את מצבו של חברו ואינו יכול להרגיש את הרגשותיו, ולכן אינו משתתף בצערו.  תכונה זו קיימת אף בלימודו, הוא רואה ומבין רק כפי הבנת שכלו ואינו יכול ואינו רוצה להבין דברי זולתו, כל מה שהוא לומד הוא מתאים אל שכלו ואל דעתו, כך אי אפשר לזכות לאמיתה של תורה</a:t>
                      </a:r>
                      <a:r>
                        <a:rPr lang="en-US" sz="1250" b="0" dirty="0">
                          <a:solidFill>
                            <a:schemeClr val="tx1"/>
                          </a:solidFill>
                          <a:effectLst/>
                          <a:cs typeface="+mj-cs"/>
                        </a:rPr>
                        <a:t>.</a:t>
                      </a:r>
                      <a:r>
                        <a:rPr lang="en-US" sz="1250" b="0" kern="1200" dirty="0">
                          <a:solidFill>
                            <a:schemeClr val="tx1"/>
                          </a:solidFill>
                          <a:effectLst/>
                          <a:latin typeface="+mn-lt"/>
                          <a:ea typeface="+mn-ea"/>
                          <a:cs typeface="+mn-cs"/>
                        </a:rPr>
                        <a:t>…  .</a:t>
                      </a:r>
                      <a:endParaRPr lang="en-US" sz="1250" b="0" dirty="0">
                        <a:solidFill>
                          <a:schemeClr val="tx1"/>
                        </a:solidFill>
                        <a:effectLst/>
                        <a:cs typeface="+mj-cs"/>
                      </a:endParaRPr>
                    </a:p>
                    <a:p>
                      <a:pPr marL="0" marR="0" algn="r" rtl="1">
                        <a:lnSpc>
                          <a:spcPct val="140000"/>
                        </a:lnSpc>
                        <a:spcBef>
                          <a:spcPts val="300"/>
                        </a:spcBef>
                        <a:spcAft>
                          <a:spcPts val="0"/>
                        </a:spcAft>
                      </a:pPr>
                      <a:r>
                        <a:rPr lang="he-IL" sz="1250" b="0" dirty="0">
                          <a:solidFill>
                            <a:schemeClr val="tx1"/>
                          </a:solidFill>
                          <a:effectLst/>
                          <a:cs typeface="+mj-cs"/>
                        </a:rPr>
                        <a:t>לכן הנושא בעול שזוכה לצאת מהגבולות הצרים של </a:t>
                      </a:r>
                      <a:r>
                        <a:rPr lang="he-IL" sz="1250" b="0" kern="1200" dirty="0">
                          <a:solidFill>
                            <a:schemeClr val="tx1"/>
                          </a:solidFill>
                          <a:effectLst/>
                          <a:latin typeface="+mn-lt"/>
                          <a:ea typeface="+mn-ea"/>
                          <a:cs typeface="+mn-cs"/>
                        </a:rPr>
                        <a:t>״</a:t>
                      </a:r>
                      <a:r>
                        <a:rPr lang="he-IL" sz="1250" b="0" dirty="0">
                          <a:solidFill>
                            <a:schemeClr val="tx1"/>
                          </a:solidFill>
                          <a:effectLst/>
                          <a:cs typeface="+mj-cs"/>
                        </a:rPr>
                        <a:t>האני</a:t>
                      </a:r>
                      <a:r>
                        <a:rPr lang="he-IL" sz="1250" b="0" kern="1200" dirty="0">
                          <a:solidFill>
                            <a:schemeClr val="tx1"/>
                          </a:solidFill>
                          <a:effectLst/>
                          <a:latin typeface="+mn-lt"/>
                          <a:ea typeface="+mn-ea"/>
                          <a:cs typeface="+mn-cs"/>
                        </a:rPr>
                        <a:t>״</a:t>
                      </a:r>
                      <a:r>
                        <a:rPr lang="he-IL" sz="1250" b="0" dirty="0">
                          <a:solidFill>
                            <a:schemeClr val="tx1"/>
                          </a:solidFill>
                          <a:effectLst/>
                          <a:cs typeface="+mj-cs"/>
                        </a:rPr>
                        <a:t> שלו ומסוגל להרגיש את הזולת ,הוא גם יכול להשתחרר מההנחות וההבנות של עצמו, ולהבין את התורה לאמיתה.  </a:t>
                      </a:r>
                    </a:p>
                  </a:txBody>
                  <a:tcPr marL="68160" marR="6816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46492439"/>
                  </a:ext>
                </a:extLst>
              </a:tr>
            </a:tbl>
          </a:graphicData>
        </a:graphic>
      </p:graphicFrame>
      <p:sp>
        <p:nvSpPr>
          <p:cNvPr id="11" name="TextBox 10">
            <a:extLst>
              <a:ext uri="{FF2B5EF4-FFF2-40B4-BE49-F238E27FC236}">
                <a16:creationId xmlns:a16="http://schemas.microsoft.com/office/drawing/2014/main" id="{26FF8A56-CCB8-48DF-81E2-A99D45A45DA7}"/>
              </a:ext>
            </a:extLst>
          </p:cNvPr>
          <p:cNvSpPr txBox="1"/>
          <p:nvPr/>
        </p:nvSpPr>
        <p:spPr>
          <a:xfrm>
            <a:off x="517050" y="4614823"/>
            <a:ext cx="6782752" cy="260392"/>
          </a:xfrm>
          <a:prstGeom prst="rect">
            <a:avLst/>
          </a:prstGeom>
          <a:noFill/>
        </p:spPr>
        <p:txBody>
          <a:bodyPr wrap="square">
            <a:spAutoFit/>
          </a:bodyPr>
          <a:lstStyle/>
          <a:p>
            <a:pPr marL="514350" marR="0" indent="-628650">
              <a:lnSpc>
                <a:spcPct val="110000"/>
              </a:lnSpc>
              <a:spcBef>
                <a:spcPts val="1200"/>
              </a:spcBef>
              <a:spcAft>
                <a:spcPts val="300"/>
              </a:spcAft>
            </a:pPr>
            <a:r>
              <a:rPr lang="en-US" sz="1050" b="1" dirty="0">
                <a:effectLst/>
                <a:latin typeface="Cambria" panose="02040503050406030204" pitchFamily="18" charset="0"/>
                <a:ea typeface="Calibri" panose="020F0502020204030204" pitchFamily="34" charset="0"/>
                <a:cs typeface="Calibri" panose="020F0502020204030204" pitchFamily="34" charset="0"/>
              </a:rPr>
              <a:t>Source IV-1:  </a:t>
            </a:r>
            <a:r>
              <a:rPr lang="en-US" sz="1050" b="1" dirty="0" err="1">
                <a:effectLst/>
                <a:latin typeface="Cambria" panose="02040503050406030204" pitchFamily="18" charset="0"/>
                <a:ea typeface="Calibri" panose="020F0502020204030204" pitchFamily="34" charset="0"/>
                <a:cs typeface="Calibri" panose="020F0502020204030204" pitchFamily="34" charset="0"/>
              </a:rPr>
              <a:t>Rav</a:t>
            </a:r>
            <a:r>
              <a:rPr lang="en-US" sz="1050" b="1" dirty="0">
                <a:effectLst/>
                <a:latin typeface="Cambria" panose="02040503050406030204" pitchFamily="18" charset="0"/>
                <a:ea typeface="Calibri" panose="020F0502020204030204" pitchFamily="34" charset="0"/>
                <a:cs typeface="Calibri" panose="020F0502020204030204" pitchFamily="34" charset="0"/>
              </a:rPr>
              <a:t> Chaim Friedlander:  </a:t>
            </a:r>
            <a:r>
              <a:rPr lang="en-US" sz="1050" dirty="0">
                <a:effectLst/>
                <a:latin typeface="Cambria" panose="02040503050406030204" pitchFamily="18" charset="0"/>
                <a:ea typeface="Calibri" panose="020F0502020204030204" pitchFamily="34" charset="0"/>
                <a:cs typeface="Calibri" panose="020F0502020204030204" pitchFamily="34" charset="0"/>
              </a:rPr>
              <a:t>To arrive at the truth in Torah, I must be receptive to another’s perspective.</a:t>
            </a:r>
            <a:endParaRPr lang="en-US" sz="1050" dirty="0">
              <a:effectLst/>
              <a:latin typeface="Palatino Linotype" panose="02040502050505030304" pitchFamily="18"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2326910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BFAA3AD-E78D-46E5-8876-27C473A5FE74}"/>
              </a:ext>
            </a:extLst>
          </p:cNvPr>
          <p:cNvSpPr>
            <a:spLocks noGrp="1"/>
          </p:cNvSpPr>
          <p:nvPr>
            <p:ph type="sldNum" sz="quarter" idx="12"/>
          </p:nvPr>
        </p:nvSpPr>
        <p:spPr>
          <a:xfrm>
            <a:off x="5594352" y="9294365"/>
            <a:ext cx="1748790" cy="535517"/>
          </a:xfrm>
        </p:spPr>
        <p:txBody>
          <a:bodyPr/>
          <a:lstStyle/>
          <a:p>
            <a:fld id="{0C214F17-86AB-4F1C-BC88-4CB7EE2FB93D}" type="slidenum">
              <a:rPr lang="en-US" sz="1050" b="1" smtClean="0">
                <a:solidFill>
                  <a:schemeClr val="tx1"/>
                </a:solidFill>
              </a:rPr>
              <a:t>24</a:t>
            </a:fld>
            <a:endParaRPr lang="en-US" sz="1050" b="1" dirty="0">
              <a:solidFill>
                <a:schemeClr val="tx1"/>
              </a:solidFill>
            </a:endParaRPr>
          </a:p>
        </p:txBody>
      </p:sp>
      <p:sp>
        <p:nvSpPr>
          <p:cNvPr id="4" name="Text Box 2">
            <a:extLst>
              <a:ext uri="{FF2B5EF4-FFF2-40B4-BE49-F238E27FC236}">
                <a16:creationId xmlns:a16="http://schemas.microsoft.com/office/drawing/2014/main" id="{32B69D1C-CE65-4C4C-A245-2C1BA34B6774}"/>
              </a:ext>
            </a:extLst>
          </p:cNvPr>
          <p:cNvSpPr txBox="1">
            <a:spLocks noChangeArrowheads="1"/>
          </p:cNvSpPr>
          <p:nvPr/>
        </p:nvSpPr>
        <p:spPr bwMode="auto">
          <a:xfrm>
            <a:off x="614362" y="965200"/>
            <a:ext cx="6611938" cy="3086100"/>
          </a:xfrm>
          <a:prstGeom prst="rect">
            <a:avLst/>
          </a:prstGeom>
          <a:solidFill>
            <a:schemeClr val="bg1">
              <a:lumMod val="95000"/>
            </a:schemeClr>
          </a:solidFill>
          <a:ln w="6350">
            <a:solidFill>
              <a:srgbClr val="000000"/>
            </a:solidFill>
            <a:prstDash val="sysDot"/>
            <a:miter lim="800000"/>
            <a:headEnd/>
            <a:tailEnd/>
          </a:ln>
        </p:spPr>
        <p:txBody>
          <a:bodyPr rot="0" vert="horz" wrap="square" lIns="91440" tIns="45720" rIns="91440" bIns="45720" anchor="t" anchorCtr="0">
            <a:noAutofit/>
          </a:bodyPr>
          <a:lstStyle/>
          <a:p>
            <a:pPr marL="457200" marR="0" indent="-228600" rtl="0">
              <a:lnSpc>
                <a:spcPct val="135000"/>
              </a:lnSpc>
              <a:spcBef>
                <a:spcPts val="4200"/>
              </a:spcBef>
              <a:spcAft>
                <a:spcPts val="200"/>
              </a:spcAft>
              <a:buSzPct val="110000"/>
              <a:buFont typeface="Arial" panose="020B0604020202020204" pitchFamily="34" charset="0"/>
              <a:buChar char="•"/>
            </a:pPr>
            <a:endParaRPr lang="en-US" sz="1100" dirty="0">
              <a:effectLst/>
              <a:latin typeface="Tahoma" panose="020B0604030504040204" pitchFamily="34" charset="0"/>
              <a:ea typeface="Calibri" panose="020F0502020204030204" pitchFamily="34" charset="0"/>
              <a:cs typeface="Arial" panose="020B0604020202020204" pitchFamily="34" charset="0"/>
            </a:endParaRPr>
          </a:p>
          <a:p>
            <a:pPr marL="457200" indent="-228600">
              <a:lnSpc>
                <a:spcPct val="135000"/>
              </a:lnSpc>
              <a:spcBef>
                <a:spcPts val="4400"/>
              </a:spcBef>
              <a:buSzPct val="110000"/>
              <a:buFont typeface="Wingdings" panose="05000000000000000000" pitchFamily="2" charset="2"/>
              <a:buChar char="v"/>
            </a:pPr>
            <a:r>
              <a:rPr lang="en-US" sz="1300" dirty="0">
                <a:effectLst/>
                <a:ea typeface="Calibri" panose="020F0502020204030204" pitchFamily="34" charset="0"/>
              </a:rPr>
              <a:t>The Jewish people only received the Torah after they became </a:t>
            </a:r>
            <a:r>
              <a:rPr lang="en-US" sz="1300" dirty="0">
                <a:effectLst/>
                <a:latin typeface="Calibri" panose="020F0502020204030204" pitchFamily="34" charset="0"/>
                <a:ea typeface="Calibri" panose="020F0502020204030204" pitchFamily="34" charset="0"/>
                <a:cs typeface="Arial" panose="020B0604020202020204" pitchFamily="34" charset="0"/>
              </a:rPr>
              <a:t>“</a:t>
            </a:r>
            <a:r>
              <a:rPr lang="he-IL" sz="1400" dirty="0">
                <a:effectLst/>
                <a:ea typeface="Calibri" panose="020F0502020204030204" pitchFamily="34" charset="0"/>
                <a:cs typeface="Times New Roman" panose="02020603050405020304" pitchFamily="18" charset="0"/>
              </a:rPr>
              <a:t>כְּאִישׁ אֶחָד בְּלֵב אֶחָד</a:t>
            </a:r>
            <a:r>
              <a:rPr lang="en-US" sz="1300" dirty="0">
                <a:effectLst/>
                <a:latin typeface="Calibri" panose="020F0502020204030204" pitchFamily="34" charset="0"/>
                <a:ea typeface="Calibri" panose="020F0502020204030204" pitchFamily="34" charset="0"/>
                <a:cs typeface="Arial" panose="020B0604020202020204" pitchFamily="34" charset="0"/>
              </a:rPr>
              <a:t>” </a:t>
            </a:r>
            <a:r>
              <a:rPr lang="en-US" sz="1300" dirty="0">
                <a:effectLst/>
                <a:ea typeface="Calibri" panose="020F0502020204030204" pitchFamily="34" charset="0"/>
              </a:rPr>
              <a:t>- </a:t>
            </a:r>
            <a:br>
              <a:rPr lang="en-US" sz="1300" dirty="0">
                <a:effectLst/>
                <a:ea typeface="Calibri" panose="020F0502020204030204" pitchFamily="34" charset="0"/>
              </a:rPr>
            </a:br>
            <a:r>
              <a:rPr lang="en-US" sz="1300" i="1" dirty="0">
                <a:effectLst/>
                <a:ea typeface="Calibri" panose="020F0502020204030204" pitchFamily="34" charset="0"/>
              </a:rPr>
              <a:t>“as one man and with one heart” </a:t>
            </a:r>
            <a:r>
              <a:rPr lang="en-US" sz="1300" dirty="0">
                <a:effectLst/>
                <a:ea typeface="Calibri" panose="020F0502020204030204" pitchFamily="34" charset="0"/>
              </a:rPr>
              <a:t>(</a:t>
            </a:r>
            <a:r>
              <a:rPr lang="en-US" sz="1300" dirty="0" err="1">
                <a:effectLst/>
                <a:ea typeface="Calibri" panose="020F0502020204030204" pitchFamily="34" charset="0"/>
              </a:rPr>
              <a:t>Rashi</a:t>
            </a:r>
            <a:r>
              <a:rPr lang="en-US" sz="1300" dirty="0">
                <a:effectLst/>
                <a:ea typeface="Calibri" panose="020F0502020204030204" pitchFamily="34" charset="0"/>
              </a:rPr>
              <a:t> below), an indication of their </a:t>
            </a:r>
            <a:r>
              <a:rPr lang="en-US" sz="1300" i="1" dirty="0" err="1">
                <a:effectLst/>
                <a:ea typeface="Calibri" panose="020F0502020204030204" pitchFamily="34" charset="0"/>
              </a:rPr>
              <a:t>Achdus</a:t>
            </a:r>
            <a:r>
              <a:rPr lang="en-US" sz="1300" i="1" dirty="0">
                <a:effectLst/>
                <a:ea typeface="Calibri" panose="020F0502020204030204" pitchFamily="34" charset="0"/>
              </a:rPr>
              <a:t> </a:t>
            </a:r>
            <a:r>
              <a:rPr lang="en-US" sz="1300" dirty="0">
                <a:effectLst/>
                <a:ea typeface="Calibri" panose="020F0502020204030204" pitchFamily="34" charset="0"/>
              </a:rPr>
              <a:t>(unity).</a:t>
            </a:r>
          </a:p>
          <a:p>
            <a:pPr marL="457200" indent="-228600">
              <a:lnSpc>
                <a:spcPct val="135000"/>
              </a:lnSpc>
              <a:spcBef>
                <a:spcPts val="700"/>
              </a:spcBef>
              <a:buSzPct val="110000"/>
              <a:buFont typeface="Wingdings" panose="05000000000000000000" pitchFamily="2" charset="2"/>
              <a:buChar char="v"/>
            </a:pPr>
            <a:r>
              <a:rPr lang="en-US" sz="1200" baseline="30000" dirty="0">
                <a:effectLst/>
                <a:ea typeface="Calibri" panose="020F0502020204030204" pitchFamily="34" charset="0"/>
              </a:rPr>
              <a:t>5</a:t>
            </a:r>
            <a:r>
              <a:rPr lang="en-US" sz="1300" dirty="0">
                <a:effectLst/>
                <a:ea typeface="Calibri" panose="020F0502020204030204" pitchFamily="34" charset="0"/>
              </a:rPr>
              <a:t>When </a:t>
            </a:r>
            <a:r>
              <a:rPr lang="en-US" sz="1300" dirty="0">
                <a:ea typeface="Calibri" panose="020F0502020204030204" pitchFamily="34" charset="0"/>
              </a:rPr>
              <a:t>t</a:t>
            </a:r>
            <a:r>
              <a:rPr lang="en-US" sz="1300" dirty="0">
                <a:effectLst/>
                <a:ea typeface="Calibri" panose="020F0502020204030204" pitchFamily="34" charset="0"/>
              </a:rPr>
              <a:t>he Jewish people have </a:t>
            </a:r>
            <a:r>
              <a:rPr lang="en-US" sz="1300" i="1" dirty="0" err="1">
                <a:effectLst/>
                <a:ea typeface="Calibri" panose="020F0502020204030204" pitchFamily="34" charset="0"/>
              </a:rPr>
              <a:t>Achdus</a:t>
            </a:r>
            <a:r>
              <a:rPr lang="en-US" sz="1300" dirty="0">
                <a:effectLst/>
                <a:ea typeface="Calibri" panose="020F0502020204030204" pitchFamily="34" charset="0"/>
              </a:rPr>
              <a:t> (i.e., existing as </a:t>
            </a:r>
            <a:r>
              <a:rPr lang="en-US" sz="1300" dirty="0">
                <a:effectLst/>
                <a:ea typeface="Calibri" panose="020F0502020204030204" pitchFamily="34" charset="0"/>
                <a:cs typeface="Arial" panose="020B0604020202020204" pitchFamily="34" charset="0"/>
              </a:rPr>
              <a:t>“</a:t>
            </a:r>
            <a:r>
              <a:rPr lang="he-IL" sz="1400" dirty="0">
                <a:effectLst/>
                <a:ea typeface="Calibri" panose="020F0502020204030204" pitchFamily="34" charset="0"/>
                <a:cs typeface="Times New Roman" panose="02020603050405020304" pitchFamily="18" charset="0"/>
              </a:rPr>
              <a:t>נֶפֶשׁ אַחַת</a:t>
            </a:r>
            <a:r>
              <a:rPr lang="en-US" sz="1300" dirty="0">
                <a:effectLst/>
                <a:ea typeface="Calibri" panose="020F0502020204030204" pitchFamily="34" charset="0"/>
                <a:cs typeface="Arial" panose="020B0604020202020204" pitchFamily="34" charset="0"/>
              </a:rPr>
              <a:t>” - one soul),</a:t>
            </a:r>
            <a:r>
              <a:rPr lang="en-US" sz="1300" dirty="0">
                <a:effectLst/>
                <a:ea typeface="Calibri" panose="020F0502020204030204" pitchFamily="34" charset="0"/>
              </a:rPr>
              <a:t> special Divine assistance is given to us to develop keen insight and depth in Torah study. </a:t>
            </a:r>
          </a:p>
          <a:p>
            <a:pPr marL="457200" indent="-228600">
              <a:lnSpc>
                <a:spcPct val="135000"/>
              </a:lnSpc>
              <a:spcBef>
                <a:spcPts val="700"/>
              </a:spcBef>
              <a:buSzPct val="110000"/>
              <a:buFont typeface="Wingdings" panose="05000000000000000000" pitchFamily="2" charset="2"/>
              <a:buChar char="v"/>
            </a:pPr>
            <a:r>
              <a:rPr lang="en-US" sz="1200" baseline="30000" dirty="0">
                <a:effectLst/>
                <a:ea typeface="Calibri" panose="020F0502020204030204" pitchFamily="34" charset="0"/>
              </a:rPr>
              <a:t>6</a:t>
            </a:r>
            <a:r>
              <a:rPr lang="en-US" sz="1300" dirty="0">
                <a:effectLst/>
                <a:ea typeface="Calibri" panose="020F0502020204030204" pitchFamily="34" charset="0"/>
              </a:rPr>
              <a:t>When we cultivate the </a:t>
            </a:r>
            <a:r>
              <a:rPr lang="en-US" sz="1300" i="1" dirty="0" err="1">
                <a:effectLst/>
                <a:ea typeface="Calibri" panose="020F0502020204030204" pitchFamily="34" charset="0"/>
              </a:rPr>
              <a:t>middah</a:t>
            </a:r>
            <a:r>
              <a:rPr lang="en-US" sz="1300" dirty="0">
                <a:effectLst/>
                <a:ea typeface="Calibri" panose="020F0502020204030204" pitchFamily="34" charset="0"/>
              </a:rPr>
              <a:t> of </a:t>
            </a:r>
            <a:r>
              <a:rPr lang="en-US" sz="1300" i="1" dirty="0" err="1">
                <a:effectLst/>
                <a:ea typeface="Calibri" panose="020F0502020204030204" pitchFamily="34" charset="0"/>
              </a:rPr>
              <a:t>Nosei</a:t>
            </a:r>
            <a:r>
              <a:rPr lang="en-US" sz="1300" i="1" dirty="0">
                <a:effectLst/>
                <a:ea typeface="Calibri" panose="020F0502020204030204" pitchFamily="34" charset="0"/>
              </a:rPr>
              <a:t> </a:t>
            </a:r>
            <a:r>
              <a:rPr lang="en-US" sz="1300" i="1" dirty="0" err="1">
                <a:effectLst/>
                <a:ea typeface="Calibri" panose="020F0502020204030204" pitchFamily="34" charset="0"/>
              </a:rPr>
              <a:t>B’ol</a:t>
            </a:r>
            <a:r>
              <a:rPr lang="en-US" sz="1300" i="1" dirty="0">
                <a:effectLst/>
                <a:ea typeface="Calibri" panose="020F0502020204030204" pitchFamily="34" charset="0"/>
              </a:rPr>
              <a:t> </a:t>
            </a:r>
            <a:r>
              <a:rPr lang="en-US" sz="1300" i="1" dirty="0" err="1">
                <a:effectLst/>
                <a:ea typeface="Calibri" panose="020F0502020204030204" pitchFamily="34" charset="0"/>
              </a:rPr>
              <a:t>Im</a:t>
            </a:r>
            <a:r>
              <a:rPr lang="en-US" sz="1300" i="1" dirty="0">
                <a:effectLst/>
                <a:ea typeface="Calibri" panose="020F0502020204030204" pitchFamily="34" charset="0"/>
              </a:rPr>
              <a:t> </a:t>
            </a:r>
            <a:r>
              <a:rPr lang="en-US" sz="1300" i="1" dirty="0" err="1">
                <a:effectLst/>
                <a:ea typeface="Calibri" panose="020F0502020204030204" pitchFamily="34" charset="0"/>
              </a:rPr>
              <a:t>Chaveiro</a:t>
            </a:r>
            <a:r>
              <a:rPr lang="en-US" sz="1300" dirty="0">
                <a:effectLst/>
                <a:ea typeface="Calibri" panose="020F0502020204030204" pitchFamily="34" charset="0"/>
              </a:rPr>
              <a:t>, we strengthen the interconnectivity of </a:t>
            </a:r>
            <a:r>
              <a:rPr lang="en-US" sz="1300" i="1" dirty="0">
                <a:effectLst/>
                <a:ea typeface="Calibri" panose="020F0502020204030204" pitchFamily="34" charset="0"/>
              </a:rPr>
              <a:t>Am Yisrael </a:t>
            </a:r>
            <a:r>
              <a:rPr lang="en-US" sz="1300" dirty="0">
                <a:effectLst/>
                <a:ea typeface="Calibri" panose="020F0502020204030204" pitchFamily="34" charset="0"/>
              </a:rPr>
              <a:t>as </a:t>
            </a:r>
            <a:r>
              <a:rPr lang="en-US" sz="1300" dirty="0">
                <a:effectLst/>
                <a:ea typeface="Calibri" panose="020F0502020204030204" pitchFamily="34" charset="0"/>
                <a:cs typeface="Arial" panose="020B0604020202020204" pitchFamily="34" charset="0"/>
              </a:rPr>
              <a:t>“</a:t>
            </a:r>
            <a:r>
              <a:rPr lang="he-IL" sz="1400" dirty="0">
                <a:effectLst/>
                <a:ea typeface="Calibri" panose="020F0502020204030204" pitchFamily="34" charset="0"/>
                <a:cs typeface="Times New Roman" panose="02020603050405020304" pitchFamily="18" charset="0"/>
              </a:rPr>
              <a:t>נֶפֶשׁ אַחַת</a:t>
            </a:r>
            <a:r>
              <a:rPr lang="en-US" sz="1300" dirty="0">
                <a:effectLst/>
                <a:ea typeface="Calibri" panose="020F0502020204030204" pitchFamily="34" charset="0"/>
                <a:cs typeface="Arial" panose="020B0604020202020204" pitchFamily="34" charset="0"/>
              </a:rPr>
              <a:t>”.  </a:t>
            </a:r>
            <a:r>
              <a:rPr lang="en-US" sz="1300" dirty="0">
                <a:effectLst/>
                <a:latin typeface="Calibri" panose="020F0502020204030204" pitchFamily="34" charset="0"/>
                <a:ea typeface="Calibri" panose="020F0502020204030204" pitchFamily="34" charset="0"/>
                <a:cs typeface="Arial" panose="020B0604020202020204" pitchFamily="34" charset="0"/>
              </a:rPr>
              <a:t>Our existence as “</a:t>
            </a:r>
            <a:r>
              <a:rPr lang="he-IL" sz="1400" dirty="0">
                <a:effectLst/>
                <a:ea typeface="Calibri" panose="020F0502020204030204" pitchFamily="34" charset="0"/>
                <a:cs typeface="Times New Roman" panose="02020603050405020304" pitchFamily="18" charset="0"/>
              </a:rPr>
              <a:t>כְּאִישׁ אֶחָד בְּלֵב אֶחָד</a:t>
            </a:r>
            <a:r>
              <a:rPr lang="en-US" sz="1300" dirty="0">
                <a:effectLst/>
                <a:latin typeface="Calibri" panose="020F0502020204030204" pitchFamily="34" charset="0"/>
                <a:ea typeface="Calibri" panose="020F0502020204030204" pitchFamily="34" charset="0"/>
                <a:cs typeface="Arial" panose="020B0604020202020204" pitchFamily="34" charset="0"/>
              </a:rPr>
              <a:t>” enables us to merit Divine assistance to learn and understand Torah. </a:t>
            </a:r>
            <a:endParaRPr lang="en-US" sz="1300" dirty="0">
              <a:effectLst/>
              <a:ea typeface="Calibri" panose="020F0502020204030204" pitchFamily="34" charset="0"/>
            </a:endParaRPr>
          </a:p>
        </p:txBody>
      </p:sp>
      <p:sp>
        <p:nvSpPr>
          <p:cNvPr id="6" name="Text Box 23">
            <a:extLst>
              <a:ext uri="{FF2B5EF4-FFF2-40B4-BE49-F238E27FC236}">
                <a16:creationId xmlns:a16="http://schemas.microsoft.com/office/drawing/2014/main" id="{BCA036B8-AB2C-4BFF-BA7A-97081117861F}"/>
              </a:ext>
            </a:extLst>
          </p:cNvPr>
          <p:cNvSpPr txBox="1"/>
          <p:nvPr/>
        </p:nvSpPr>
        <p:spPr>
          <a:xfrm>
            <a:off x="647700" y="1017127"/>
            <a:ext cx="6578600" cy="633874"/>
          </a:xfrm>
          <a:prstGeom prst="rect">
            <a:avLst/>
          </a:prstGeom>
          <a:solidFill>
            <a:prstClr val="white"/>
          </a:solidFill>
          <a:ln>
            <a:noFill/>
          </a:ln>
        </p:spPr>
        <p:txBody>
          <a:bodyPr rot="0" spcFirstLastPara="0" vert="horz" wrap="square" lIns="0" tIns="0" rIns="0" bIns="0" numCol="1" spcCol="0" rtlCol="0" fromWordArt="0" anchor="t" anchorCtr="0" forceAA="0" compatLnSpc="1">
            <a:prstTxWarp prst="textNoShape">
              <a:avLst/>
            </a:prstTxWarp>
            <a:noAutofit/>
          </a:bodyPr>
          <a:lstStyle/>
          <a:p>
            <a:pPr marL="0" marR="0" algn="ctr">
              <a:lnSpc>
                <a:spcPct val="145000"/>
              </a:lnSpc>
            </a:pPr>
            <a:r>
              <a:rPr lang="en-US" sz="1200" cap="small" baseline="30000" dirty="0">
                <a:effectLst/>
                <a:ea typeface="Times New Roman" panose="02020603050405020304" pitchFamily="18" charset="0"/>
                <a:cs typeface="Arial" panose="020B0604020202020204" pitchFamily="34" charset="0"/>
              </a:rPr>
              <a:t>4</a:t>
            </a:r>
            <a:r>
              <a:rPr lang="en-US" sz="1200" b="1" cap="small" dirty="0">
                <a:effectLst/>
                <a:latin typeface="Verdana" panose="020B0604030504040204" pitchFamily="34" charset="0"/>
                <a:ea typeface="Times New Roman" panose="02020603050405020304" pitchFamily="18" charset="0"/>
                <a:cs typeface="Arial" panose="020B0604020202020204" pitchFamily="34" charset="0"/>
              </a:rPr>
              <a:t>To acquire Torah, we must foster unity</a:t>
            </a:r>
            <a:r>
              <a:rPr lang="en-US" sz="1200" cap="small" dirty="0">
                <a:effectLst/>
                <a:latin typeface="Verdana" panose="020B0604030504040204" pitchFamily="34" charset="0"/>
                <a:ea typeface="Times New Roman" panose="02020603050405020304" pitchFamily="18" charset="0"/>
                <a:cs typeface="Arial" panose="020B0604020202020204" pitchFamily="34" charset="0"/>
              </a:rPr>
              <a:t> </a:t>
            </a:r>
            <a:r>
              <a:rPr lang="en-US" sz="1200" cap="small" dirty="0">
                <a:effectLst/>
                <a:ea typeface="Verdana" panose="020B0604030504040204" pitchFamily="34" charset="0"/>
                <a:cs typeface="Arial" panose="020B0604020202020204" pitchFamily="34" charset="0"/>
              </a:rPr>
              <a:t>(</a:t>
            </a:r>
            <a:r>
              <a:rPr lang="en-US" sz="1350" b="1" i="1" cap="small" dirty="0" err="1">
                <a:effectLst/>
                <a:ea typeface="Times New Roman" panose="02020603050405020304" pitchFamily="18" charset="0"/>
                <a:cs typeface="Arial" panose="020B0604020202020204" pitchFamily="34" charset="0"/>
              </a:rPr>
              <a:t>Achdus</a:t>
            </a:r>
            <a:r>
              <a:rPr lang="en-US" sz="1200" cap="small" dirty="0">
                <a:effectLst/>
                <a:ea typeface="Verdana" panose="020B0604030504040204" pitchFamily="34" charset="0"/>
                <a:cs typeface="Arial" panose="020B0604020202020204" pitchFamily="34" charset="0"/>
              </a:rPr>
              <a:t>)</a:t>
            </a:r>
            <a:r>
              <a:rPr lang="en-US" sz="1200" b="1" cap="small" dirty="0">
                <a:effectLst/>
                <a:ea typeface="Times New Roman" panose="02020603050405020304" pitchFamily="18" charset="0"/>
                <a:cs typeface="Arial" panose="020B0604020202020204" pitchFamily="34" charset="0"/>
              </a:rPr>
              <a:t> </a:t>
            </a:r>
            <a:r>
              <a:rPr lang="en-US" sz="1200" b="1" cap="small" dirty="0">
                <a:effectLst/>
                <a:latin typeface="Verdana" panose="020B0604030504040204" pitchFamily="34" charset="0"/>
                <a:ea typeface="Times New Roman" panose="02020603050405020304" pitchFamily="18" charset="0"/>
                <a:cs typeface="Arial" panose="020B0604020202020204" pitchFamily="34" charset="0"/>
              </a:rPr>
              <a:t>of the Jewish people,</a:t>
            </a:r>
          </a:p>
          <a:p>
            <a:pPr marL="0" marR="0" algn="ctr">
              <a:lnSpc>
                <a:spcPct val="145000"/>
              </a:lnSpc>
              <a:spcBef>
                <a:spcPts val="300"/>
              </a:spcBef>
            </a:pPr>
            <a:r>
              <a:rPr lang="en-US" sz="1100" b="1" cap="small" dirty="0">
                <a:effectLst/>
                <a:latin typeface="Verdana" panose="020B0604030504040204" pitchFamily="34" charset="0"/>
                <a:ea typeface="Times New Roman" panose="02020603050405020304" pitchFamily="18" charset="0"/>
                <a:cs typeface="Arial" panose="020B0604020202020204" pitchFamily="34" charset="0"/>
              </a:rPr>
              <a:t>which is established by being </a:t>
            </a:r>
            <a:r>
              <a:rPr lang="en-US" sz="1100" b="1" i="1" cap="small" dirty="0" err="1">
                <a:effectLst/>
                <a:latin typeface="Verdana" panose="020B0604030504040204" pitchFamily="34" charset="0"/>
                <a:ea typeface="Times New Roman" panose="02020603050405020304" pitchFamily="18" charset="0"/>
                <a:cs typeface="Arial" panose="020B0604020202020204" pitchFamily="34" charset="0"/>
              </a:rPr>
              <a:t>Nosei</a:t>
            </a:r>
            <a:r>
              <a:rPr lang="en-US" sz="1100" b="1" i="1" cap="small" dirty="0">
                <a:effectLst/>
                <a:latin typeface="Verdana" panose="020B0604030504040204" pitchFamily="34" charset="0"/>
                <a:ea typeface="Times New Roman" panose="02020603050405020304" pitchFamily="18" charset="0"/>
                <a:cs typeface="Arial" panose="020B0604020202020204" pitchFamily="34" charset="0"/>
              </a:rPr>
              <a:t> </a:t>
            </a:r>
            <a:r>
              <a:rPr lang="en-US" sz="1100" b="1" i="1" cap="small" dirty="0" err="1">
                <a:effectLst/>
                <a:latin typeface="Verdana" panose="020B0604030504040204" pitchFamily="34" charset="0"/>
                <a:ea typeface="Times New Roman" panose="02020603050405020304" pitchFamily="18" charset="0"/>
                <a:cs typeface="Arial" panose="020B0604020202020204" pitchFamily="34" charset="0"/>
              </a:rPr>
              <a:t>B’ol</a:t>
            </a:r>
            <a:r>
              <a:rPr lang="en-US" sz="1100" b="1" i="1" cap="small" dirty="0">
                <a:effectLst/>
                <a:latin typeface="Verdana" panose="020B0604030504040204" pitchFamily="34" charset="0"/>
                <a:ea typeface="Times New Roman" panose="02020603050405020304" pitchFamily="18" charset="0"/>
                <a:cs typeface="Arial" panose="020B0604020202020204" pitchFamily="34" charset="0"/>
              </a:rPr>
              <a:t> </a:t>
            </a:r>
            <a:r>
              <a:rPr lang="en-US" sz="1100" b="1" i="1" cap="small" dirty="0" err="1">
                <a:effectLst/>
                <a:latin typeface="Verdana" panose="020B0604030504040204" pitchFamily="34" charset="0"/>
                <a:ea typeface="Times New Roman" panose="02020603050405020304" pitchFamily="18" charset="0"/>
                <a:cs typeface="Arial" panose="020B0604020202020204" pitchFamily="34" charset="0"/>
              </a:rPr>
              <a:t>Im</a:t>
            </a:r>
            <a:r>
              <a:rPr lang="en-US" sz="1100" b="1" i="1" cap="small" dirty="0">
                <a:effectLst/>
                <a:latin typeface="Verdana" panose="020B0604030504040204" pitchFamily="34" charset="0"/>
                <a:ea typeface="Times New Roman" panose="02020603050405020304" pitchFamily="18" charset="0"/>
                <a:cs typeface="Arial" panose="020B0604020202020204" pitchFamily="34" charset="0"/>
              </a:rPr>
              <a:t> </a:t>
            </a:r>
            <a:r>
              <a:rPr lang="en-US" sz="1100" b="1" i="1" cap="small" dirty="0" err="1">
                <a:effectLst/>
                <a:latin typeface="Verdana" panose="020B0604030504040204" pitchFamily="34" charset="0"/>
                <a:ea typeface="Times New Roman" panose="02020603050405020304" pitchFamily="18" charset="0"/>
                <a:cs typeface="Arial" panose="020B0604020202020204" pitchFamily="34" charset="0"/>
              </a:rPr>
              <a:t>Chaveiro</a:t>
            </a:r>
            <a:endParaRPr lang="en-US" sz="1100" b="1" i="1" cap="small" dirty="0">
              <a:effectLst/>
              <a:latin typeface="Verdana" panose="020B0604030504040204" pitchFamily="34" charset="0"/>
              <a:ea typeface="Times New Roman" panose="02020603050405020304" pitchFamily="18" charset="0"/>
              <a:cs typeface="Arial" panose="020B0604020202020204" pitchFamily="34" charset="0"/>
            </a:endParaRPr>
          </a:p>
        </p:txBody>
      </p:sp>
      <p:graphicFrame>
        <p:nvGraphicFramePr>
          <p:cNvPr id="9" name="Table 8">
            <a:extLst>
              <a:ext uri="{FF2B5EF4-FFF2-40B4-BE49-F238E27FC236}">
                <a16:creationId xmlns:a16="http://schemas.microsoft.com/office/drawing/2014/main" id="{CE5170A8-0E70-476E-96AF-247B636B80AA}"/>
              </a:ext>
            </a:extLst>
          </p:cNvPr>
          <p:cNvGraphicFramePr>
            <a:graphicFrameLocks noGrp="1"/>
          </p:cNvGraphicFramePr>
          <p:nvPr>
            <p:extLst>
              <p:ext uri="{D42A27DB-BD31-4B8C-83A1-F6EECF244321}">
                <p14:modId xmlns:p14="http://schemas.microsoft.com/office/powerpoint/2010/main" val="337626643"/>
              </p:ext>
            </p:extLst>
          </p:nvPr>
        </p:nvGraphicFramePr>
        <p:xfrm>
          <a:off x="591976" y="4696679"/>
          <a:ext cx="6656709" cy="4547456"/>
        </p:xfrm>
        <a:graphic>
          <a:graphicData uri="http://schemas.openxmlformats.org/drawingml/2006/table">
            <a:tbl>
              <a:tblPr firstRow="1" firstCol="1" bandRow="1">
                <a:tableStyleId>{5C22544A-7EE6-4342-B048-85BDC9FD1C3A}</a:tableStyleId>
              </a:tblPr>
              <a:tblGrid>
                <a:gridCol w="3498568">
                  <a:extLst>
                    <a:ext uri="{9D8B030D-6E8A-4147-A177-3AD203B41FA5}">
                      <a16:colId xmlns:a16="http://schemas.microsoft.com/office/drawing/2014/main" val="478223554"/>
                    </a:ext>
                  </a:extLst>
                </a:gridCol>
                <a:gridCol w="3158141">
                  <a:extLst>
                    <a:ext uri="{9D8B030D-6E8A-4147-A177-3AD203B41FA5}">
                      <a16:colId xmlns:a16="http://schemas.microsoft.com/office/drawing/2014/main" val="3775939966"/>
                    </a:ext>
                  </a:extLst>
                </a:gridCol>
              </a:tblGrid>
              <a:tr h="886046">
                <a:tc>
                  <a:txBody>
                    <a:bodyPr/>
                    <a:lstStyle/>
                    <a:p>
                      <a:pPr marL="0" marR="0">
                        <a:lnSpc>
                          <a:spcPct val="130000"/>
                        </a:lnSpc>
                        <a:spcBef>
                          <a:spcPts val="0"/>
                        </a:spcBef>
                        <a:spcAft>
                          <a:spcPts val="800"/>
                        </a:spcAft>
                      </a:pPr>
                      <a:r>
                        <a:rPr lang="en-US" sz="1150" b="0" dirty="0">
                          <a:solidFill>
                            <a:schemeClr val="tx1"/>
                          </a:solidFill>
                          <a:effectLst/>
                        </a:rPr>
                        <a:t>*And they journeyed from Rephidim and arrived at the Wilderness of Sinai and encamped in the Wilderness; and Israel encamped there, opposite the mountain.</a:t>
                      </a:r>
                      <a:endParaRPr lang="en-US" sz="1150" b="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160" marR="6816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r" rtl="1">
                        <a:lnSpc>
                          <a:spcPct val="130000"/>
                        </a:lnSpc>
                        <a:spcBef>
                          <a:spcPts val="0"/>
                        </a:spcBef>
                        <a:spcAft>
                          <a:spcPts val="0"/>
                        </a:spcAft>
                      </a:pPr>
                      <a:r>
                        <a:rPr lang="he-IL" sz="1300" b="0" u="sng" dirty="0">
                          <a:solidFill>
                            <a:schemeClr val="tx1"/>
                          </a:solidFill>
                          <a:effectLst/>
                          <a:cs typeface="+mj-cs"/>
                        </a:rPr>
                        <a:t>שמות י״ט׃ ב</a:t>
                      </a:r>
                      <a:r>
                        <a:rPr lang="he-IL" sz="1300" b="0" dirty="0">
                          <a:solidFill>
                            <a:schemeClr val="tx1"/>
                          </a:solidFill>
                          <a:effectLst/>
                          <a:cs typeface="+mj-cs"/>
                        </a:rPr>
                        <a:t>׳׃</a:t>
                      </a:r>
                      <a:endParaRPr lang="en-US" sz="1300" b="0" dirty="0">
                        <a:solidFill>
                          <a:schemeClr val="tx1"/>
                        </a:solidFill>
                        <a:effectLst/>
                        <a:cs typeface="+mj-cs"/>
                      </a:endParaRPr>
                    </a:p>
                    <a:p>
                      <a:pPr marL="0" marR="0" algn="r" rtl="1">
                        <a:lnSpc>
                          <a:spcPct val="130000"/>
                        </a:lnSpc>
                        <a:spcBef>
                          <a:spcPts val="300"/>
                        </a:spcBef>
                        <a:spcAft>
                          <a:spcPts val="300"/>
                        </a:spcAft>
                      </a:pPr>
                      <a:r>
                        <a:rPr lang="he-IL" sz="1300" b="0" dirty="0">
                          <a:solidFill>
                            <a:schemeClr val="tx1"/>
                          </a:solidFill>
                          <a:effectLst/>
                          <a:cs typeface="+mj-cs"/>
                        </a:rPr>
                        <a:t>וַיִּסְעוּ מֵרְפִידִים וַיָּבֹאוּ מִדְבַּר סִינַי וַיַּחֲנוּ בַּמִּדְבָּר וַיִּחַן שָׁם יִשְׂרָאֵל נֶגֶד הָהָר</a:t>
                      </a:r>
                      <a:r>
                        <a:rPr lang="en-US" sz="1300" b="0" dirty="0">
                          <a:solidFill>
                            <a:schemeClr val="tx1"/>
                          </a:solidFill>
                          <a:effectLst/>
                          <a:cs typeface="+mj-cs"/>
                        </a:rPr>
                        <a:t>.</a:t>
                      </a:r>
                      <a:endParaRPr lang="en-US" sz="1300" b="0" dirty="0">
                        <a:solidFill>
                          <a:schemeClr val="tx1"/>
                        </a:solidFill>
                        <a:effectLst/>
                        <a:latin typeface="Calibri" panose="020F0502020204030204" pitchFamily="34" charset="0"/>
                        <a:ea typeface="Calibri" panose="020F0502020204030204" pitchFamily="34" charset="0"/>
                        <a:cs typeface="+mj-cs"/>
                      </a:endParaRPr>
                    </a:p>
                  </a:txBody>
                  <a:tcPr marL="68160" marR="6816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30434471"/>
                  </a:ext>
                </a:extLst>
              </a:tr>
              <a:tr h="885205">
                <a:tc>
                  <a:txBody>
                    <a:bodyPr/>
                    <a:lstStyle/>
                    <a:p>
                      <a:pPr marL="0" marR="0">
                        <a:lnSpc>
                          <a:spcPct val="130000"/>
                        </a:lnSpc>
                        <a:spcBef>
                          <a:spcPts val="0"/>
                        </a:spcBef>
                        <a:spcAft>
                          <a:spcPts val="800"/>
                        </a:spcAft>
                      </a:pPr>
                      <a:r>
                        <a:rPr lang="en-US" sz="1150" b="1" dirty="0">
                          <a:solidFill>
                            <a:schemeClr val="tx1"/>
                          </a:solidFill>
                          <a:effectLst/>
                        </a:rPr>
                        <a:t>*</a:t>
                      </a:r>
                      <a:r>
                        <a:rPr lang="en-US" sz="1150" b="1" dirty="0" err="1">
                          <a:solidFill>
                            <a:schemeClr val="tx1"/>
                          </a:solidFill>
                          <a:effectLst/>
                        </a:rPr>
                        <a:t>Rashi</a:t>
                      </a:r>
                      <a:r>
                        <a:rPr lang="en-US" sz="1150" b="1" dirty="0">
                          <a:solidFill>
                            <a:schemeClr val="tx1"/>
                          </a:solidFill>
                          <a:effectLst/>
                        </a:rPr>
                        <a:t> </a:t>
                      </a:r>
                      <a:r>
                        <a:rPr lang="en-US" sz="1150" b="0" dirty="0">
                          <a:solidFill>
                            <a:schemeClr val="tx1"/>
                          </a:solidFill>
                          <a:effectLst/>
                        </a:rPr>
                        <a:t>– </a:t>
                      </a:r>
                      <a:r>
                        <a:rPr lang="en-US" sz="1150" b="0" i="1" dirty="0">
                          <a:solidFill>
                            <a:schemeClr val="tx1"/>
                          </a:solidFill>
                          <a:effectLst/>
                        </a:rPr>
                        <a:t>And Israel encamped there:  </a:t>
                      </a:r>
                      <a:r>
                        <a:rPr lang="en-US" sz="1150" b="0" dirty="0">
                          <a:solidFill>
                            <a:schemeClr val="tx1"/>
                          </a:solidFill>
                          <a:effectLst/>
                        </a:rPr>
                        <a:t>As one man, with one heart, but all the other encampments were made with complaints and argumentation. </a:t>
                      </a:r>
                      <a:endParaRPr lang="en-US" sz="1150" b="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160" marR="6816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r" rtl="1">
                        <a:lnSpc>
                          <a:spcPct val="130000"/>
                        </a:lnSpc>
                        <a:spcBef>
                          <a:spcPts val="0"/>
                        </a:spcBef>
                        <a:spcAft>
                          <a:spcPts val="0"/>
                        </a:spcAft>
                      </a:pPr>
                      <a:r>
                        <a:rPr lang="he-IL" sz="1300" b="0" u="sng" dirty="0">
                          <a:solidFill>
                            <a:schemeClr val="tx1"/>
                          </a:solidFill>
                          <a:effectLst/>
                          <a:cs typeface="+mj-cs"/>
                        </a:rPr>
                        <a:t>רש״י ד״ה ויחן שם ישראל</a:t>
                      </a:r>
                      <a:r>
                        <a:rPr lang="en-US" sz="1300" b="0" dirty="0">
                          <a:solidFill>
                            <a:schemeClr val="tx1"/>
                          </a:solidFill>
                          <a:effectLst/>
                          <a:cs typeface="+mj-cs"/>
                        </a:rPr>
                        <a:t>   :</a:t>
                      </a:r>
                    </a:p>
                    <a:p>
                      <a:pPr marL="0" marR="0" algn="r" rtl="1">
                        <a:lnSpc>
                          <a:spcPct val="130000"/>
                        </a:lnSpc>
                        <a:spcBef>
                          <a:spcPts val="300"/>
                        </a:spcBef>
                        <a:spcAft>
                          <a:spcPts val="0"/>
                        </a:spcAft>
                      </a:pPr>
                      <a:r>
                        <a:rPr lang="he-IL" sz="1300" b="0" dirty="0">
                          <a:solidFill>
                            <a:schemeClr val="tx1"/>
                          </a:solidFill>
                          <a:effectLst/>
                          <a:cs typeface="+mj-cs"/>
                        </a:rPr>
                        <a:t>כְּאִישׁ אֶחָד בְּלֵב אֶחָד, אֲבָל שְׁאָר כָּל הַחֲנִיּוֹת בְּתַרְעוּמוֹת וּבְמַחֲלוֹקֶת</a:t>
                      </a:r>
                      <a:r>
                        <a:rPr lang="en-US" sz="1300" b="0" dirty="0">
                          <a:solidFill>
                            <a:schemeClr val="tx1"/>
                          </a:solidFill>
                          <a:effectLst/>
                          <a:cs typeface="+mj-cs"/>
                        </a:rPr>
                        <a:t>.</a:t>
                      </a:r>
                      <a:endParaRPr lang="en-US" sz="1300" b="0" dirty="0">
                        <a:solidFill>
                          <a:schemeClr val="tx1"/>
                        </a:solidFill>
                        <a:effectLst/>
                        <a:latin typeface="Calibri" panose="020F0502020204030204" pitchFamily="34" charset="0"/>
                        <a:ea typeface="Calibri" panose="020F0502020204030204" pitchFamily="34" charset="0"/>
                        <a:cs typeface="+mj-cs"/>
                      </a:endParaRPr>
                    </a:p>
                  </a:txBody>
                  <a:tcPr marL="68160" marR="6816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82898014"/>
                  </a:ext>
                </a:extLst>
              </a:tr>
              <a:tr h="2776205">
                <a:tc>
                  <a:txBody>
                    <a:bodyPr/>
                    <a:lstStyle/>
                    <a:p>
                      <a:pPr marL="0" marR="0">
                        <a:lnSpc>
                          <a:spcPct val="130000"/>
                        </a:lnSpc>
                        <a:spcBef>
                          <a:spcPts val="300"/>
                        </a:spcBef>
                        <a:spcAft>
                          <a:spcPts val="0"/>
                        </a:spcAft>
                      </a:pPr>
                      <a:r>
                        <a:rPr lang="en-US" sz="1100" b="0" u="sng" kern="1200" baseline="0" dirty="0" err="1">
                          <a:solidFill>
                            <a:schemeClr val="tx1"/>
                          </a:solidFill>
                          <a:effectLst/>
                          <a:latin typeface="+mn-lt"/>
                          <a:ea typeface="+mn-ea"/>
                          <a:cs typeface="+mn-cs"/>
                        </a:rPr>
                        <a:t>Rav</a:t>
                      </a:r>
                      <a:r>
                        <a:rPr lang="en-US" sz="1100" b="0" u="sng" kern="1200" baseline="0" dirty="0">
                          <a:solidFill>
                            <a:schemeClr val="tx1"/>
                          </a:solidFill>
                          <a:effectLst/>
                          <a:latin typeface="+mn-lt"/>
                          <a:ea typeface="+mn-ea"/>
                          <a:cs typeface="+mn-cs"/>
                        </a:rPr>
                        <a:t> Chaim </a:t>
                      </a:r>
                      <a:r>
                        <a:rPr lang="en-US" sz="1100" b="0" u="sng" kern="1200" baseline="0" dirty="0" err="1">
                          <a:solidFill>
                            <a:schemeClr val="tx1"/>
                          </a:solidFill>
                          <a:effectLst/>
                          <a:latin typeface="+mn-lt"/>
                          <a:ea typeface="+mn-ea"/>
                          <a:cs typeface="+mn-cs"/>
                        </a:rPr>
                        <a:t>Shmuelevitz</a:t>
                      </a:r>
                      <a:r>
                        <a:rPr lang="en-US" sz="1100" b="0" u="none" kern="1200" baseline="0" dirty="0">
                          <a:solidFill>
                            <a:schemeClr val="tx1"/>
                          </a:solidFill>
                          <a:effectLst/>
                          <a:latin typeface="+mn-lt"/>
                          <a:ea typeface="+mn-ea"/>
                          <a:cs typeface="+mn-cs"/>
                        </a:rPr>
                        <a:t>:</a:t>
                      </a:r>
                    </a:p>
                    <a:p>
                      <a:pPr marL="0" marR="0">
                        <a:lnSpc>
                          <a:spcPct val="130000"/>
                        </a:lnSpc>
                        <a:spcBef>
                          <a:spcPts val="300"/>
                        </a:spcBef>
                        <a:spcAft>
                          <a:spcPts val="0"/>
                        </a:spcAft>
                      </a:pPr>
                      <a:r>
                        <a:rPr lang="en-US" sz="1100" b="0" dirty="0">
                          <a:solidFill>
                            <a:schemeClr val="tx1"/>
                          </a:solidFill>
                          <a:effectLst/>
                        </a:rPr>
                        <a:t>The Torah was not given to 600,000 individuals, but rather, to </a:t>
                      </a:r>
                      <a:r>
                        <a:rPr lang="en-US" sz="1100" b="0" i="1" dirty="0" err="1">
                          <a:solidFill>
                            <a:schemeClr val="tx1"/>
                          </a:solidFill>
                          <a:effectLst/>
                        </a:rPr>
                        <a:t>Klal</a:t>
                      </a:r>
                      <a:r>
                        <a:rPr lang="en-US" sz="1100" b="0" i="1" dirty="0">
                          <a:solidFill>
                            <a:schemeClr val="tx1"/>
                          </a:solidFill>
                          <a:effectLst/>
                        </a:rPr>
                        <a:t> </a:t>
                      </a:r>
                      <a:r>
                        <a:rPr lang="en-US" sz="1100" b="0" i="1" dirty="0" err="1">
                          <a:solidFill>
                            <a:schemeClr val="tx1"/>
                          </a:solidFill>
                          <a:effectLst/>
                        </a:rPr>
                        <a:t>Yisrael</a:t>
                      </a:r>
                      <a:r>
                        <a:rPr lang="en-US" sz="1100" b="0" i="1" dirty="0">
                          <a:solidFill>
                            <a:schemeClr val="tx1"/>
                          </a:solidFill>
                          <a:effectLst/>
                        </a:rPr>
                        <a:t> </a:t>
                      </a:r>
                      <a:r>
                        <a:rPr lang="en-US" sz="1100" b="0" dirty="0">
                          <a:solidFill>
                            <a:schemeClr val="tx1"/>
                          </a:solidFill>
                          <a:effectLst/>
                        </a:rPr>
                        <a:t>– a single entity.  When they needed </a:t>
                      </a:r>
                      <a:r>
                        <a:rPr lang="en-US" sz="1200" b="0" baseline="30000" dirty="0">
                          <a:solidFill>
                            <a:schemeClr val="tx1"/>
                          </a:solidFill>
                          <a:effectLst/>
                        </a:rPr>
                        <a:t>7</a:t>
                      </a:r>
                      <a:r>
                        <a:rPr lang="en-US" sz="1100" b="0" dirty="0">
                          <a:solidFill>
                            <a:schemeClr val="tx1"/>
                          </a:solidFill>
                          <a:effectLst/>
                        </a:rPr>
                        <a:t>shelter (upon reaching the Wilderness of Sinai), each person was primarily preoccupied with the concern of attending to the shelter needs of his friend.  Since </a:t>
                      </a:r>
                      <a:r>
                        <a:rPr lang="en-US" sz="1100" b="0" i="1" dirty="0" err="1">
                          <a:solidFill>
                            <a:schemeClr val="tx1"/>
                          </a:solidFill>
                          <a:effectLst/>
                        </a:rPr>
                        <a:t>Klal</a:t>
                      </a:r>
                      <a:r>
                        <a:rPr lang="en-US" sz="1100" b="0" i="1" dirty="0">
                          <a:solidFill>
                            <a:schemeClr val="tx1"/>
                          </a:solidFill>
                          <a:effectLst/>
                        </a:rPr>
                        <a:t>  Yisrael</a:t>
                      </a:r>
                      <a:r>
                        <a:rPr lang="en-US" sz="1100" b="0" dirty="0">
                          <a:solidFill>
                            <a:schemeClr val="tx1"/>
                          </a:solidFill>
                          <a:effectLst/>
                        </a:rPr>
                        <a:t> thereby attained total unity (</a:t>
                      </a:r>
                      <a:r>
                        <a:rPr lang="en-US" sz="1100" b="0" i="1" dirty="0" err="1">
                          <a:solidFill>
                            <a:schemeClr val="tx1"/>
                          </a:solidFill>
                          <a:effectLst/>
                        </a:rPr>
                        <a:t>Achdus</a:t>
                      </a:r>
                      <a:r>
                        <a:rPr lang="en-US" sz="1100" b="0" dirty="0">
                          <a:solidFill>
                            <a:schemeClr val="tx1"/>
                          </a:solidFill>
                          <a:effectLst/>
                        </a:rPr>
                        <a:t>) – </a:t>
                      </a:r>
                      <a:r>
                        <a:rPr lang="en-US" sz="1100" b="0" i="1" dirty="0">
                          <a:solidFill>
                            <a:schemeClr val="tx1"/>
                          </a:solidFill>
                          <a:effectLst/>
                        </a:rPr>
                        <a:t>“as </a:t>
                      </a:r>
                      <a:r>
                        <a:rPr lang="en-US" sz="1100" b="0" i="0" dirty="0">
                          <a:solidFill>
                            <a:schemeClr val="tx1"/>
                          </a:solidFill>
                          <a:effectLst/>
                        </a:rPr>
                        <a:t>o</a:t>
                      </a:r>
                      <a:r>
                        <a:rPr lang="en-US" sz="1100" b="0" i="1" dirty="0">
                          <a:solidFill>
                            <a:schemeClr val="tx1"/>
                          </a:solidFill>
                          <a:effectLst/>
                        </a:rPr>
                        <a:t>ne person, with one heart,</a:t>
                      </a:r>
                      <a:r>
                        <a:rPr lang="en-US" sz="1100" b="0" dirty="0">
                          <a:solidFill>
                            <a:schemeClr val="tx1"/>
                          </a:solidFill>
                          <a:effectLst/>
                        </a:rPr>
                        <a:t>” therefore, this was the fitting time to receive the Torah.  Because each person was concerned about benefitting another and attending to his needs, they came to love each other.  Through this love, they united to become</a:t>
                      </a:r>
                      <a:r>
                        <a:rPr lang="en-US" sz="1100" b="0" i="1" dirty="0">
                          <a:solidFill>
                            <a:schemeClr val="tx1"/>
                          </a:solidFill>
                          <a:effectLst/>
                        </a:rPr>
                        <a:t> “as one person, with one heart.</a:t>
                      </a:r>
                      <a:r>
                        <a:rPr lang="en-US" sz="1100" b="0" dirty="0">
                          <a:solidFill>
                            <a:schemeClr val="tx1"/>
                          </a:solidFill>
                          <a:effectLst/>
                        </a:rPr>
                        <a:t>” </a:t>
                      </a:r>
                      <a:endParaRPr lang="en-US" sz="1100" b="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160" marR="6816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r" rtl="1">
                        <a:lnSpc>
                          <a:spcPct val="140000"/>
                        </a:lnSpc>
                        <a:spcBef>
                          <a:spcPts val="0"/>
                        </a:spcBef>
                        <a:spcAft>
                          <a:spcPts val="0"/>
                        </a:spcAft>
                      </a:pPr>
                      <a:r>
                        <a:rPr lang="he-IL" sz="1300" b="0" u="sng" dirty="0">
                          <a:solidFill>
                            <a:schemeClr val="tx1"/>
                          </a:solidFill>
                          <a:effectLst/>
                          <a:cs typeface="+mj-cs"/>
                        </a:rPr>
                        <a:t>הרב חיים ליב שמואלביץ: שיחות מוסר</a:t>
                      </a:r>
                      <a:r>
                        <a:rPr lang="en-US" sz="1300" b="0" u="sng" dirty="0">
                          <a:solidFill>
                            <a:schemeClr val="tx1"/>
                          </a:solidFill>
                          <a:effectLst/>
                          <a:cs typeface="+mj-cs"/>
                        </a:rPr>
                        <a:t>,</a:t>
                      </a:r>
                      <a:r>
                        <a:rPr lang="he-IL" sz="1300" b="0" u="sng" dirty="0">
                          <a:solidFill>
                            <a:schemeClr val="tx1"/>
                          </a:solidFill>
                          <a:effectLst/>
                          <a:cs typeface="+mj-cs"/>
                        </a:rPr>
                        <a:t> תשל״ב, </a:t>
                      </a:r>
                      <a:br>
                        <a:rPr lang="en-US" sz="1300" b="0" u="sng" dirty="0">
                          <a:solidFill>
                            <a:schemeClr val="tx1"/>
                          </a:solidFill>
                          <a:effectLst/>
                          <a:cs typeface="+mj-cs"/>
                        </a:rPr>
                      </a:br>
                      <a:r>
                        <a:rPr lang="he-IL" sz="1300" b="0" u="sng" dirty="0">
                          <a:solidFill>
                            <a:schemeClr val="tx1"/>
                          </a:solidFill>
                          <a:effectLst/>
                          <a:cs typeface="+mj-cs"/>
                        </a:rPr>
                        <a:t>מאמר ״אהבת הבריות</a:t>
                      </a:r>
                      <a:r>
                        <a:rPr lang="he-IL" sz="1300" b="0" u="none" kern="1200" dirty="0">
                          <a:solidFill>
                            <a:schemeClr val="tx1"/>
                          </a:solidFill>
                          <a:effectLst/>
                          <a:latin typeface="+mn-lt"/>
                          <a:ea typeface="+mn-ea"/>
                          <a:cs typeface="+mn-cs"/>
                        </a:rPr>
                        <a:t>״</a:t>
                      </a:r>
                      <a:r>
                        <a:rPr lang="en-US" sz="1300" b="0" u="none" kern="1200" dirty="0">
                          <a:solidFill>
                            <a:schemeClr val="tx1"/>
                          </a:solidFill>
                          <a:effectLst/>
                          <a:latin typeface="+mn-lt"/>
                          <a:ea typeface="+mn-ea"/>
                          <a:cs typeface="+mn-cs"/>
                        </a:rPr>
                        <a:t>:</a:t>
                      </a:r>
                      <a:endParaRPr lang="en-US" sz="1300" b="0" u="none" dirty="0">
                        <a:solidFill>
                          <a:schemeClr val="tx1"/>
                        </a:solidFill>
                        <a:effectLst/>
                        <a:cs typeface="+mj-cs"/>
                      </a:endParaRPr>
                    </a:p>
                    <a:p>
                      <a:pPr marL="0" marR="0" algn="r" rtl="1">
                        <a:lnSpc>
                          <a:spcPct val="140000"/>
                        </a:lnSpc>
                        <a:spcBef>
                          <a:spcPts val="300"/>
                        </a:spcBef>
                        <a:spcAft>
                          <a:spcPts val="600"/>
                        </a:spcAft>
                      </a:pPr>
                      <a:r>
                        <a:rPr lang="he-IL" sz="1300" b="0" dirty="0">
                          <a:solidFill>
                            <a:schemeClr val="tx1"/>
                          </a:solidFill>
                          <a:effectLst/>
                          <a:cs typeface="+mj-cs"/>
                        </a:rPr>
                        <a:t>שהתורה לא ניתנה לס׳ רבוא יחידים אלא לכלל ישראל שהוא חטיבה אחת.  ועל ידי שעסקו בצרכי </a:t>
                      </a:r>
                      <a:r>
                        <a:rPr lang="en-US" sz="1200" b="0" baseline="30000" dirty="0">
                          <a:solidFill>
                            <a:schemeClr val="tx1"/>
                          </a:solidFill>
                          <a:effectLst/>
                        </a:rPr>
                        <a:t>7</a:t>
                      </a:r>
                      <a:r>
                        <a:rPr lang="he-IL" sz="1300" b="0" dirty="0">
                          <a:solidFill>
                            <a:schemeClr val="tx1"/>
                          </a:solidFill>
                          <a:effectLst/>
                          <a:cs typeface="+mj-cs"/>
                        </a:rPr>
                        <a:t>חנייה שהיה כל אחד עסוק בצרכי חנייה של חבירו, הגיעו לאחדות גמורה, ״כאיש אחד בלב אחד״, וזהו השעה הכשירה לקבלת התורה</a:t>
                      </a:r>
                      <a:r>
                        <a:rPr lang="en-US" sz="1300" b="0" dirty="0">
                          <a:solidFill>
                            <a:schemeClr val="tx1"/>
                          </a:solidFill>
                          <a:effectLst/>
                          <a:cs typeface="+mj-cs"/>
                        </a:rPr>
                        <a:t>  .</a:t>
                      </a:r>
                      <a:r>
                        <a:rPr lang="he-IL" sz="1300" b="0" dirty="0">
                          <a:solidFill>
                            <a:schemeClr val="tx1"/>
                          </a:solidFill>
                          <a:effectLst/>
                          <a:cs typeface="+mj-cs"/>
                        </a:rPr>
                        <a:t>והיינו כמו שנתבאר שעל ידי שהיטיב כל אחד עם זולתו ודאג לצורכו נעשה אוהבו, ועל ידי האהבה</a:t>
                      </a:r>
                      <a:r>
                        <a:rPr lang="en-US" sz="1300" b="0" dirty="0">
                          <a:solidFill>
                            <a:schemeClr val="tx1"/>
                          </a:solidFill>
                          <a:effectLst/>
                          <a:cs typeface="+mj-cs"/>
                        </a:rPr>
                        <a:t>,</a:t>
                      </a:r>
                      <a:r>
                        <a:rPr lang="he-IL" sz="1300" b="0" dirty="0">
                          <a:solidFill>
                            <a:schemeClr val="tx1"/>
                          </a:solidFill>
                          <a:effectLst/>
                          <a:cs typeface="+mj-cs"/>
                        </a:rPr>
                        <a:t> נתאחדו להיות כאיש אחד בלב אחד.</a:t>
                      </a:r>
                      <a:endParaRPr lang="en-US" sz="1300" b="0" dirty="0">
                        <a:solidFill>
                          <a:schemeClr val="tx1"/>
                        </a:solidFill>
                        <a:effectLst/>
                        <a:latin typeface="Calibri" panose="020F0502020204030204" pitchFamily="34" charset="0"/>
                        <a:ea typeface="Calibri" panose="020F0502020204030204" pitchFamily="34" charset="0"/>
                        <a:cs typeface="+mj-cs"/>
                      </a:endParaRPr>
                    </a:p>
                  </a:txBody>
                  <a:tcPr marL="68160" marR="6816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75394998"/>
                  </a:ext>
                </a:extLst>
              </a:tr>
            </a:tbl>
          </a:graphicData>
        </a:graphic>
      </p:graphicFrame>
      <p:sp>
        <p:nvSpPr>
          <p:cNvPr id="11" name="TextBox 10">
            <a:extLst>
              <a:ext uri="{FF2B5EF4-FFF2-40B4-BE49-F238E27FC236}">
                <a16:creationId xmlns:a16="http://schemas.microsoft.com/office/drawing/2014/main" id="{9B828807-D88B-4715-A6BD-D6449801DA55}"/>
              </a:ext>
            </a:extLst>
          </p:cNvPr>
          <p:cNvSpPr txBox="1"/>
          <p:nvPr/>
        </p:nvSpPr>
        <p:spPr>
          <a:xfrm>
            <a:off x="576896" y="4370509"/>
            <a:ext cx="7011987" cy="296428"/>
          </a:xfrm>
          <a:prstGeom prst="rect">
            <a:avLst/>
          </a:prstGeom>
          <a:noFill/>
        </p:spPr>
        <p:txBody>
          <a:bodyPr wrap="square">
            <a:spAutoFit/>
          </a:bodyPr>
          <a:lstStyle/>
          <a:p>
            <a:pPr marL="514350" marR="0" indent="-628650">
              <a:lnSpc>
                <a:spcPct val="110000"/>
              </a:lnSpc>
              <a:spcBef>
                <a:spcPts val="1800"/>
              </a:spcBef>
              <a:spcAft>
                <a:spcPts val="300"/>
              </a:spcAft>
            </a:pPr>
            <a:r>
              <a:rPr lang="en-US" sz="1100" b="1" dirty="0">
                <a:effectLst/>
                <a:latin typeface="Cambria" panose="02040503050406030204" pitchFamily="18" charset="0"/>
                <a:ea typeface="Calibri" panose="020F0502020204030204" pitchFamily="34" charset="0"/>
                <a:cs typeface="Calibri" panose="020F0502020204030204" pitchFamily="34" charset="0"/>
              </a:rPr>
              <a:t>Source </a:t>
            </a:r>
            <a:r>
              <a:rPr lang="en-US" sz="1100" b="1" dirty="0">
                <a:latin typeface="Cambria" panose="02040503050406030204" pitchFamily="18" charset="0"/>
                <a:ea typeface="Calibri" panose="020F0502020204030204" pitchFamily="34" charset="0"/>
                <a:cs typeface="Calibri" panose="020F0502020204030204" pitchFamily="34" charset="0"/>
              </a:rPr>
              <a:t>IV</a:t>
            </a:r>
            <a:r>
              <a:rPr lang="en-US" sz="1100" b="1" dirty="0">
                <a:effectLst/>
                <a:latin typeface="Cambria" panose="02040503050406030204" pitchFamily="18" charset="0"/>
                <a:ea typeface="Calibri" panose="020F0502020204030204" pitchFamily="34" charset="0"/>
                <a:cs typeface="Calibri" panose="020F0502020204030204" pitchFamily="34" charset="0"/>
              </a:rPr>
              <a:t>-2:  </a:t>
            </a:r>
            <a:r>
              <a:rPr lang="en-US" sz="1100" b="1" i="1" dirty="0" err="1">
                <a:effectLst/>
                <a:latin typeface="Cambria" panose="02040503050406030204" pitchFamily="18" charset="0"/>
                <a:ea typeface="Calibri" panose="020F0502020204030204" pitchFamily="34" charset="0"/>
                <a:cs typeface="Calibri" panose="020F0502020204030204" pitchFamily="34" charset="0"/>
              </a:rPr>
              <a:t>Mattan</a:t>
            </a:r>
            <a:r>
              <a:rPr lang="en-US" sz="1100" b="1" i="1" dirty="0">
                <a:effectLst/>
                <a:latin typeface="Cambria" panose="02040503050406030204" pitchFamily="18" charset="0"/>
                <a:ea typeface="Calibri" panose="020F0502020204030204" pitchFamily="34" charset="0"/>
                <a:cs typeface="Calibri" panose="020F0502020204030204" pitchFamily="34" charset="0"/>
              </a:rPr>
              <a:t> Torah</a:t>
            </a:r>
            <a:r>
              <a:rPr lang="en-US" sz="1100" b="1" dirty="0">
                <a:effectLst/>
                <a:latin typeface="Cambria" panose="02040503050406030204" pitchFamily="18" charset="0"/>
                <a:ea typeface="Calibri" panose="020F0502020204030204" pitchFamily="34" charset="0"/>
                <a:cs typeface="Calibri" panose="020F0502020204030204" pitchFamily="34" charset="0"/>
              </a:rPr>
              <a:t>:  </a:t>
            </a:r>
            <a:r>
              <a:rPr lang="en-US" sz="1100" dirty="0">
                <a:effectLst/>
                <a:latin typeface="Cambria" panose="02040503050406030204" pitchFamily="18" charset="0"/>
                <a:ea typeface="Calibri" panose="020F0502020204030204" pitchFamily="34" charset="0"/>
                <a:cs typeface="Calibri" panose="020F0502020204030204" pitchFamily="34" charset="0"/>
              </a:rPr>
              <a:t>The Jewish nation was </a:t>
            </a:r>
            <a:r>
              <a:rPr lang="en-US" sz="1100" dirty="0">
                <a:effectLst/>
                <a:latin typeface="Palatino Linotype" panose="02040502050505030304" pitchFamily="18" charset="0"/>
                <a:ea typeface="Calibri" panose="020F0502020204030204" pitchFamily="34" charset="0"/>
                <a:cs typeface="Calibri" panose="020F0502020204030204" pitchFamily="34" charset="0"/>
              </a:rPr>
              <a:t>“</a:t>
            </a:r>
            <a:r>
              <a:rPr lang="he-IL" sz="1300" b="0" dirty="0">
                <a:effectLst/>
                <a:latin typeface="Palatino Linotype" panose="02040502050505030304" pitchFamily="18" charset="0"/>
                <a:ea typeface="Calibri" panose="020F0502020204030204" pitchFamily="34" charset="0"/>
                <a:cs typeface="Times New Roman" panose="02020603050405020304" pitchFamily="18" charset="0"/>
              </a:rPr>
              <a:t>כְּאִישׁ אֶחָד בְּלֵב אֶחָד</a:t>
            </a:r>
            <a:r>
              <a:rPr lang="en-US" sz="1100" dirty="0">
                <a:effectLst/>
                <a:latin typeface="Palatino Linotype" panose="02040502050505030304" pitchFamily="18" charset="0"/>
                <a:ea typeface="Calibri" panose="020F0502020204030204" pitchFamily="34" charset="0"/>
                <a:cs typeface="Calibri" panose="020F0502020204030204" pitchFamily="34" charset="0"/>
              </a:rPr>
              <a:t>” – </a:t>
            </a:r>
            <a:r>
              <a:rPr lang="en-US" sz="1100" i="1" dirty="0">
                <a:effectLst/>
                <a:latin typeface="Cambria" panose="02040503050406030204" pitchFamily="18" charset="0"/>
                <a:ea typeface="Calibri" panose="020F0502020204030204" pitchFamily="34" charset="0"/>
                <a:cs typeface="Calibri" panose="020F0502020204030204" pitchFamily="34" charset="0"/>
              </a:rPr>
              <a:t>“as one man and with one heart.”</a:t>
            </a:r>
            <a:endParaRPr lang="en-US" sz="1100" dirty="0">
              <a:effectLst/>
              <a:latin typeface="Palatino Linotype" panose="02040502050505030304" pitchFamily="18" charset="0"/>
              <a:ea typeface="Calibri" panose="020F050202020403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186864CA-767D-4C69-AE1C-A2E98C7035B6}"/>
              </a:ext>
            </a:extLst>
          </p:cNvPr>
          <p:cNvSpPr txBox="1"/>
          <p:nvPr/>
        </p:nvSpPr>
        <p:spPr>
          <a:xfrm>
            <a:off x="723699" y="358932"/>
            <a:ext cx="6064896" cy="307777"/>
          </a:xfrm>
          <a:prstGeom prst="rect">
            <a:avLst/>
          </a:prstGeom>
          <a:noFill/>
        </p:spPr>
        <p:txBody>
          <a:bodyPr wrap="square">
            <a:spAutoFit/>
          </a:bodyPr>
          <a:lstStyle/>
          <a:p>
            <a:pPr algn="ctr"/>
            <a:r>
              <a:rPr lang="en-US" sz="1400" kern="0" dirty="0">
                <a:effectLst/>
                <a:latin typeface="Cambria" panose="02040503050406030204" pitchFamily="18" charset="0"/>
                <a:ea typeface="Times New Roman" panose="02020603050405020304" pitchFamily="18" charset="0"/>
              </a:rPr>
              <a:t>IV.   </a:t>
            </a:r>
            <a:r>
              <a:rPr lang="en-US" sz="1400" i="1" kern="0" dirty="0" err="1">
                <a:effectLst/>
                <a:latin typeface="Cambria" panose="02040503050406030204" pitchFamily="18" charset="0"/>
                <a:ea typeface="Times New Roman" panose="02020603050405020304" pitchFamily="18" charset="0"/>
              </a:rPr>
              <a:t>Nosei</a:t>
            </a:r>
            <a:r>
              <a:rPr lang="en-US" sz="1400" i="1" kern="0" dirty="0">
                <a:effectLst/>
                <a:latin typeface="Cambria" panose="02040503050406030204" pitchFamily="18" charset="0"/>
                <a:ea typeface="Times New Roman" panose="02020603050405020304" pitchFamily="18" charset="0"/>
              </a:rPr>
              <a:t> </a:t>
            </a:r>
            <a:r>
              <a:rPr lang="en-US" sz="1400" i="1" kern="0" dirty="0" err="1">
                <a:effectLst/>
                <a:latin typeface="Cambria" panose="02040503050406030204" pitchFamily="18" charset="0"/>
                <a:ea typeface="Times New Roman" panose="02020603050405020304" pitchFamily="18" charset="0"/>
              </a:rPr>
              <a:t>B’ol</a:t>
            </a:r>
            <a:r>
              <a:rPr lang="en-US" sz="1400" i="1" kern="0" dirty="0">
                <a:effectLst/>
                <a:latin typeface="Cambria" panose="02040503050406030204" pitchFamily="18" charset="0"/>
                <a:ea typeface="Times New Roman" panose="02020603050405020304" pitchFamily="18" charset="0"/>
              </a:rPr>
              <a:t> </a:t>
            </a:r>
            <a:r>
              <a:rPr lang="en-US" sz="1400" i="1" kern="0" dirty="0" err="1">
                <a:effectLst/>
                <a:latin typeface="Cambria" panose="02040503050406030204" pitchFamily="18" charset="0"/>
                <a:ea typeface="Times New Roman" panose="02020603050405020304" pitchFamily="18" charset="0"/>
              </a:rPr>
              <a:t>Im</a:t>
            </a:r>
            <a:r>
              <a:rPr lang="en-US" sz="1400" i="1" kern="0" dirty="0">
                <a:effectLst/>
                <a:latin typeface="Cambria" panose="02040503050406030204" pitchFamily="18" charset="0"/>
                <a:ea typeface="Times New Roman" panose="02020603050405020304" pitchFamily="18" charset="0"/>
              </a:rPr>
              <a:t> </a:t>
            </a:r>
            <a:r>
              <a:rPr lang="en-US" sz="1400" i="1" kern="0" dirty="0" err="1">
                <a:effectLst/>
                <a:latin typeface="Cambria" panose="02040503050406030204" pitchFamily="18" charset="0"/>
                <a:ea typeface="Times New Roman" panose="02020603050405020304" pitchFamily="18" charset="0"/>
              </a:rPr>
              <a:t>Chaveiro</a:t>
            </a:r>
            <a:r>
              <a:rPr lang="en-US" sz="1400" i="1" kern="0" dirty="0">
                <a:effectLst/>
                <a:latin typeface="Cambria" panose="02040503050406030204" pitchFamily="18" charset="0"/>
                <a:ea typeface="Times New Roman" panose="02020603050405020304" pitchFamily="18" charset="0"/>
              </a:rPr>
              <a:t>:  </a:t>
            </a:r>
            <a:r>
              <a:rPr lang="en-US" sz="1400" kern="0" dirty="0">
                <a:effectLst/>
                <a:latin typeface="Cambria" panose="02040503050406030204" pitchFamily="18" charset="0"/>
                <a:ea typeface="Times New Roman" panose="02020603050405020304" pitchFamily="18" charset="0"/>
              </a:rPr>
              <a:t>Instrumental for Torah acquisition</a:t>
            </a:r>
            <a:endParaRPr lang="en-US" sz="1400" dirty="0"/>
          </a:p>
        </p:txBody>
      </p:sp>
      <p:sp>
        <p:nvSpPr>
          <p:cNvPr id="3" name="TextBox 2">
            <a:extLst>
              <a:ext uri="{FF2B5EF4-FFF2-40B4-BE49-F238E27FC236}">
                <a16:creationId xmlns:a16="http://schemas.microsoft.com/office/drawing/2014/main" id="{E41407C4-B593-4C4E-883F-2A8B81FEF516}"/>
              </a:ext>
            </a:extLst>
          </p:cNvPr>
          <p:cNvSpPr txBox="1"/>
          <p:nvPr/>
        </p:nvSpPr>
        <p:spPr>
          <a:xfrm>
            <a:off x="576896" y="9242669"/>
            <a:ext cx="4610100" cy="257827"/>
          </a:xfrm>
          <a:prstGeom prst="rect">
            <a:avLst/>
          </a:prstGeom>
          <a:noFill/>
        </p:spPr>
        <p:txBody>
          <a:bodyPr wrap="square">
            <a:spAutoFit/>
          </a:bodyPr>
          <a:lstStyle/>
          <a:p>
            <a:pPr marL="0" marR="0">
              <a:lnSpc>
                <a:spcPct val="130000"/>
              </a:lnSpc>
              <a:spcBef>
                <a:spcPts val="300"/>
              </a:spcBef>
              <a:spcAft>
                <a:spcPts val="600"/>
              </a:spcAft>
            </a:pPr>
            <a:r>
              <a:rPr lang="en-US" sz="900" i="1" dirty="0">
                <a:effectLst/>
                <a:latin typeface="Calibri" panose="020F0502020204030204" pitchFamily="34" charset="0"/>
                <a:ea typeface="Calibri" panose="020F0502020204030204" pitchFamily="34" charset="0"/>
                <a:cs typeface="Calibri" panose="020F0502020204030204" pitchFamily="34" charset="0"/>
              </a:rPr>
              <a:t>*Translation from:</a:t>
            </a:r>
            <a:r>
              <a:rPr lang="en-US" sz="900" dirty="0">
                <a:effectLst/>
                <a:latin typeface="Calibri" panose="020F0502020204030204" pitchFamily="34" charset="0"/>
                <a:ea typeface="Calibri" panose="020F0502020204030204" pitchFamily="34" charset="0"/>
                <a:cs typeface="Calibri" panose="020F0502020204030204" pitchFamily="34" charset="0"/>
              </a:rPr>
              <a:t> </a:t>
            </a:r>
            <a:r>
              <a:rPr lang="en-US" sz="900" dirty="0" err="1">
                <a:effectLst/>
                <a:latin typeface="Calibri" panose="020F0502020204030204" pitchFamily="34" charset="0"/>
                <a:ea typeface="Calibri" panose="020F0502020204030204" pitchFamily="34" charset="0"/>
                <a:cs typeface="Calibri" panose="020F0502020204030204" pitchFamily="34" charset="0"/>
              </a:rPr>
              <a:t>Artscroll</a:t>
            </a:r>
            <a:r>
              <a:rPr lang="en-US" sz="900" dirty="0">
                <a:effectLst/>
                <a:latin typeface="Calibri" panose="020F0502020204030204" pitchFamily="34" charset="0"/>
                <a:ea typeface="Calibri" panose="020F0502020204030204" pitchFamily="34" charset="0"/>
                <a:cs typeface="Calibri" panose="020F0502020204030204" pitchFamily="34" charset="0"/>
              </a:rPr>
              <a:t> Torah Series, </a:t>
            </a:r>
            <a:r>
              <a:rPr lang="en-US" sz="900" dirty="0" err="1">
                <a:effectLst/>
                <a:latin typeface="Calibri" panose="020F0502020204030204" pitchFamily="34" charset="0"/>
                <a:ea typeface="Calibri" panose="020F0502020204030204" pitchFamily="34" charset="0"/>
                <a:cs typeface="Calibri" panose="020F0502020204030204" pitchFamily="34" charset="0"/>
              </a:rPr>
              <a:t>Sapirstein</a:t>
            </a:r>
            <a:r>
              <a:rPr lang="en-US" sz="900" dirty="0">
                <a:effectLst/>
                <a:latin typeface="Calibri" panose="020F0502020204030204" pitchFamily="34" charset="0"/>
                <a:ea typeface="Calibri" panose="020F0502020204030204" pitchFamily="34" charset="0"/>
                <a:cs typeface="Calibri" panose="020F0502020204030204" pitchFamily="34" charset="0"/>
              </a:rPr>
              <a:t> edition, </a:t>
            </a:r>
            <a:r>
              <a:rPr lang="en-US" sz="900" dirty="0" err="1">
                <a:effectLst/>
                <a:latin typeface="Calibri" panose="020F0502020204030204" pitchFamily="34" charset="0"/>
                <a:ea typeface="Calibri" panose="020F0502020204030204" pitchFamily="34" charset="0"/>
                <a:cs typeface="Calibri" panose="020F0502020204030204" pitchFamily="34" charset="0"/>
              </a:rPr>
              <a:t>Mesorah</a:t>
            </a:r>
            <a:r>
              <a:rPr lang="en-US" sz="900" dirty="0">
                <a:effectLst/>
                <a:latin typeface="Calibri" panose="020F0502020204030204" pitchFamily="34" charset="0"/>
                <a:ea typeface="Calibri" panose="020F0502020204030204" pitchFamily="34" charset="0"/>
                <a:cs typeface="Calibri" panose="020F0502020204030204" pitchFamily="34" charset="0"/>
              </a:rPr>
              <a:t> Publishers.</a:t>
            </a:r>
            <a:endParaRPr lang="en-US" sz="9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4746295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EA8647-CBAE-4ECE-A939-CFA4730089A1}"/>
              </a:ext>
            </a:extLst>
          </p:cNvPr>
          <p:cNvSpPr>
            <a:spLocks noGrp="1"/>
          </p:cNvSpPr>
          <p:nvPr>
            <p:ph type="sldNum" sz="quarter" idx="12"/>
          </p:nvPr>
        </p:nvSpPr>
        <p:spPr>
          <a:xfrm>
            <a:off x="5537358" y="9353717"/>
            <a:ext cx="1748790" cy="535517"/>
          </a:xfrm>
        </p:spPr>
        <p:txBody>
          <a:bodyPr/>
          <a:lstStyle/>
          <a:p>
            <a:fld id="{0C214F17-86AB-4F1C-BC88-4CB7EE2FB93D}" type="slidenum">
              <a:rPr lang="en-US" sz="1050" b="1" smtClean="0">
                <a:solidFill>
                  <a:schemeClr val="tx1"/>
                </a:solidFill>
              </a:rPr>
              <a:t>25</a:t>
            </a:fld>
            <a:endParaRPr lang="en-US" sz="1050" b="1" dirty="0">
              <a:solidFill>
                <a:schemeClr val="tx1"/>
              </a:solidFill>
            </a:endParaRPr>
          </a:p>
        </p:txBody>
      </p:sp>
      <p:sp>
        <p:nvSpPr>
          <p:cNvPr id="4" name="Text Box 2">
            <a:extLst>
              <a:ext uri="{FF2B5EF4-FFF2-40B4-BE49-F238E27FC236}">
                <a16:creationId xmlns:a16="http://schemas.microsoft.com/office/drawing/2014/main" id="{2E175213-0FDB-48A3-ABBF-820D3875FDB8}"/>
              </a:ext>
            </a:extLst>
          </p:cNvPr>
          <p:cNvSpPr txBox="1">
            <a:spLocks noChangeArrowheads="1"/>
          </p:cNvSpPr>
          <p:nvPr/>
        </p:nvSpPr>
        <p:spPr bwMode="auto">
          <a:xfrm>
            <a:off x="591502" y="841536"/>
            <a:ext cx="6589396" cy="1715295"/>
          </a:xfrm>
          <a:prstGeom prst="rect">
            <a:avLst/>
          </a:prstGeom>
          <a:solidFill>
            <a:schemeClr val="bg1">
              <a:lumMod val="95000"/>
            </a:schemeClr>
          </a:solidFill>
          <a:ln w="6350">
            <a:solidFill>
              <a:srgbClr val="000000"/>
            </a:solidFill>
            <a:prstDash val="sysDot"/>
            <a:miter lim="800000"/>
            <a:headEnd/>
            <a:tailEnd/>
          </a:ln>
        </p:spPr>
        <p:txBody>
          <a:bodyPr rot="0" vert="horz" wrap="square" lIns="91440" tIns="45720" rIns="91440" bIns="45720" anchor="ctr" anchorCtr="0">
            <a:noAutofit/>
          </a:bodyPr>
          <a:lstStyle/>
          <a:p>
            <a:pPr marL="342900" indent="-228600">
              <a:lnSpc>
                <a:spcPct val="130000"/>
              </a:lnSpc>
              <a:buSzPct val="110000"/>
              <a:buFont typeface="Wingdings" panose="05000000000000000000" pitchFamily="2" charset="2"/>
              <a:buChar char="v"/>
            </a:pPr>
            <a:r>
              <a:rPr lang="en-US" sz="1200" b="0" baseline="30000" dirty="0">
                <a:solidFill>
                  <a:schemeClr val="tx1"/>
                </a:solidFill>
                <a:effectLst/>
              </a:rPr>
              <a:t>2 </a:t>
            </a:r>
            <a:r>
              <a:rPr lang="en-US" sz="1300" dirty="0">
                <a:effectLst/>
                <a:ea typeface="Calibri" panose="020F0502020204030204" pitchFamily="34" charset="0"/>
              </a:rPr>
              <a:t>When we are </a:t>
            </a:r>
            <a:r>
              <a:rPr lang="en-US" sz="1300" i="1" dirty="0" err="1">
                <a:effectLst/>
                <a:ea typeface="Calibri" panose="020F0502020204030204" pitchFamily="34" charset="0"/>
              </a:rPr>
              <a:t>Nosei</a:t>
            </a:r>
            <a:r>
              <a:rPr lang="en-US" sz="1300" i="1" dirty="0">
                <a:effectLst/>
                <a:ea typeface="Calibri" panose="020F0502020204030204" pitchFamily="34" charset="0"/>
              </a:rPr>
              <a:t> </a:t>
            </a:r>
            <a:r>
              <a:rPr lang="en-US" sz="1300" i="1" dirty="0" err="1">
                <a:effectLst/>
                <a:ea typeface="Calibri" panose="020F0502020204030204" pitchFamily="34" charset="0"/>
              </a:rPr>
              <a:t>B’ol</a:t>
            </a:r>
            <a:r>
              <a:rPr lang="en-US" sz="1300" i="1" dirty="0">
                <a:effectLst/>
                <a:ea typeface="Calibri" panose="020F0502020204030204" pitchFamily="34" charset="0"/>
              </a:rPr>
              <a:t> </a:t>
            </a:r>
            <a:r>
              <a:rPr lang="en-US" sz="1300" i="1" dirty="0" err="1">
                <a:effectLst/>
                <a:ea typeface="Calibri" panose="020F0502020204030204" pitchFamily="34" charset="0"/>
              </a:rPr>
              <a:t>Im</a:t>
            </a:r>
            <a:r>
              <a:rPr lang="en-US" sz="1300" i="1" dirty="0">
                <a:effectLst/>
                <a:ea typeface="Calibri" panose="020F0502020204030204" pitchFamily="34" charset="0"/>
              </a:rPr>
              <a:t> </a:t>
            </a:r>
            <a:r>
              <a:rPr lang="en-US" sz="1300" i="1" dirty="0" err="1">
                <a:effectLst/>
                <a:ea typeface="Calibri" panose="020F0502020204030204" pitchFamily="34" charset="0"/>
              </a:rPr>
              <a:t>Chaveiro</a:t>
            </a:r>
            <a:r>
              <a:rPr lang="en-US" sz="1300" i="1" dirty="0">
                <a:effectLst/>
                <a:ea typeface="Calibri" panose="020F0502020204030204" pitchFamily="34" charset="0"/>
              </a:rPr>
              <a:t> </a:t>
            </a:r>
            <a:r>
              <a:rPr lang="en-US" sz="1300" dirty="0">
                <a:effectLst/>
                <a:ea typeface="Calibri" panose="020F0502020204030204" pitchFamily="34" charset="0"/>
              </a:rPr>
              <a:t>with each other, the Heavenly channels are opened to induce the flow of Hashem’s </a:t>
            </a:r>
            <a:r>
              <a:rPr lang="en-US" sz="1300" i="1" dirty="0" err="1">
                <a:effectLst/>
                <a:ea typeface="Calibri" panose="020F0502020204030204" pitchFamily="34" charset="0"/>
              </a:rPr>
              <a:t>middah</a:t>
            </a:r>
            <a:r>
              <a:rPr lang="en-US" sz="1300" dirty="0">
                <a:effectLst/>
                <a:ea typeface="Calibri" panose="020F0502020204030204" pitchFamily="34" charset="0"/>
              </a:rPr>
              <a:t> of </a:t>
            </a:r>
            <a:r>
              <a:rPr lang="en-US" sz="1300" dirty="0">
                <a:effectLst/>
                <a:ea typeface="Calibri" panose="020F0502020204030204" pitchFamily="34" charset="0"/>
                <a:cs typeface="Arial" panose="020B0604020202020204" pitchFamily="34" charset="0"/>
              </a:rPr>
              <a:t>“</a:t>
            </a:r>
            <a:r>
              <a:rPr lang="he-IL" sz="1400" dirty="0">
                <a:effectLst/>
                <a:ea typeface="Calibri" panose="020F0502020204030204" pitchFamily="34" charset="0"/>
                <a:cs typeface="Times New Roman" panose="02020603050405020304" pitchFamily="18" charset="0"/>
              </a:rPr>
              <a:t>לִשְׁאֵרִית נַחֲלָתוֹ</a:t>
            </a:r>
            <a:r>
              <a:rPr lang="en-US" sz="1300" dirty="0">
                <a:effectLst/>
                <a:ea typeface="Calibri" panose="020F0502020204030204" pitchFamily="34" charset="0"/>
                <a:cs typeface="Arial" panose="020B0604020202020204" pitchFamily="34" charset="0"/>
              </a:rPr>
              <a:t>”</a:t>
            </a:r>
            <a:r>
              <a:rPr lang="en-US" sz="1300" dirty="0">
                <a:effectLst/>
                <a:ea typeface="Calibri" panose="020F0502020204030204" pitchFamily="34" charset="0"/>
              </a:rPr>
              <a:t> toward the Jewish nation, on a level that is proportional to our </a:t>
            </a:r>
            <a:r>
              <a:rPr lang="en-US" sz="1300" i="1" dirty="0" err="1">
                <a:effectLst/>
                <a:ea typeface="Calibri" panose="020F0502020204030204" pitchFamily="34" charset="0"/>
              </a:rPr>
              <a:t>Nesiah</a:t>
            </a:r>
            <a:r>
              <a:rPr lang="en-US" sz="1500" i="1" dirty="0">
                <a:effectLst/>
                <a:ea typeface="Calibri" panose="020F0502020204030204" pitchFamily="34" charset="0"/>
              </a:rPr>
              <a:t> </a:t>
            </a:r>
            <a:r>
              <a:rPr lang="en-US" sz="1300" i="1" dirty="0" err="1">
                <a:effectLst/>
                <a:ea typeface="Calibri" panose="020F0502020204030204" pitchFamily="34" charset="0"/>
              </a:rPr>
              <a:t>B’ol</a:t>
            </a:r>
            <a:r>
              <a:rPr lang="en-US" sz="1300" i="1" dirty="0">
                <a:effectLst/>
                <a:ea typeface="Calibri" panose="020F0502020204030204" pitchFamily="34" charset="0"/>
              </a:rPr>
              <a:t>.</a:t>
            </a:r>
            <a:r>
              <a:rPr lang="en-US" sz="1300" dirty="0">
                <a:effectLst/>
                <a:ea typeface="Calibri" panose="020F0502020204030204" pitchFamily="34" charset="0"/>
              </a:rPr>
              <a:t> </a:t>
            </a:r>
          </a:p>
          <a:p>
            <a:pPr marL="342900" indent="-228600">
              <a:lnSpc>
                <a:spcPct val="130000"/>
              </a:lnSpc>
              <a:spcBef>
                <a:spcPts val="900"/>
              </a:spcBef>
              <a:buSzPct val="110000"/>
              <a:buFont typeface="Wingdings" panose="05000000000000000000" pitchFamily="2" charset="2"/>
              <a:buChar char="v"/>
            </a:pPr>
            <a:r>
              <a:rPr lang="en-US" sz="1300" dirty="0">
                <a:effectLst/>
                <a:ea typeface="Calibri" panose="020F0502020204030204" pitchFamily="34" charset="0"/>
                <a:cs typeface="Arial" panose="020B0604020202020204" pitchFamily="34" charset="0"/>
              </a:rPr>
              <a:t>Our redemption from the current exile will result from </a:t>
            </a:r>
            <a:r>
              <a:rPr lang="en-US" sz="1300" dirty="0">
                <a:effectLst/>
                <a:ea typeface="Calibri" panose="020F0502020204030204" pitchFamily="34" charset="0"/>
              </a:rPr>
              <a:t>our </a:t>
            </a:r>
            <a:r>
              <a:rPr lang="en-US" sz="1300" i="1" dirty="0" err="1">
                <a:effectLst/>
                <a:ea typeface="Calibri" panose="020F0502020204030204" pitchFamily="34" charset="0"/>
              </a:rPr>
              <a:t>Nesiah</a:t>
            </a:r>
            <a:r>
              <a:rPr lang="en-US" sz="1300" i="1" dirty="0">
                <a:effectLst/>
                <a:ea typeface="Calibri" panose="020F0502020204030204" pitchFamily="34" charset="0"/>
              </a:rPr>
              <a:t> </a:t>
            </a:r>
            <a:r>
              <a:rPr lang="en-US" sz="1300" i="1" dirty="0" err="1">
                <a:effectLst/>
                <a:ea typeface="Calibri" panose="020F0502020204030204" pitchFamily="34" charset="0"/>
              </a:rPr>
              <a:t>B’ol</a:t>
            </a:r>
            <a:r>
              <a:rPr lang="en-US" sz="1300" i="1" dirty="0">
                <a:effectLst/>
                <a:ea typeface="Calibri" panose="020F0502020204030204" pitchFamily="34" charset="0"/>
              </a:rPr>
              <a:t> </a:t>
            </a:r>
            <a:r>
              <a:rPr lang="en-US" sz="1300" dirty="0">
                <a:effectLst/>
                <a:ea typeface="Calibri" panose="020F0502020204030204" pitchFamily="34" charset="0"/>
                <a:cs typeface="Arial" panose="020B0604020202020204" pitchFamily="34" charset="0"/>
              </a:rPr>
              <a:t>with each other which will arouse </a:t>
            </a:r>
            <a:r>
              <a:rPr lang="en-US" sz="1300" dirty="0">
                <a:effectLst/>
                <a:ea typeface="Calibri" panose="020F0502020204030204" pitchFamily="34" charset="0"/>
              </a:rPr>
              <a:t>Hashem’s </a:t>
            </a:r>
            <a:r>
              <a:rPr lang="en-US" sz="1300" i="1" dirty="0" err="1">
                <a:effectLst/>
                <a:ea typeface="Calibri" panose="020F0502020204030204" pitchFamily="34" charset="0"/>
              </a:rPr>
              <a:t>middah</a:t>
            </a:r>
            <a:r>
              <a:rPr lang="en-US" sz="1300" dirty="0">
                <a:effectLst/>
                <a:ea typeface="Calibri" panose="020F0502020204030204" pitchFamily="34" charset="0"/>
              </a:rPr>
              <a:t> of “</a:t>
            </a:r>
            <a:r>
              <a:rPr lang="he-IL" sz="1400" dirty="0">
                <a:effectLst/>
                <a:ea typeface="Calibri" panose="020F0502020204030204" pitchFamily="34" charset="0"/>
                <a:cs typeface="Times New Roman" panose="02020603050405020304" pitchFamily="18" charset="0"/>
              </a:rPr>
              <a:t>לִשְׁאֵרִית נַחֲלָתוֹ</a:t>
            </a:r>
            <a:r>
              <a:rPr lang="en-US" sz="1300" dirty="0">
                <a:effectLst/>
                <a:ea typeface="Calibri" panose="020F0502020204030204" pitchFamily="34" charset="0"/>
              </a:rPr>
              <a:t>”, through which He will redeem us.</a:t>
            </a:r>
          </a:p>
        </p:txBody>
      </p:sp>
      <p:sp>
        <p:nvSpPr>
          <p:cNvPr id="8" name="TextBox 7">
            <a:extLst>
              <a:ext uri="{FF2B5EF4-FFF2-40B4-BE49-F238E27FC236}">
                <a16:creationId xmlns:a16="http://schemas.microsoft.com/office/drawing/2014/main" id="{AB5EC2A4-77B8-4E15-987E-87AE834B2474}"/>
              </a:ext>
            </a:extLst>
          </p:cNvPr>
          <p:cNvSpPr txBox="1"/>
          <p:nvPr/>
        </p:nvSpPr>
        <p:spPr>
          <a:xfrm>
            <a:off x="503396" y="286388"/>
            <a:ext cx="6782752" cy="384914"/>
          </a:xfrm>
          <a:prstGeom prst="rect">
            <a:avLst/>
          </a:prstGeom>
          <a:noFill/>
        </p:spPr>
        <p:txBody>
          <a:bodyPr wrap="square">
            <a:spAutoFit/>
          </a:bodyPr>
          <a:lstStyle/>
          <a:p>
            <a:pPr marR="0" lvl="0" algn="ctr" rtl="0">
              <a:lnSpc>
                <a:spcPct val="130000"/>
              </a:lnSpc>
              <a:spcBef>
                <a:spcPts val="600"/>
              </a:spcBef>
              <a:spcAft>
                <a:spcPts val="600"/>
              </a:spcAft>
            </a:pPr>
            <a:r>
              <a:rPr lang="en-US" sz="1600" kern="0" dirty="0">
                <a:effectLst/>
                <a:latin typeface="Cambria" panose="02040503050406030204" pitchFamily="18" charset="0"/>
                <a:ea typeface="Times New Roman" panose="02020603050405020304" pitchFamily="18" charset="0"/>
              </a:rPr>
              <a:t>V.   </a:t>
            </a:r>
            <a:r>
              <a:rPr lang="en-US" sz="1200" kern="0" baseline="30000" dirty="0">
                <a:effectLst/>
                <a:ea typeface="Times New Roman" panose="02020603050405020304" pitchFamily="18" charset="0"/>
              </a:rPr>
              <a:t>1</a:t>
            </a:r>
            <a:r>
              <a:rPr lang="en-US" sz="1600" kern="0" dirty="0">
                <a:effectLst/>
                <a:latin typeface="Cambria" panose="02040503050406030204" pitchFamily="18" charset="0"/>
                <a:ea typeface="Times New Roman" panose="02020603050405020304" pitchFamily="18" charset="0"/>
              </a:rPr>
              <a:t>How does </a:t>
            </a:r>
            <a:r>
              <a:rPr lang="en-US" sz="1600" i="1" kern="0" dirty="0" err="1">
                <a:effectLst/>
                <a:latin typeface="Cambria" panose="02040503050406030204" pitchFamily="18" charset="0"/>
                <a:ea typeface="Times New Roman" panose="02020603050405020304" pitchFamily="18" charset="0"/>
                <a:cs typeface="Calibri" panose="020F0502020204030204" pitchFamily="34" charset="0"/>
              </a:rPr>
              <a:t>Nesiah</a:t>
            </a:r>
            <a:r>
              <a:rPr lang="en-US" sz="1600" i="1" kern="0" dirty="0">
                <a:effectLst/>
                <a:latin typeface="Cambria" panose="02040503050406030204" pitchFamily="18" charset="0"/>
                <a:ea typeface="Times New Roman" panose="02020603050405020304" pitchFamily="18" charset="0"/>
                <a:cs typeface="Calibri" panose="020F0502020204030204" pitchFamily="34" charset="0"/>
              </a:rPr>
              <a:t> </a:t>
            </a:r>
            <a:r>
              <a:rPr lang="en-US" sz="1600" i="1" kern="0" dirty="0" err="1">
                <a:effectLst/>
                <a:latin typeface="Cambria" panose="02040503050406030204" pitchFamily="18" charset="0"/>
                <a:ea typeface="Times New Roman" panose="02020603050405020304" pitchFamily="18" charset="0"/>
                <a:cs typeface="Calibri" panose="020F0502020204030204" pitchFamily="34" charset="0"/>
              </a:rPr>
              <a:t>B’ol</a:t>
            </a:r>
            <a:r>
              <a:rPr lang="en-US" sz="1600" i="1" kern="0" dirty="0">
                <a:effectLst/>
                <a:latin typeface="Cambria" panose="02040503050406030204" pitchFamily="18" charset="0"/>
                <a:ea typeface="Times New Roman" panose="02020603050405020304" pitchFamily="18" charset="0"/>
                <a:cs typeface="Calibri" panose="020F0502020204030204" pitchFamily="34" charset="0"/>
              </a:rPr>
              <a:t> </a:t>
            </a:r>
            <a:r>
              <a:rPr lang="en-US" sz="1600" kern="0" dirty="0">
                <a:effectLst/>
                <a:latin typeface="Cambria" panose="02040503050406030204" pitchFamily="18" charset="0"/>
                <a:ea typeface="Times New Roman" panose="02020603050405020304" pitchFamily="18" charset="0"/>
                <a:cs typeface="Calibri" panose="020F0502020204030204" pitchFamily="34" charset="0"/>
              </a:rPr>
              <a:t>arouse Heavenly mercy for fellow Jews in need?</a:t>
            </a:r>
            <a:endParaRPr lang="en-US" sz="1600" kern="0" dirty="0">
              <a:effectLst/>
              <a:latin typeface="Calibri" panose="020F0502020204030204" pitchFamily="34" charset="0"/>
              <a:ea typeface="Times New Roman" panose="02020603050405020304" pitchFamily="18" charset="0"/>
            </a:endParaRPr>
          </a:p>
        </p:txBody>
      </p:sp>
      <p:graphicFrame>
        <p:nvGraphicFramePr>
          <p:cNvPr id="9" name="Table 8">
            <a:extLst>
              <a:ext uri="{FF2B5EF4-FFF2-40B4-BE49-F238E27FC236}">
                <a16:creationId xmlns:a16="http://schemas.microsoft.com/office/drawing/2014/main" id="{B86E2FA2-3945-41E8-B734-567C16933B99}"/>
              </a:ext>
            </a:extLst>
          </p:cNvPr>
          <p:cNvGraphicFramePr>
            <a:graphicFrameLocks noGrp="1"/>
          </p:cNvGraphicFramePr>
          <p:nvPr>
            <p:extLst>
              <p:ext uri="{D42A27DB-BD31-4B8C-83A1-F6EECF244321}">
                <p14:modId xmlns:p14="http://schemas.microsoft.com/office/powerpoint/2010/main" val="2136604237"/>
              </p:ext>
            </p:extLst>
          </p:nvPr>
        </p:nvGraphicFramePr>
        <p:xfrm>
          <a:off x="625794" y="3402285"/>
          <a:ext cx="6629400" cy="2180672"/>
        </p:xfrm>
        <a:graphic>
          <a:graphicData uri="http://schemas.openxmlformats.org/drawingml/2006/table">
            <a:tbl>
              <a:tblPr firstRow="1" firstCol="1" bandRow="1">
                <a:tableStyleId>{5C22544A-7EE6-4342-B048-85BDC9FD1C3A}</a:tableStyleId>
              </a:tblPr>
              <a:tblGrid>
                <a:gridCol w="3800952">
                  <a:extLst>
                    <a:ext uri="{9D8B030D-6E8A-4147-A177-3AD203B41FA5}">
                      <a16:colId xmlns:a16="http://schemas.microsoft.com/office/drawing/2014/main" val="2824996272"/>
                    </a:ext>
                  </a:extLst>
                </a:gridCol>
                <a:gridCol w="2828448">
                  <a:extLst>
                    <a:ext uri="{9D8B030D-6E8A-4147-A177-3AD203B41FA5}">
                      <a16:colId xmlns:a16="http://schemas.microsoft.com/office/drawing/2014/main" val="870324831"/>
                    </a:ext>
                  </a:extLst>
                </a:gridCol>
              </a:tblGrid>
              <a:tr h="2180672">
                <a:tc>
                  <a:txBody>
                    <a:bodyPr/>
                    <a:lstStyle/>
                    <a:p>
                      <a:pPr marL="0" marR="0">
                        <a:lnSpc>
                          <a:spcPct val="145000"/>
                        </a:lnSpc>
                        <a:spcBef>
                          <a:spcPts val="0"/>
                        </a:spcBef>
                        <a:spcAft>
                          <a:spcPts val="0"/>
                        </a:spcAft>
                      </a:pPr>
                      <a:r>
                        <a:rPr lang="en-US" sz="1100" b="0" dirty="0">
                          <a:solidFill>
                            <a:schemeClr val="tx1"/>
                          </a:solidFill>
                          <a:effectLst/>
                        </a:rPr>
                        <a:t>With this, we conclude the thirteen attributes through which a person can resemble His Creator, which are the highest (supernal) traits of mercy.  Their special quality (power) is: Precisely in the manner we act [in the earthly world] below, we merit to open [the Heavenly channels, inducing the flow of] that same supernal attribute from Above.  Just as we behave [in the earthly world], so too, we influence [the flow from] Above, causing that same attribute to shine in the world. </a:t>
                      </a:r>
                      <a:endParaRPr lang="en-US" sz="1100" b="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r" rtl="1">
                        <a:lnSpc>
                          <a:spcPct val="140000"/>
                        </a:lnSpc>
                        <a:spcBef>
                          <a:spcPts val="0"/>
                        </a:spcBef>
                        <a:spcAft>
                          <a:spcPts val="0"/>
                        </a:spcAft>
                      </a:pPr>
                      <a:r>
                        <a:rPr lang="he-IL" sz="1300" b="0" u="sng" dirty="0">
                          <a:solidFill>
                            <a:schemeClr val="tx1"/>
                          </a:solidFill>
                          <a:effectLst/>
                          <a:cs typeface="+mj-cs"/>
                        </a:rPr>
                        <a:t>ספר תומר דבורה</a:t>
                      </a:r>
                      <a:r>
                        <a:rPr lang="en-US" sz="1300" b="0" u="sng" dirty="0">
                          <a:solidFill>
                            <a:schemeClr val="tx1"/>
                          </a:solidFill>
                          <a:effectLst/>
                          <a:cs typeface="+mj-cs"/>
                        </a:rPr>
                        <a:t>- </a:t>
                      </a:r>
                      <a:r>
                        <a:rPr lang="he-IL" sz="1300" b="0" u="sng" dirty="0">
                          <a:solidFill>
                            <a:schemeClr val="tx1"/>
                          </a:solidFill>
                          <a:effectLst/>
                          <a:cs typeface="+mj-cs"/>
                        </a:rPr>
                        <a:t> סיכום של פרק א׳</a:t>
                      </a:r>
                      <a:r>
                        <a:rPr lang="he-IL" sz="1300" b="0" dirty="0">
                          <a:solidFill>
                            <a:schemeClr val="tx1"/>
                          </a:solidFill>
                          <a:effectLst/>
                          <a:cs typeface="+mj-cs"/>
                        </a:rPr>
                        <a:t>׃ </a:t>
                      </a:r>
                      <a:endParaRPr lang="en-US" sz="1300" b="0" dirty="0">
                        <a:solidFill>
                          <a:schemeClr val="tx1"/>
                        </a:solidFill>
                        <a:effectLst/>
                        <a:cs typeface="+mj-cs"/>
                      </a:endParaRPr>
                    </a:p>
                    <a:p>
                      <a:pPr marL="0" marR="0" algn="r" rtl="1">
                        <a:lnSpc>
                          <a:spcPct val="150000"/>
                        </a:lnSpc>
                        <a:spcBef>
                          <a:spcPts val="300"/>
                        </a:spcBef>
                        <a:spcAft>
                          <a:spcPts val="600"/>
                        </a:spcAft>
                      </a:pPr>
                      <a:r>
                        <a:rPr lang="he-IL" sz="1300" b="0" dirty="0">
                          <a:solidFill>
                            <a:schemeClr val="tx1"/>
                          </a:solidFill>
                          <a:effectLst/>
                          <a:cs typeface="+mj-cs"/>
                        </a:rPr>
                        <a:t>עַד כַּאן הִגִּיעַ שְׁלֹשׁ עֶשְׂרֵה מִדּוֹת שֶׁבָּהֶן יִהְיֶה הָאָדָם דּוֹמֶה אֶל קוֹנוֹ שֶׁהֵן מִדּוֹת שֶׁל רַחֲמִים עֶלְיוֹנוֹת וּסְגֻלָּתָן כְּמוֹ שֶׁיִּהְיֶה הָאָדָם מִתְנַהֵג לְמַטָּה כָּךְ יִּזְכֶּה לִפְתֹּחַ לוֹ מִדָּה עֶלְיוֹנָה מִלְמַעְלָה מַמָּשׁ כְּפִי מַה שֶּׁיִּתְנַהֵג כָּךְ מַשְׁפִּיעַ מִלְמַעְלָה וְגוֹרֵם שֶׁאוֹתָהַּ הַמִּדָּה תָּאִיר בָּעוֹלָם. </a:t>
                      </a:r>
                      <a:endParaRPr lang="en-US" sz="1300" b="0" dirty="0">
                        <a:solidFill>
                          <a:schemeClr val="tx1"/>
                        </a:solidFill>
                        <a:effectLst/>
                        <a:latin typeface="Calibri" panose="020F0502020204030204" pitchFamily="34" charset="0"/>
                        <a:ea typeface="Calibri" panose="020F0502020204030204" pitchFamily="34" charset="0"/>
                        <a:cs typeface="+mj-cs"/>
                      </a:endParaRPr>
                    </a:p>
                  </a:txBody>
                  <a:tcPr marL="68580" marR="6858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20738583"/>
                  </a:ext>
                </a:extLst>
              </a:tr>
            </a:tbl>
          </a:graphicData>
        </a:graphic>
      </p:graphicFrame>
      <p:sp>
        <p:nvSpPr>
          <p:cNvPr id="10" name="Rectangle 1">
            <a:extLst>
              <a:ext uri="{FF2B5EF4-FFF2-40B4-BE49-F238E27FC236}">
                <a16:creationId xmlns:a16="http://schemas.microsoft.com/office/drawing/2014/main" id="{37F5F986-960A-410C-9042-E8470FE641AF}"/>
              </a:ext>
            </a:extLst>
          </p:cNvPr>
          <p:cNvSpPr>
            <a:spLocks noChangeArrowheads="1"/>
          </p:cNvSpPr>
          <p:nvPr/>
        </p:nvSpPr>
        <p:spPr bwMode="auto">
          <a:xfrm>
            <a:off x="625794" y="2867264"/>
            <a:ext cx="6460423" cy="5136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800100" marR="0" lvl="0" indent="-800100" algn="l" defTabSz="914400" eaLnBrk="0" fontAlgn="base" latinLnBrk="0" hangingPunct="0">
              <a:lnSpc>
                <a:spcPct val="130000"/>
              </a:lnSpc>
              <a:spcBef>
                <a:spcPct val="0"/>
              </a:spcBef>
              <a:spcAft>
                <a:spcPct val="0"/>
              </a:spcAft>
              <a:buClrTx/>
              <a:buSzTx/>
              <a:buFontTx/>
              <a:buNone/>
              <a:tabLst>
                <a:tab pos="800100" algn="l"/>
              </a:tabLst>
            </a:pPr>
            <a:r>
              <a:rPr kumimoji="0" lang="en-US" altLang="en-US" sz="1100" b="1" i="0" u="none" strike="noStrike" cap="none" normalizeH="0" baseline="0" dirty="0">
                <a:ln>
                  <a:noFill/>
                </a:ln>
                <a:solidFill>
                  <a:schemeClr val="tx1"/>
                </a:solidFill>
                <a:effectLst/>
                <a:latin typeface="Cambria" panose="02040503050406030204" pitchFamily="18" charset="0"/>
                <a:ea typeface="Calibri" panose="020F0502020204030204" pitchFamily="34" charset="0"/>
                <a:cs typeface="Calibri" panose="020F0502020204030204" pitchFamily="34" charset="0"/>
              </a:rPr>
              <a:t>Source V-1:  	</a:t>
            </a:r>
            <a:r>
              <a:rPr kumimoji="0" lang="en-US" altLang="en-US" sz="1100" b="1" i="1" u="none" strike="noStrike" cap="none" normalizeH="0" baseline="0" dirty="0">
                <a:ln>
                  <a:noFill/>
                </a:ln>
                <a:solidFill>
                  <a:schemeClr val="tx1"/>
                </a:solidFill>
                <a:effectLst/>
                <a:latin typeface="Cambria" panose="02040503050406030204" pitchFamily="18" charset="0"/>
                <a:ea typeface="Calibri" panose="020F0502020204030204" pitchFamily="34" charset="0"/>
                <a:cs typeface="Calibri" panose="020F0502020204030204" pitchFamily="34" charset="0"/>
              </a:rPr>
              <a:t>Tomer Devorah</a:t>
            </a:r>
            <a:r>
              <a:rPr kumimoji="0" lang="en-US" altLang="en-US" sz="1100" b="1" i="0" u="none" strike="noStrike" cap="none" normalizeH="0" baseline="0" dirty="0">
                <a:ln>
                  <a:noFill/>
                </a:ln>
                <a:solidFill>
                  <a:schemeClr val="tx1"/>
                </a:solidFill>
                <a:effectLst/>
                <a:latin typeface="Cambria" panose="02040503050406030204" pitchFamily="18" charset="0"/>
                <a:ea typeface="Calibri" panose="020F0502020204030204" pitchFamily="34" charset="0"/>
                <a:cs typeface="Calibri" panose="020F0502020204030204" pitchFamily="34" charset="0"/>
              </a:rPr>
              <a:t> - conclusion of Chapter 1:  </a:t>
            </a:r>
            <a:r>
              <a:rPr lang="en-US" altLang="en-US" sz="1100" dirty="0">
                <a:latin typeface="Cambria" panose="02040503050406030204" pitchFamily="18" charset="0"/>
                <a:ea typeface="Calibri" panose="020F0502020204030204" pitchFamily="34" charset="0"/>
                <a:cs typeface="Calibri" panose="020F0502020204030204" pitchFamily="34" charset="0"/>
              </a:rPr>
              <a:t>The f</a:t>
            </a:r>
            <a:r>
              <a:rPr kumimoji="0" lang="en-US" altLang="en-US" sz="1100" i="0" u="none" strike="noStrike" cap="none" normalizeH="0" baseline="0" dirty="0">
                <a:ln>
                  <a:noFill/>
                </a:ln>
                <a:solidFill>
                  <a:schemeClr val="tx1"/>
                </a:solidFill>
                <a:effectLst/>
                <a:latin typeface="Cambria" panose="02040503050406030204" pitchFamily="18" charset="0"/>
                <a:ea typeface="Calibri" panose="020F0502020204030204" pitchFamily="34" charset="0"/>
                <a:cs typeface="Calibri" panose="020F0502020204030204" pitchFamily="34" charset="0"/>
              </a:rPr>
              <a:t>low of any of Hashem’s </a:t>
            </a:r>
            <a:r>
              <a:rPr kumimoji="0" lang="en-US" altLang="en-US" sz="1100" i="1" u="none" strike="noStrike" cap="none" normalizeH="0" baseline="0" dirty="0" err="1">
                <a:ln>
                  <a:noFill/>
                </a:ln>
                <a:solidFill>
                  <a:schemeClr val="tx1"/>
                </a:solidFill>
                <a:effectLst/>
                <a:latin typeface="Cambria" panose="02040503050406030204" pitchFamily="18" charset="0"/>
                <a:ea typeface="Calibri" panose="020F0502020204030204" pitchFamily="34" charset="0"/>
                <a:cs typeface="Calibri" panose="020F0502020204030204" pitchFamily="34" charset="0"/>
              </a:rPr>
              <a:t>middos</a:t>
            </a:r>
            <a:r>
              <a:rPr kumimoji="0" lang="en-US" altLang="en-US" sz="1100" i="1" u="none" strike="noStrike" cap="none" normalizeH="0" baseline="0" dirty="0">
                <a:ln>
                  <a:noFill/>
                </a:ln>
                <a:solidFill>
                  <a:schemeClr val="tx1"/>
                </a:solidFill>
                <a:effectLst/>
                <a:latin typeface="Cambria" panose="02040503050406030204" pitchFamily="18" charset="0"/>
                <a:ea typeface="Calibri" panose="020F0502020204030204" pitchFamily="34" charset="0"/>
                <a:cs typeface="Calibri" panose="020F0502020204030204" pitchFamily="34" charset="0"/>
              </a:rPr>
              <a:t> </a:t>
            </a:r>
            <a:r>
              <a:rPr kumimoji="0" lang="en-US" altLang="en-US" sz="1100" i="0" u="none" strike="noStrike" cap="none" normalizeH="0" baseline="0" dirty="0">
                <a:ln>
                  <a:noFill/>
                </a:ln>
                <a:solidFill>
                  <a:schemeClr val="tx1"/>
                </a:solidFill>
                <a:effectLst/>
                <a:latin typeface="Cambria" panose="02040503050406030204" pitchFamily="18" charset="0"/>
                <a:ea typeface="Calibri" panose="020F0502020204030204" pitchFamily="34" charset="0"/>
                <a:cs typeface="Calibri" panose="020F0502020204030204" pitchFamily="34" charset="0"/>
              </a:rPr>
              <a:t>of mercy </a:t>
            </a:r>
            <a:br>
              <a:rPr kumimoji="0" lang="en-US" altLang="en-US" sz="1100" i="0" u="none" strike="noStrike" cap="none" normalizeH="0" baseline="0" dirty="0">
                <a:ln>
                  <a:noFill/>
                </a:ln>
                <a:solidFill>
                  <a:schemeClr val="tx1"/>
                </a:solidFill>
                <a:effectLst/>
                <a:latin typeface="Cambria" panose="02040503050406030204" pitchFamily="18" charset="0"/>
                <a:ea typeface="Calibri" panose="020F0502020204030204" pitchFamily="34" charset="0"/>
                <a:cs typeface="Calibri" panose="020F0502020204030204" pitchFamily="34" charset="0"/>
              </a:rPr>
            </a:br>
            <a:r>
              <a:rPr kumimoji="0" lang="en-US" altLang="en-US" sz="1100" i="0" u="none" strike="noStrike" cap="none" normalizeH="0" baseline="0" dirty="0">
                <a:ln>
                  <a:noFill/>
                </a:ln>
                <a:solidFill>
                  <a:schemeClr val="tx1"/>
                </a:solidFill>
                <a:effectLst/>
                <a:latin typeface="Cambria" panose="02040503050406030204" pitchFamily="18" charset="0"/>
                <a:ea typeface="Calibri" panose="020F0502020204030204" pitchFamily="34" charset="0"/>
                <a:cs typeface="Calibri" panose="020F0502020204030204" pitchFamily="34" charset="0"/>
              </a:rPr>
              <a:t>toward the earthly world, is activated when that </a:t>
            </a:r>
            <a:r>
              <a:rPr kumimoji="0" lang="en-US" altLang="en-US" sz="1100" i="1" u="none" strike="noStrike" cap="none" normalizeH="0" baseline="0" dirty="0" err="1">
                <a:ln>
                  <a:noFill/>
                </a:ln>
                <a:solidFill>
                  <a:schemeClr val="tx1"/>
                </a:solidFill>
                <a:effectLst/>
                <a:latin typeface="Cambria" panose="02040503050406030204" pitchFamily="18" charset="0"/>
                <a:ea typeface="Calibri" panose="020F0502020204030204" pitchFamily="34" charset="0"/>
                <a:cs typeface="Calibri" panose="020F0502020204030204" pitchFamily="34" charset="0"/>
              </a:rPr>
              <a:t>middah</a:t>
            </a:r>
            <a:r>
              <a:rPr kumimoji="0" lang="en-US" altLang="en-US" sz="1100" i="0" u="none" strike="noStrike" cap="none" normalizeH="0" baseline="0" dirty="0">
                <a:ln>
                  <a:noFill/>
                </a:ln>
                <a:solidFill>
                  <a:schemeClr val="tx1"/>
                </a:solidFill>
                <a:effectLst/>
                <a:latin typeface="Cambria" panose="02040503050406030204" pitchFamily="18" charset="0"/>
                <a:ea typeface="Calibri" panose="020F0502020204030204" pitchFamily="34" charset="0"/>
                <a:cs typeface="Calibri" panose="020F0502020204030204" pitchFamily="34" charset="0"/>
              </a:rPr>
              <a:t> is manifested by man below.</a:t>
            </a:r>
            <a:endParaRPr kumimoji="0" lang="en-US" altLang="en-US" sz="1100" i="0" u="none" strike="noStrike" cap="none" normalizeH="0" baseline="0" dirty="0">
              <a:ln>
                <a:noFill/>
              </a:ln>
              <a:solidFill>
                <a:schemeClr val="tx1"/>
              </a:solidFill>
              <a:effectLst/>
            </a:endParaRPr>
          </a:p>
        </p:txBody>
      </p:sp>
      <p:sp>
        <p:nvSpPr>
          <p:cNvPr id="12" name="TextBox 11">
            <a:extLst>
              <a:ext uri="{FF2B5EF4-FFF2-40B4-BE49-F238E27FC236}">
                <a16:creationId xmlns:a16="http://schemas.microsoft.com/office/drawing/2014/main" id="{228620DF-F621-4342-9E3C-491AD53B44E6}"/>
              </a:ext>
            </a:extLst>
          </p:cNvPr>
          <p:cNvSpPr txBox="1"/>
          <p:nvPr/>
        </p:nvSpPr>
        <p:spPr>
          <a:xfrm>
            <a:off x="625794" y="5582957"/>
            <a:ext cx="6126797" cy="238820"/>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1"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Translation adapted from: The Elucidated Tomer Devorah, </a:t>
            </a:r>
            <a:r>
              <a:rPr kumimoji="0" lang="en-US" altLang="en-US" sz="9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by</a:t>
            </a:r>
            <a:r>
              <a:rPr kumimoji="0" lang="en-US" altLang="en-US" sz="900" b="0" i="1"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kumimoji="0" lang="en-US" altLang="en-US" sz="9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Rabbi Shmuel Meir </a:t>
            </a:r>
            <a:r>
              <a:rPr kumimoji="0" lang="en-US" altLang="en-US" sz="900"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Riachi</a:t>
            </a:r>
            <a:r>
              <a:rPr kumimoji="0" lang="en-US" altLang="en-US" sz="9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kumimoji="0" lang="en-US" altLang="en-US" sz="900"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Feldheim</a:t>
            </a:r>
            <a:r>
              <a:rPr kumimoji="0" lang="en-US" altLang="en-US" sz="9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Publishers.</a:t>
            </a:r>
            <a:endParaRPr kumimoji="0" lang="en-US" altLang="en-US" sz="900" b="0" i="0" u="none" strike="noStrike" cap="none" normalizeH="0" baseline="0" dirty="0">
              <a:ln>
                <a:noFill/>
              </a:ln>
              <a:solidFill>
                <a:schemeClr val="tx1"/>
              </a:solidFill>
              <a:effectLst/>
              <a:latin typeface="Arial" panose="020B0604020202020204" pitchFamily="34" charset="0"/>
            </a:endParaRPr>
          </a:p>
        </p:txBody>
      </p:sp>
      <p:graphicFrame>
        <p:nvGraphicFramePr>
          <p:cNvPr id="13" name="Table 12">
            <a:extLst>
              <a:ext uri="{FF2B5EF4-FFF2-40B4-BE49-F238E27FC236}">
                <a16:creationId xmlns:a16="http://schemas.microsoft.com/office/drawing/2014/main" id="{F955F38F-BE61-4DF9-AB80-B7C56961C2A9}"/>
              </a:ext>
            </a:extLst>
          </p:cNvPr>
          <p:cNvGraphicFramePr>
            <a:graphicFrameLocks noGrp="1"/>
          </p:cNvGraphicFramePr>
          <p:nvPr>
            <p:extLst>
              <p:ext uri="{D42A27DB-BD31-4B8C-83A1-F6EECF244321}">
                <p14:modId xmlns:p14="http://schemas.microsoft.com/office/powerpoint/2010/main" val="1572136811"/>
              </p:ext>
            </p:extLst>
          </p:nvPr>
        </p:nvGraphicFramePr>
        <p:xfrm>
          <a:off x="682944" y="6614474"/>
          <a:ext cx="6572250" cy="2439586"/>
        </p:xfrm>
        <a:graphic>
          <a:graphicData uri="http://schemas.openxmlformats.org/drawingml/2006/table">
            <a:tbl>
              <a:tblPr firstRow="1" firstCol="1" bandRow="1">
                <a:tableStyleId>{5C22544A-7EE6-4342-B048-85BDC9FD1C3A}</a:tableStyleId>
              </a:tblPr>
              <a:tblGrid>
                <a:gridCol w="3478499">
                  <a:extLst>
                    <a:ext uri="{9D8B030D-6E8A-4147-A177-3AD203B41FA5}">
                      <a16:colId xmlns:a16="http://schemas.microsoft.com/office/drawing/2014/main" val="3603560967"/>
                    </a:ext>
                  </a:extLst>
                </a:gridCol>
                <a:gridCol w="3093751">
                  <a:extLst>
                    <a:ext uri="{9D8B030D-6E8A-4147-A177-3AD203B41FA5}">
                      <a16:colId xmlns:a16="http://schemas.microsoft.com/office/drawing/2014/main" val="2411105618"/>
                    </a:ext>
                  </a:extLst>
                </a:gridCol>
              </a:tblGrid>
              <a:tr h="2439586">
                <a:tc>
                  <a:txBody>
                    <a:bodyPr/>
                    <a:lstStyle/>
                    <a:p>
                      <a:pPr marL="0" marR="0">
                        <a:lnSpc>
                          <a:spcPct val="140000"/>
                        </a:lnSpc>
                        <a:spcBef>
                          <a:spcPts val="500"/>
                        </a:spcBef>
                        <a:spcAft>
                          <a:spcPts val="0"/>
                        </a:spcAft>
                      </a:pPr>
                      <a:r>
                        <a:rPr lang="en-US" sz="1100" b="0" u="sng" dirty="0">
                          <a:solidFill>
                            <a:schemeClr val="tx1"/>
                          </a:solidFill>
                          <a:effectLst/>
                        </a:rPr>
                        <a:t>5: 22</a:t>
                      </a:r>
                      <a:r>
                        <a:rPr lang="en-US" sz="1100" b="0" dirty="0">
                          <a:solidFill>
                            <a:schemeClr val="tx1"/>
                          </a:solidFill>
                          <a:effectLst/>
                        </a:rPr>
                        <a:t>:  Moshe returned to Hashem and said, “My L-</a:t>
                      </a:r>
                      <a:r>
                        <a:rPr lang="en-US" sz="1100" b="0" dirty="0" err="1">
                          <a:solidFill>
                            <a:schemeClr val="tx1"/>
                          </a:solidFill>
                          <a:effectLst/>
                        </a:rPr>
                        <a:t>rd</a:t>
                      </a:r>
                      <a:r>
                        <a:rPr lang="en-US" sz="1100" b="0" dirty="0">
                          <a:solidFill>
                            <a:schemeClr val="tx1"/>
                          </a:solidFill>
                          <a:effectLst/>
                        </a:rPr>
                        <a:t> why have You harmed this people, why have You sent me.</a:t>
                      </a:r>
                    </a:p>
                    <a:p>
                      <a:pPr marL="0" marR="0">
                        <a:lnSpc>
                          <a:spcPct val="140000"/>
                        </a:lnSpc>
                        <a:spcBef>
                          <a:spcPts val="500"/>
                        </a:spcBef>
                        <a:spcAft>
                          <a:spcPts val="0"/>
                        </a:spcAft>
                      </a:pPr>
                      <a:r>
                        <a:rPr lang="en-US" sz="1100" b="0" u="sng" dirty="0">
                          <a:solidFill>
                            <a:schemeClr val="tx1"/>
                          </a:solidFill>
                          <a:effectLst/>
                        </a:rPr>
                        <a:t>5: 23</a:t>
                      </a:r>
                      <a:r>
                        <a:rPr lang="en-US" sz="1100" b="0" dirty="0">
                          <a:solidFill>
                            <a:schemeClr val="tx1"/>
                          </a:solidFill>
                          <a:effectLst/>
                        </a:rPr>
                        <a:t>:  From the time I came to Pharaoh to speak in Your Name, he harmed this people, but You did not rescue Your people.”</a:t>
                      </a:r>
                    </a:p>
                    <a:p>
                      <a:pPr marL="0" marR="0">
                        <a:lnSpc>
                          <a:spcPct val="140000"/>
                        </a:lnSpc>
                        <a:spcBef>
                          <a:spcPts val="500"/>
                        </a:spcBef>
                        <a:spcAft>
                          <a:spcPts val="0"/>
                        </a:spcAft>
                      </a:pPr>
                      <a:r>
                        <a:rPr lang="en-US" sz="1100" b="0" u="sng" dirty="0">
                          <a:solidFill>
                            <a:schemeClr val="tx1"/>
                          </a:solidFill>
                          <a:effectLst/>
                        </a:rPr>
                        <a:t>6: 1</a:t>
                      </a:r>
                      <a:r>
                        <a:rPr lang="en-US" sz="1100" b="0" dirty="0">
                          <a:solidFill>
                            <a:schemeClr val="tx1"/>
                          </a:solidFill>
                          <a:effectLst/>
                        </a:rPr>
                        <a:t>:  Hashem said to Moshe, “Now you will see what I shall do to Pharaoh, for through a strong hand he will send them out, and through a strong hand he will drive them from his land.”</a:t>
                      </a:r>
                      <a:endParaRPr lang="en-US" sz="1100" b="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r" rtl="1">
                        <a:lnSpc>
                          <a:spcPct val="140000"/>
                        </a:lnSpc>
                        <a:spcBef>
                          <a:spcPts val="0"/>
                        </a:spcBef>
                        <a:spcAft>
                          <a:spcPts val="0"/>
                        </a:spcAft>
                      </a:pPr>
                      <a:r>
                        <a:rPr lang="he-IL" sz="1300" b="0" u="sng" dirty="0">
                          <a:solidFill>
                            <a:schemeClr val="tx1"/>
                          </a:solidFill>
                          <a:effectLst/>
                          <a:cs typeface="+mj-cs"/>
                        </a:rPr>
                        <a:t>שמות פרק ה-ו׳</a:t>
                      </a:r>
                      <a:r>
                        <a:rPr lang="he-IL" sz="1300" b="0" dirty="0">
                          <a:solidFill>
                            <a:schemeClr val="tx1"/>
                          </a:solidFill>
                          <a:effectLst/>
                          <a:cs typeface="+mj-cs"/>
                        </a:rPr>
                        <a:t>׃ </a:t>
                      </a:r>
                      <a:endParaRPr lang="en-US" sz="1300" b="0" dirty="0">
                        <a:solidFill>
                          <a:schemeClr val="tx1"/>
                        </a:solidFill>
                        <a:effectLst/>
                        <a:cs typeface="+mj-cs"/>
                      </a:endParaRPr>
                    </a:p>
                    <a:p>
                      <a:pPr marL="0" marR="0" algn="r" rtl="1">
                        <a:lnSpc>
                          <a:spcPct val="140000"/>
                        </a:lnSpc>
                        <a:spcBef>
                          <a:spcPts val="600"/>
                        </a:spcBef>
                        <a:spcAft>
                          <a:spcPts val="400"/>
                        </a:spcAft>
                      </a:pPr>
                      <a:r>
                        <a:rPr lang="he-IL" sz="1300" b="0" u="sng" dirty="0">
                          <a:solidFill>
                            <a:schemeClr val="tx1"/>
                          </a:solidFill>
                          <a:effectLst/>
                          <a:cs typeface="+mj-cs"/>
                        </a:rPr>
                        <a:t>ה</a:t>
                      </a:r>
                      <a:r>
                        <a:rPr lang="en-US" sz="1300" b="0" u="sng" dirty="0">
                          <a:solidFill>
                            <a:schemeClr val="tx1"/>
                          </a:solidFill>
                          <a:effectLst/>
                          <a:cs typeface="+mj-cs"/>
                        </a:rPr>
                        <a:t>:</a:t>
                      </a:r>
                      <a:r>
                        <a:rPr lang="he-IL" sz="1300" b="0" u="sng" dirty="0">
                          <a:solidFill>
                            <a:schemeClr val="tx1"/>
                          </a:solidFill>
                          <a:effectLst/>
                          <a:cs typeface="+mj-cs"/>
                        </a:rPr>
                        <a:t> כ״ב</a:t>
                      </a:r>
                      <a:r>
                        <a:rPr lang="he-IL" sz="1300" b="0" dirty="0">
                          <a:solidFill>
                            <a:schemeClr val="tx1"/>
                          </a:solidFill>
                          <a:effectLst/>
                          <a:cs typeface="+mj-cs"/>
                        </a:rPr>
                        <a:t>׃  וַיָּשָׁב מֹשֶׁה אֶל ה׳ וַיֹּאמַר אַדֹ-י לָמָה הֲרֵעֹתָה לָעָם הַזֶּה לָמָּה זֶּה שְׁלַחְתָּנִי.</a:t>
                      </a:r>
                      <a:endParaRPr lang="en-US" sz="1300" b="0" dirty="0">
                        <a:solidFill>
                          <a:schemeClr val="tx1"/>
                        </a:solidFill>
                        <a:effectLst/>
                        <a:cs typeface="+mj-cs"/>
                      </a:endParaRPr>
                    </a:p>
                    <a:p>
                      <a:pPr marL="0" marR="0" algn="r" rtl="1">
                        <a:lnSpc>
                          <a:spcPct val="140000"/>
                        </a:lnSpc>
                        <a:spcBef>
                          <a:spcPts val="400"/>
                        </a:spcBef>
                        <a:spcAft>
                          <a:spcPts val="400"/>
                        </a:spcAft>
                      </a:pPr>
                      <a:r>
                        <a:rPr lang="he-IL" sz="1300" b="0" u="sng" dirty="0">
                          <a:solidFill>
                            <a:schemeClr val="tx1"/>
                          </a:solidFill>
                          <a:effectLst/>
                          <a:cs typeface="+mj-cs"/>
                        </a:rPr>
                        <a:t>ה</a:t>
                      </a:r>
                      <a:r>
                        <a:rPr lang="en-US" sz="1300" b="0" u="sng" dirty="0">
                          <a:solidFill>
                            <a:schemeClr val="tx1"/>
                          </a:solidFill>
                          <a:effectLst/>
                          <a:cs typeface="+mj-cs"/>
                        </a:rPr>
                        <a:t>:</a:t>
                      </a:r>
                      <a:r>
                        <a:rPr lang="he-IL" sz="1300" b="0" u="sng" dirty="0">
                          <a:solidFill>
                            <a:schemeClr val="tx1"/>
                          </a:solidFill>
                          <a:effectLst/>
                          <a:cs typeface="+mj-cs"/>
                        </a:rPr>
                        <a:t> כ״ג</a:t>
                      </a:r>
                      <a:r>
                        <a:rPr lang="he-IL" sz="1300" b="0" dirty="0">
                          <a:solidFill>
                            <a:schemeClr val="tx1"/>
                          </a:solidFill>
                          <a:effectLst/>
                          <a:cs typeface="+mj-cs"/>
                        </a:rPr>
                        <a:t>׃  וּמֵאָז בָּאתִי אֶל פַּרְעֹה לְדַבֵּר בִּשְׁמֶךָ הֵרַע לָעָם הַזֶּה וְהַצֵּל לֹא הִצַּלְתָּ אֶת עַמֶּךָ.</a:t>
                      </a:r>
                      <a:endParaRPr lang="en-US" sz="1300" b="0" dirty="0">
                        <a:solidFill>
                          <a:schemeClr val="tx1"/>
                        </a:solidFill>
                        <a:effectLst/>
                        <a:cs typeface="+mj-cs"/>
                      </a:endParaRPr>
                    </a:p>
                    <a:p>
                      <a:pPr marL="0" marR="0" algn="r" rtl="1">
                        <a:lnSpc>
                          <a:spcPct val="140000"/>
                        </a:lnSpc>
                        <a:spcBef>
                          <a:spcPts val="400"/>
                        </a:spcBef>
                        <a:spcAft>
                          <a:spcPts val="400"/>
                        </a:spcAft>
                      </a:pPr>
                      <a:r>
                        <a:rPr lang="he-IL" sz="1300" b="0" u="sng" dirty="0">
                          <a:solidFill>
                            <a:schemeClr val="tx1"/>
                          </a:solidFill>
                          <a:effectLst/>
                          <a:cs typeface="+mj-cs"/>
                        </a:rPr>
                        <a:t>ו</a:t>
                      </a:r>
                      <a:r>
                        <a:rPr lang="en-US" sz="1300" b="0" u="sng" dirty="0">
                          <a:solidFill>
                            <a:schemeClr val="tx1"/>
                          </a:solidFill>
                          <a:effectLst/>
                          <a:cs typeface="+mj-cs"/>
                        </a:rPr>
                        <a:t>:</a:t>
                      </a:r>
                      <a:r>
                        <a:rPr lang="he-IL" sz="1300" b="0" u="sng" dirty="0">
                          <a:solidFill>
                            <a:schemeClr val="tx1"/>
                          </a:solidFill>
                          <a:effectLst/>
                          <a:cs typeface="+mj-cs"/>
                        </a:rPr>
                        <a:t> א</a:t>
                      </a:r>
                      <a:r>
                        <a:rPr lang="he-IL" sz="1300" b="0" dirty="0">
                          <a:solidFill>
                            <a:schemeClr val="tx1"/>
                          </a:solidFill>
                          <a:effectLst/>
                          <a:cs typeface="+mj-cs"/>
                        </a:rPr>
                        <a:t>׳׃  וַיֹּאמֶר ה׳ אֶל מֹשֶׁה עַתָּה תִרְאֶה אֲשֶׁר אֶעֱשֶׂה לְפַרְעֹה כִּי בְיָד חֲזָקָה יְשַׁלְּחֵם וּבְיָד חֵזָקָה יְגָרְשֵׁם מֵאַרְצוֹ</a:t>
                      </a:r>
                      <a:r>
                        <a:rPr lang="he-IL" sz="1250" b="0" dirty="0">
                          <a:solidFill>
                            <a:schemeClr val="tx1"/>
                          </a:solidFill>
                          <a:effectLst/>
                          <a:cs typeface="+mj-cs"/>
                        </a:rPr>
                        <a:t>.</a:t>
                      </a:r>
                      <a:endParaRPr lang="en-US" sz="1250" b="0" dirty="0">
                        <a:solidFill>
                          <a:schemeClr val="tx1"/>
                        </a:solidFill>
                        <a:effectLst/>
                        <a:latin typeface="Calibri" panose="020F0502020204030204" pitchFamily="34" charset="0"/>
                        <a:ea typeface="Calibri" panose="020F0502020204030204" pitchFamily="34" charset="0"/>
                        <a:cs typeface="+mj-cs"/>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51314888"/>
                  </a:ext>
                </a:extLst>
              </a:tr>
            </a:tbl>
          </a:graphicData>
        </a:graphic>
      </p:graphicFrame>
      <p:sp>
        <p:nvSpPr>
          <p:cNvPr id="15" name="TextBox 14">
            <a:extLst>
              <a:ext uri="{FF2B5EF4-FFF2-40B4-BE49-F238E27FC236}">
                <a16:creationId xmlns:a16="http://schemas.microsoft.com/office/drawing/2014/main" id="{50835E5B-5820-49B3-BCEF-8F7C9EF4A714}"/>
              </a:ext>
            </a:extLst>
          </p:cNvPr>
          <p:cNvSpPr txBox="1"/>
          <p:nvPr/>
        </p:nvSpPr>
        <p:spPr>
          <a:xfrm>
            <a:off x="625794" y="6100678"/>
            <a:ext cx="6572249" cy="513795"/>
          </a:xfrm>
          <a:prstGeom prst="rect">
            <a:avLst/>
          </a:prstGeom>
          <a:noFill/>
        </p:spPr>
        <p:txBody>
          <a:bodyPr wrap="square">
            <a:spAutoFit/>
          </a:bodyPr>
          <a:lstStyle/>
          <a:p>
            <a:pPr marL="1371600" marR="0" indent="-1371600">
              <a:lnSpc>
                <a:spcPct val="130000"/>
              </a:lnSpc>
              <a:spcBef>
                <a:spcPts val="1000"/>
              </a:spcBef>
              <a:spcAft>
                <a:spcPts val="300"/>
              </a:spcAft>
            </a:pPr>
            <a:r>
              <a:rPr lang="en-US" sz="1100" b="1" dirty="0">
                <a:effectLst/>
                <a:latin typeface="Cambria" panose="02040503050406030204" pitchFamily="18" charset="0"/>
                <a:ea typeface="Calibri" panose="020F0502020204030204" pitchFamily="34" charset="0"/>
                <a:cs typeface="Calibri" panose="020F0502020204030204" pitchFamily="34" charset="0"/>
              </a:rPr>
              <a:t>Source V-2:  </a:t>
            </a:r>
            <a:r>
              <a:rPr lang="en-US" sz="1100" b="1" dirty="0" err="1">
                <a:effectLst/>
                <a:latin typeface="Cambria" panose="02040503050406030204" pitchFamily="18" charset="0"/>
                <a:ea typeface="Calibri" panose="020F0502020204030204" pitchFamily="34" charset="0"/>
                <a:cs typeface="Calibri" panose="020F0502020204030204" pitchFamily="34" charset="0"/>
              </a:rPr>
              <a:t>Shemos</a:t>
            </a:r>
            <a:r>
              <a:rPr lang="en-US" sz="1100" b="1" dirty="0">
                <a:effectLst/>
                <a:latin typeface="Cambria" panose="02040503050406030204" pitchFamily="18" charset="0"/>
                <a:ea typeface="Calibri" panose="020F0502020204030204" pitchFamily="34" charset="0"/>
                <a:cs typeface="Calibri" panose="020F0502020204030204" pitchFamily="34" charset="0"/>
              </a:rPr>
              <a:t>: </a:t>
            </a:r>
            <a:r>
              <a:rPr lang="en-US" sz="1100" dirty="0">
                <a:effectLst/>
                <a:latin typeface="Cambria" panose="02040503050406030204" pitchFamily="18" charset="0"/>
                <a:ea typeface="Calibri" panose="020F0502020204030204" pitchFamily="34" charset="0"/>
                <a:cs typeface="Calibri" panose="020F0502020204030204" pitchFamily="34" charset="0"/>
              </a:rPr>
              <a:t> Moshe expressed his dismay that his overture to </a:t>
            </a:r>
            <a:r>
              <a:rPr lang="en-US" sz="1100" dirty="0">
                <a:effectLst/>
                <a:latin typeface="Cambria" panose="02040503050406030204" pitchFamily="18" charset="0"/>
                <a:ea typeface="Cambria" panose="02040503050406030204" pitchFamily="18" charset="0"/>
                <a:cs typeface="Calibri" panose="020F0502020204030204" pitchFamily="34" charset="0"/>
              </a:rPr>
              <a:t>Pharaoh </a:t>
            </a:r>
            <a:r>
              <a:rPr lang="en-US" sz="1100" dirty="0">
                <a:latin typeface="Cambria" panose="02040503050406030204" pitchFamily="18" charset="0"/>
                <a:ea typeface="Cambria" panose="02040503050406030204" pitchFamily="18" charset="0"/>
              </a:rPr>
              <a:t>exacerbated the Jewish people’s suffering.  </a:t>
            </a:r>
            <a:r>
              <a:rPr lang="en-US" sz="1100" dirty="0">
                <a:effectLst/>
                <a:latin typeface="Cambria" panose="02040503050406030204" pitchFamily="18" charset="0"/>
                <a:ea typeface="Cambria" panose="02040503050406030204" pitchFamily="18" charset="0"/>
                <a:cs typeface="Calibri" panose="020F0502020204030204" pitchFamily="34" charset="0"/>
              </a:rPr>
              <a:t>Hashe</a:t>
            </a:r>
            <a:r>
              <a:rPr lang="en-US" sz="1100" dirty="0">
                <a:effectLst/>
                <a:latin typeface="Cambria" panose="02040503050406030204" pitchFamily="18" charset="0"/>
                <a:ea typeface="Calibri" panose="020F0502020204030204" pitchFamily="34" charset="0"/>
                <a:cs typeface="Calibri" panose="020F0502020204030204" pitchFamily="34" charset="0"/>
              </a:rPr>
              <a:t>m reassured Moshe of His masterplan to redeem the Jews.</a:t>
            </a:r>
            <a:endParaRPr lang="en-US" sz="1100" dirty="0">
              <a:effectLst/>
              <a:latin typeface="Palatino Linotype" panose="02040502050505030304" pitchFamily="18" charset="0"/>
              <a:ea typeface="Calibri" panose="020F0502020204030204" pitchFamily="34" charset="0"/>
              <a:cs typeface="Arial" panose="020B0604020202020204" pitchFamily="34" charset="0"/>
            </a:endParaRPr>
          </a:p>
        </p:txBody>
      </p:sp>
      <p:sp>
        <p:nvSpPr>
          <p:cNvPr id="3" name="TextBox 2">
            <a:extLst>
              <a:ext uri="{FF2B5EF4-FFF2-40B4-BE49-F238E27FC236}">
                <a16:creationId xmlns:a16="http://schemas.microsoft.com/office/drawing/2014/main" id="{00FAC18D-EEBB-4C9C-82C5-88CA4F23CF28}"/>
              </a:ext>
            </a:extLst>
          </p:cNvPr>
          <p:cNvSpPr txBox="1"/>
          <p:nvPr/>
        </p:nvSpPr>
        <p:spPr>
          <a:xfrm>
            <a:off x="674512" y="9051973"/>
            <a:ext cx="3886200" cy="230832"/>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tab pos="3752850" algn="l"/>
              </a:tabLst>
            </a:pPr>
            <a:r>
              <a:rPr kumimoji="0" lang="en-US" altLang="en-US" sz="900" b="0" i="1"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Translation from:</a:t>
            </a:r>
            <a:r>
              <a:rPr kumimoji="0" lang="en-US" altLang="en-US" sz="9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 </a:t>
            </a:r>
            <a:r>
              <a:rPr kumimoji="0" lang="en-US" altLang="en-US" sz="900"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Artscroll</a:t>
            </a:r>
            <a:r>
              <a:rPr kumimoji="0" lang="en-US" altLang="en-US" sz="9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 Talmud, Schottenstein Edition</a:t>
            </a:r>
            <a:r>
              <a:rPr kumimoji="0" lang="en-US" altLang="en-US" sz="9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kumimoji="0" lang="en-US" altLang="en-US" sz="900"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Mesorah</a:t>
            </a:r>
            <a:r>
              <a:rPr kumimoji="0" lang="en-US" altLang="en-US" sz="9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Publishers.</a:t>
            </a:r>
            <a:endParaRPr kumimoji="0" lang="en-US" altLang="en-US" sz="9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0253191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A2F50B0-BC4C-4572-BC5D-4EC5183F740B}"/>
              </a:ext>
            </a:extLst>
          </p:cNvPr>
          <p:cNvSpPr>
            <a:spLocks noGrp="1"/>
          </p:cNvSpPr>
          <p:nvPr>
            <p:ph type="sldNum" sz="quarter" idx="12"/>
          </p:nvPr>
        </p:nvSpPr>
        <p:spPr>
          <a:xfrm>
            <a:off x="5784236" y="9362964"/>
            <a:ext cx="1563328" cy="397097"/>
          </a:xfrm>
        </p:spPr>
        <p:txBody>
          <a:bodyPr/>
          <a:lstStyle/>
          <a:p>
            <a:fld id="{0C214F17-86AB-4F1C-BC88-4CB7EE2FB93D}" type="slidenum">
              <a:rPr lang="en-US" sz="1050" b="1" smtClean="0">
                <a:solidFill>
                  <a:schemeClr val="tx1"/>
                </a:solidFill>
              </a:rPr>
              <a:t>26</a:t>
            </a:fld>
            <a:endParaRPr lang="en-US" sz="1050" b="1" dirty="0">
              <a:solidFill>
                <a:schemeClr val="tx1"/>
              </a:solidFill>
            </a:endParaRPr>
          </a:p>
        </p:txBody>
      </p:sp>
      <p:sp>
        <p:nvSpPr>
          <p:cNvPr id="3" name="TextBox 2">
            <a:extLst>
              <a:ext uri="{FF2B5EF4-FFF2-40B4-BE49-F238E27FC236}">
                <a16:creationId xmlns:a16="http://schemas.microsoft.com/office/drawing/2014/main" id="{08B68B7D-9B73-42C3-B756-3550D6567994}"/>
              </a:ext>
            </a:extLst>
          </p:cNvPr>
          <p:cNvSpPr txBox="1"/>
          <p:nvPr/>
        </p:nvSpPr>
        <p:spPr>
          <a:xfrm>
            <a:off x="558800" y="3373644"/>
            <a:ext cx="6663066" cy="6080760"/>
          </a:xfrm>
          <a:prstGeom prst="rect">
            <a:avLst/>
          </a:prstGeom>
          <a:solidFill>
            <a:srgbClr val="F9F9F9"/>
          </a:solidFill>
          <a:ln w="6350">
            <a:solidFill>
              <a:schemeClr val="tx1"/>
            </a:solidFill>
          </a:ln>
        </p:spPr>
        <p:txBody>
          <a:bodyPr wrap="square" rtlCol="0" anchor="ctr" anchorCtr="0">
            <a:spAutoFit/>
          </a:bodyPr>
          <a:lstStyle/>
          <a:p>
            <a:pPr marL="292100" indent="-292100" defTabSz="449263">
              <a:lnSpc>
                <a:spcPct val="135000"/>
              </a:lnSpc>
              <a:spcBef>
                <a:spcPts val="1200"/>
              </a:spcBef>
              <a:buFont typeface="Wingdings" panose="05000000000000000000" pitchFamily="2" charset="2"/>
              <a:buChar char="v"/>
            </a:pPr>
            <a:r>
              <a:rPr lang="en-US" sz="1250" dirty="0">
                <a:effectLst/>
                <a:latin typeface="Yu Gothic UI" panose="020B0500000000000000" pitchFamily="34" charset="-128"/>
                <a:ea typeface="Yu Gothic UI" panose="020B0500000000000000" pitchFamily="34" charset="-128"/>
                <a:cs typeface="Calibri" panose="020F0502020204030204" pitchFamily="34" charset="0"/>
              </a:rPr>
              <a:t>In </a:t>
            </a:r>
            <a:r>
              <a:rPr lang="en-US" sz="1250" dirty="0" err="1">
                <a:effectLst/>
                <a:latin typeface="Yu Gothic UI" panose="020B0500000000000000" pitchFamily="34" charset="-128"/>
                <a:ea typeface="Yu Gothic UI" panose="020B0500000000000000" pitchFamily="34" charset="-128"/>
                <a:cs typeface="Calibri" panose="020F0502020204030204" pitchFamily="34" charset="0"/>
              </a:rPr>
              <a:t>Parshas</a:t>
            </a:r>
            <a:r>
              <a:rPr lang="en-US" sz="1250" dirty="0">
                <a:effectLst/>
                <a:latin typeface="Yu Gothic UI" panose="020B0500000000000000" pitchFamily="34" charset="-128"/>
                <a:ea typeface="Yu Gothic UI" panose="020B0500000000000000" pitchFamily="34" charset="-128"/>
                <a:cs typeface="Calibri" panose="020F0502020204030204" pitchFamily="34" charset="0"/>
              </a:rPr>
              <a:t> </a:t>
            </a:r>
            <a:r>
              <a:rPr lang="en-US" sz="1250" dirty="0" err="1">
                <a:effectLst/>
                <a:latin typeface="Yu Gothic UI" panose="020B0500000000000000" pitchFamily="34" charset="-128"/>
                <a:ea typeface="Yu Gothic UI" panose="020B0500000000000000" pitchFamily="34" charset="-128"/>
                <a:cs typeface="Calibri" panose="020F0502020204030204" pitchFamily="34" charset="0"/>
              </a:rPr>
              <a:t>Shemos</a:t>
            </a:r>
            <a:r>
              <a:rPr lang="en-US" sz="1250" dirty="0">
                <a:effectLst/>
                <a:latin typeface="Yu Gothic UI" panose="020B0500000000000000" pitchFamily="34" charset="-128"/>
                <a:ea typeface="Yu Gothic UI" panose="020B0500000000000000" pitchFamily="34" charset="-128"/>
                <a:cs typeface="Calibri" panose="020F0502020204030204" pitchFamily="34" charset="0"/>
              </a:rPr>
              <a:t> (3: 6-22), Hashem deputized Moshe </a:t>
            </a:r>
            <a:r>
              <a:rPr lang="en-US" sz="1250" dirty="0" err="1">
                <a:effectLst/>
                <a:latin typeface="Yu Gothic UI" panose="020B0500000000000000" pitchFamily="34" charset="-128"/>
                <a:ea typeface="Yu Gothic UI" panose="020B0500000000000000" pitchFamily="34" charset="-128"/>
                <a:cs typeface="Calibri" panose="020F0502020204030204" pitchFamily="34" charset="0"/>
              </a:rPr>
              <a:t>Rabbeinu</a:t>
            </a:r>
            <a:r>
              <a:rPr lang="en-US" sz="1250" dirty="0">
                <a:effectLst/>
                <a:latin typeface="Yu Gothic UI" panose="020B0500000000000000" pitchFamily="34" charset="-128"/>
                <a:ea typeface="Yu Gothic UI" panose="020B0500000000000000" pitchFamily="34" charset="-128"/>
                <a:cs typeface="Calibri" panose="020F0502020204030204" pitchFamily="34" charset="0"/>
              </a:rPr>
              <a:t> to demand Pharaoh to release the Jews. Pharaoh responded by increasing the difficulty of the Israelite’s labor, forcing them to collect their own straw to produce bricks, but still demanded the same quota for brick production (</a:t>
            </a:r>
            <a:r>
              <a:rPr lang="en-US" sz="1250" dirty="0" err="1">
                <a:effectLst/>
                <a:latin typeface="Yu Gothic UI" panose="020B0500000000000000" pitchFamily="34" charset="-128"/>
                <a:ea typeface="Yu Gothic UI" panose="020B0500000000000000" pitchFamily="34" charset="-128"/>
                <a:cs typeface="Calibri" panose="020F0502020204030204" pitchFamily="34" charset="0"/>
              </a:rPr>
              <a:t>Shemos</a:t>
            </a:r>
            <a:r>
              <a:rPr lang="en-US" sz="1250" dirty="0">
                <a:effectLst/>
                <a:latin typeface="Yu Gothic UI" panose="020B0500000000000000" pitchFamily="34" charset="-128"/>
                <a:ea typeface="Yu Gothic UI" panose="020B0500000000000000" pitchFamily="34" charset="-128"/>
                <a:cs typeface="Calibri" panose="020F0502020204030204" pitchFamily="34" charset="0"/>
              </a:rPr>
              <a:t> 5: 6-9). </a:t>
            </a:r>
          </a:p>
          <a:p>
            <a:pPr marL="292100" indent="-292100" defTabSz="449263">
              <a:lnSpc>
                <a:spcPct val="135000"/>
              </a:lnSpc>
              <a:spcBef>
                <a:spcPts val="600"/>
              </a:spcBef>
              <a:buFont typeface="Wingdings" panose="05000000000000000000" pitchFamily="2" charset="2"/>
              <a:buChar char="v"/>
            </a:pPr>
            <a:r>
              <a:rPr lang="en-US" sz="1250" dirty="0">
                <a:effectLst/>
                <a:latin typeface="Yu Gothic UI" panose="020B0500000000000000" pitchFamily="34" charset="-128"/>
                <a:ea typeface="Yu Gothic UI" panose="020B0500000000000000" pitchFamily="34" charset="-128"/>
                <a:cs typeface="Calibri" panose="020F0502020204030204" pitchFamily="34" charset="0"/>
              </a:rPr>
              <a:t>Consequently, when the oppressed laborers could not fill the quota, the Jewish officers were beaten by their Egyptian taskmasters. </a:t>
            </a:r>
            <a:r>
              <a:rPr lang="en-US" sz="1250" dirty="0" err="1">
                <a:effectLst/>
                <a:latin typeface="Yu Gothic UI" panose="020B0500000000000000" pitchFamily="34" charset="-128"/>
                <a:ea typeface="Yu Gothic UI" panose="020B0500000000000000" pitchFamily="34" charset="-128"/>
                <a:cs typeface="Calibri" panose="020F0502020204030204" pitchFamily="34" charset="0"/>
              </a:rPr>
              <a:t>Rashi</a:t>
            </a:r>
            <a:r>
              <a:rPr lang="en-US" sz="1250" dirty="0">
                <a:effectLst/>
                <a:latin typeface="Yu Gothic UI" panose="020B0500000000000000" pitchFamily="34" charset="-128"/>
                <a:ea typeface="Yu Gothic UI" panose="020B0500000000000000" pitchFamily="34" charset="-128"/>
                <a:cs typeface="Calibri" panose="020F0502020204030204" pitchFamily="34" charset="0"/>
              </a:rPr>
              <a:t> (5:14) explains that the Jewish officers were ordered by the Egyptians to force the Israelite slaves to fill the draconian quota, but because of their pity for their fellow Jews, they chose to be brutally beaten rather than subject their brethren to additional suffering, a display of great </a:t>
            </a:r>
            <a:r>
              <a:rPr lang="en-US" sz="1350" i="1" dirty="0" err="1">
                <a:effectLst/>
                <a:ea typeface="Yu Gothic UI" panose="020B0500000000000000" pitchFamily="34" charset="-128"/>
                <a:cs typeface="Calibri" panose="020F0502020204030204" pitchFamily="34" charset="0"/>
              </a:rPr>
              <a:t>Nesiah</a:t>
            </a:r>
            <a:r>
              <a:rPr lang="en-US" sz="1350" i="1" dirty="0">
                <a:effectLst/>
                <a:ea typeface="Yu Gothic UI" panose="020B0500000000000000" pitchFamily="34" charset="-128"/>
                <a:cs typeface="Calibri" panose="020F0502020204030204" pitchFamily="34" charset="0"/>
              </a:rPr>
              <a:t> </a:t>
            </a:r>
            <a:r>
              <a:rPr lang="en-US" sz="1350" i="1" dirty="0" err="1">
                <a:effectLst/>
                <a:ea typeface="Yu Gothic UI" panose="020B0500000000000000" pitchFamily="34" charset="-128"/>
                <a:cs typeface="Calibri" panose="020F0502020204030204" pitchFamily="34" charset="0"/>
              </a:rPr>
              <a:t>B’ol</a:t>
            </a:r>
            <a:r>
              <a:rPr lang="en-US" sz="1350" dirty="0">
                <a:effectLst/>
                <a:ea typeface="Yu Gothic UI" panose="020B0500000000000000" pitchFamily="34" charset="-128"/>
                <a:cs typeface="Calibri" panose="020F0502020204030204" pitchFamily="34" charset="0"/>
              </a:rPr>
              <a:t>.  </a:t>
            </a:r>
          </a:p>
          <a:p>
            <a:pPr marL="292100" indent="-292100" defTabSz="449263">
              <a:lnSpc>
                <a:spcPct val="135000"/>
              </a:lnSpc>
              <a:spcBef>
                <a:spcPts val="600"/>
              </a:spcBef>
              <a:buFont typeface="Wingdings" panose="05000000000000000000" pitchFamily="2" charset="2"/>
              <a:buChar char="v"/>
            </a:pPr>
            <a:r>
              <a:rPr lang="en-US" sz="1200" baseline="30000" dirty="0">
                <a:effectLst/>
                <a:ea typeface="Yu Gothic UI" panose="020B0500000000000000" pitchFamily="34" charset="-128"/>
                <a:cs typeface="Calibri" panose="020F0502020204030204" pitchFamily="34" charset="0"/>
              </a:rPr>
              <a:t>3</a:t>
            </a:r>
            <a:r>
              <a:rPr lang="en-US" sz="1250" dirty="0">
                <a:effectLst/>
                <a:latin typeface="Yu Gothic UI" panose="020B0500000000000000" pitchFamily="34" charset="-128"/>
                <a:ea typeface="Yu Gothic UI" panose="020B0500000000000000" pitchFamily="34" charset="-128"/>
                <a:cs typeface="Calibri" panose="020F0502020204030204" pitchFamily="34" charset="0"/>
              </a:rPr>
              <a:t>Moshe then said to Hashem in dismay (Source </a:t>
            </a:r>
            <a:r>
              <a:rPr lang="en-US" sz="1250" dirty="0">
                <a:effectLst/>
                <a:latin typeface="Yu Gothic UI" panose="020B0500000000000000" pitchFamily="34" charset="-128"/>
                <a:ea typeface="Yu Gothic UI" panose="020B0500000000000000" pitchFamily="34" charset="-128"/>
              </a:rPr>
              <a:t>V</a:t>
            </a:r>
            <a:r>
              <a:rPr lang="en-US" sz="1250" dirty="0">
                <a:effectLst/>
                <a:latin typeface="Yu Gothic UI" panose="020B0500000000000000" pitchFamily="34" charset="-128"/>
                <a:ea typeface="Yu Gothic UI" panose="020B0500000000000000" pitchFamily="34" charset="-128"/>
                <a:cs typeface="Calibri" panose="020F0502020204030204" pitchFamily="34" charset="0"/>
              </a:rPr>
              <a:t>-2): </a:t>
            </a:r>
            <a:r>
              <a:rPr lang="en-US" sz="1250" i="1" dirty="0">
                <a:effectLst/>
                <a:latin typeface="Yu Gothic UI" panose="020B0500000000000000" pitchFamily="34" charset="-128"/>
                <a:ea typeface="Yu Gothic UI" panose="020B0500000000000000" pitchFamily="34" charset="-128"/>
                <a:cs typeface="Calibri" panose="020F0502020204030204" pitchFamily="34" charset="0"/>
              </a:rPr>
              <a:t>“Why have You harmed this people, why have You sent me,”</a:t>
            </a:r>
            <a:r>
              <a:rPr lang="en-US" sz="1250" dirty="0">
                <a:effectLst/>
                <a:latin typeface="Yu Gothic UI" panose="020B0500000000000000" pitchFamily="34" charset="-128"/>
                <a:ea typeface="Yu Gothic UI" panose="020B0500000000000000" pitchFamily="34" charset="-128"/>
                <a:cs typeface="Calibri" panose="020F0502020204030204" pitchFamily="34" charset="0"/>
              </a:rPr>
              <a:t>  i.e., my mission caused a total disaster for the Jewish people.  </a:t>
            </a:r>
            <a:r>
              <a:rPr lang="en-US" sz="1200" baseline="30000" dirty="0">
                <a:effectLst/>
                <a:ea typeface="Yu Gothic UI" panose="020B0500000000000000" pitchFamily="34" charset="-128"/>
                <a:cs typeface="Calibri" panose="020F0502020204030204" pitchFamily="34" charset="0"/>
              </a:rPr>
              <a:t>4</a:t>
            </a:r>
            <a:r>
              <a:rPr lang="en-US" sz="1250" dirty="0">
                <a:effectLst/>
                <a:latin typeface="Yu Gothic UI" panose="020B0500000000000000" pitchFamily="34" charset="-128"/>
                <a:ea typeface="Yu Gothic UI" panose="020B0500000000000000" pitchFamily="34" charset="-128"/>
                <a:cs typeface="Calibri" panose="020F0502020204030204" pitchFamily="34" charset="0"/>
              </a:rPr>
              <a:t>Hashem reassured Moshe that this “disaster”, in fact, was an integral part of His masterplan for redeeming the Jews, via activating His </a:t>
            </a:r>
            <a:r>
              <a:rPr lang="en-US" sz="1350" i="1" dirty="0" err="1">
                <a:effectLst/>
                <a:ea typeface="Yu Gothic UI" panose="020B0500000000000000" pitchFamily="34" charset="-128"/>
                <a:cs typeface="Calibri" panose="020F0502020204030204" pitchFamily="34" charset="0"/>
              </a:rPr>
              <a:t>middah</a:t>
            </a:r>
            <a:r>
              <a:rPr lang="en-US" sz="1350" dirty="0">
                <a:effectLst/>
                <a:ea typeface="Yu Gothic UI" panose="020B0500000000000000" pitchFamily="34" charset="-128"/>
                <a:cs typeface="Calibri" panose="020F0502020204030204" pitchFamily="34" charset="0"/>
              </a:rPr>
              <a:t> </a:t>
            </a:r>
            <a:r>
              <a:rPr lang="en-US" sz="1250" dirty="0">
                <a:effectLst/>
                <a:latin typeface="Yu Gothic UI" panose="020B0500000000000000" pitchFamily="34" charset="-128"/>
                <a:ea typeface="Yu Gothic UI" panose="020B0500000000000000" pitchFamily="34" charset="-128"/>
                <a:cs typeface="Calibri" panose="020F0502020204030204" pitchFamily="34" charset="0"/>
              </a:rPr>
              <a:t>of </a:t>
            </a:r>
            <a:r>
              <a:rPr lang="en-US" sz="1250" dirty="0">
                <a:effectLst/>
                <a:latin typeface="Yu Gothic UI" panose="020B0500000000000000" pitchFamily="34" charset="-128"/>
                <a:ea typeface="Yu Gothic UI" panose="020B0500000000000000" pitchFamily="34" charset="-128"/>
              </a:rPr>
              <a:t>“</a:t>
            </a:r>
            <a:r>
              <a:rPr lang="he-IL" sz="1400" dirty="0">
                <a:effectLst/>
                <a:latin typeface="Yu Gothic UI" panose="020B0500000000000000" pitchFamily="34" charset="-128"/>
                <a:ea typeface="Yu Gothic UI" panose="020B0500000000000000" pitchFamily="34" charset="-128"/>
                <a:cs typeface="Times New Roman" panose="02020603050405020304" pitchFamily="18" charset="0"/>
              </a:rPr>
              <a:t>לִשְׁאֵרִית נַחֲלָתוֹ</a:t>
            </a:r>
            <a:r>
              <a:rPr lang="en-US" sz="1250" dirty="0">
                <a:effectLst/>
                <a:latin typeface="Yu Gothic UI" panose="020B0500000000000000" pitchFamily="34" charset="-128"/>
                <a:ea typeface="Yu Gothic UI" panose="020B0500000000000000" pitchFamily="34" charset="-128"/>
              </a:rPr>
              <a:t>”. </a:t>
            </a:r>
            <a:endParaRPr lang="en-US" sz="1250" dirty="0">
              <a:effectLst/>
              <a:latin typeface="Yu Gothic UI" panose="020B0500000000000000" pitchFamily="34" charset="-128"/>
              <a:ea typeface="Yu Gothic UI" panose="020B0500000000000000" pitchFamily="34" charset="-128"/>
              <a:cs typeface="Calibri" panose="020F0502020204030204" pitchFamily="34" charset="0"/>
            </a:endParaRPr>
          </a:p>
          <a:p>
            <a:pPr marL="292100" indent="-292100" defTabSz="449263">
              <a:lnSpc>
                <a:spcPct val="135000"/>
              </a:lnSpc>
              <a:spcBef>
                <a:spcPts val="600"/>
              </a:spcBef>
              <a:buFont typeface="Wingdings" panose="05000000000000000000" pitchFamily="2" charset="2"/>
              <a:buChar char="v"/>
            </a:pPr>
            <a:r>
              <a:rPr lang="en-US" sz="1250" dirty="0" err="1">
                <a:effectLst/>
                <a:latin typeface="Yu Gothic UI" panose="020B0500000000000000" pitchFamily="34" charset="-128"/>
                <a:ea typeface="Yu Gothic UI" panose="020B0500000000000000" pitchFamily="34" charset="-128"/>
                <a:cs typeface="Calibri" panose="020F0502020204030204" pitchFamily="34" charset="0"/>
              </a:rPr>
              <a:t>Rav</a:t>
            </a:r>
            <a:r>
              <a:rPr lang="en-US" sz="1250" dirty="0">
                <a:effectLst/>
                <a:latin typeface="Yu Gothic UI" panose="020B0500000000000000" pitchFamily="34" charset="-128"/>
                <a:ea typeface="Yu Gothic UI" panose="020B0500000000000000" pitchFamily="34" charset="-128"/>
                <a:cs typeface="Calibri" panose="020F0502020204030204" pitchFamily="34" charset="0"/>
              </a:rPr>
              <a:t> Eliyahu </a:t>
            </a:r>
            <a:r>
              <a:rPr lang="en-US" sz="1250" dirty="0" err="1">
                <a:effectLst/>
                <a:latin typeface="Yu Gothic UI" panose="020B0500000000000000" pitchFamily="34" charset="-128"/>
                <a:ea typeface="Yu Gothic UI" panose="020B0500000000000000" pitchFamily="34" charset="-128"/>
                <a:cs typeface="Calibri" panose="020F0502020204030204" pitchFamily="34" charset="0"/>
              </a:rPr>
              <a:t>Lopian</a:t>
            </a:r>
            <a:r>
              <a:rPr lang="en-US" sz="1250" dirty="0">
                <a:effectLst/>
                <a:latin typeface="Yu Gothic UI" panose="020B0500000000000000" pitchFamily="34" charset="-128"/>
                <a:ea typeface="Yu Gothic UI" panose="020B0500000000000000" pitchFamily="34" charset="-128"/>
                <a:cs typeface="Calibri" panose="020F0502020204030204" pitchFamily="34" charset="0"/>
              </a:rPr>
              <a:t> (quoted by </a:t>
            </a:r>
            <a:r>
              <a:rPr lang="en-US" sz="1200" baseline="30000" dirty="0">
                <a:effectLst/>
                <a:ea typeface="Yu Gothic UI" panose="020B0500000000000000" pitchFamily="34" charset="-128"/>
                <a:cs typeface="Calibri" panose="020F0502020204030204" pitchFamily="34" charset="0"/>
              </a:rPr>
              <a:t>4</a:t>
            </a:r>
            <a:r>
              <a:rPr lang="en-US" sz="1250" dirty="0">
                <a:effectLst/>
                <a:latin typeface="Yu Gothic UI" panose="020B0500000000000000" pitchFamily="34" charset="-128"/>
                <a:ea typeface="Yu Gothic UI" panose="020B0500000000000000" pitchFamily="34" charset="-128"/>
                <a:cs typeface="Calibri" panose="020F0502020204030204" pitchFamily="34" charset="0"/>
              </a:rPr>
              <a:t>Rav Salomon) explains that Hashem knew that the redemption of </a:t>
            </a:r>
            <a:r>
              <a:rPr lang="en-US" sz="1350" i="1" dirty="0" err="1">
                <a:effectLst/>
                <a:ea typeface="Yu Gothic UI" panose="020B0500000000000000" pitchFamily="34" charset="-128"/>
                <a:cs typeface="Calibri" panose="020F0502020204030204" pitchFamily="34" charset="0"/>
              </a:rPr>
              <a:t>Bnei</a:t>
            </a:r>
            <a:r>
              <a:rPr lang="en-US" sz="1350" i="1" dirty="0">
                <a:effectLst/>
                <a:ea typeface="Yu Gothic UI" panose="020B0500000000000000" pitchFamily="34" charset="-128"/>
                <a:cs typeface="Calibri" panose="020F0502020204030204" pitchFamily="34" charset="0"/>
              </a:rPr>
              <a:t> Yisrael </a:t>
            </a:r>
            <a:r>
              <a:rPr lang="en-US" sz="1250" dirty="0">
                <a:effectLst/>
                <a:latin typeface="Yu Gothic UI" panose="020B0500000000000000" pitchFamily="34" charset="-128"/>
                <a:ea typeface="Yu Gothic UI" panose="020B0500000000000000" pitchFamily="34" charset="-128"/>
                <a:cs typeface="Calibri" panose="020F0502020204030204" pitchFamily="34" charset="0"/>
              </a:rPr>
              <a:t>required His </a:t>
            </a:r>
            <a:r>
              <a:rPr lang="en-US" sz="1350" i="1" dirty="0" err="1">
                <a:effectLst/>
                <a:ea typeface="Yu Gothic UI" panose="020B0500000000000000" pitchFamily="34" charset="-128"/>
                <a:cs typeface="Calibri" panose="020F0502020204030204" pitchFamily="34" charset="0"/>
              </a:rPr>
              <a:t>middah</a:t>
            </a:r>
            <a:r>
              <a:rPr lang="en-US" sz="1350" dirty="0">
                <a:effectLst/>
                <a:latin typeface="Yu Gothic UI" panose="020B0500000000000000" pitchFamily="34" charset="-128"/>
                <a:ea typeface="Yu Gothic UI" panose="020B0500000000000000" pitchFamily="34" charset="-128"/>
                <a:cs typeface="Calibri" panose="020F0502020204030204" pitchFamily="34" charset="0"/>
              </a:rPr>
              <a:t> </a:t>
            </a:r>
            <a:r>
              <a:rPr lang="en-US" sz="1250" dirty="0">
                <a:effectLst/>
                <a:latin typeface="Yu Gothic UI" panose="020B0500000000000000" pitchFamily="34" charset="-128"/>
                <a:ea typeface="Yu Gothic UI" panose="020B0500000000000000" pitchFamily="34" charset="-128"/>
                <a:cs typeface="Calibri" panose="020F0502020204030204" pitchFamily="34" charset="0"/>
              </a:rPr>
              <a:t>of </a:t>
            </a:r>
            <a:r>
              <a:rPr lang="en-US" sz="1250" dirty="0">
                <a:effectLst/>
                <a:latin typeface="Yu Gothic UI" panose="020B0500000000000000" pitchFamily="34" charset="-128"/>
                <a:ea typeface="Yu Gothic UI" panose="020B0500000000000000" pitchFamily="34" charset="-128"/>
              </a:rPr>
              <a:t>“</a:t>
            </a:r>
            <a:r>
              <a:rPr lang="he-IL" sz="1400" dirty="0">
                <a:effectLst/>
                <a:latin typeface="Yu Gothic UI" panose="020B0500000000000000" pitchFamily="34" charset="-128"/>
                <a:ea typeface="Yu Gothic UI" panose="020B0500000000000000" pitchFamily="34" charset="-128"/>
                <a:cs typeface="Times New Roman" panose="02020603050405020304" pitchFamily="18" charset="0"/>
              </a:rPr>
              <a:t>לִשְׁאֵרִית נַחֲלָתוֹ</a:t>
            </a:r>
            <a:r>
              <a:rPr lang="en-US" sz="1250" dirty="0">
                <a:effectLst/>
                <a:latin typeface="Yu Gothic UI" panose="020B0500000000000000" pitchFamily="34" charset="-128"/>
                <a:ea typeface="Yu Gothic UI" panose="020B0500000000000000" pitchFamily="34" charset="-128"/>
              </a:rPr>
              <a:t>” because their merits </a:t>
            </a:r>
            <a:r>
              <a:rPr lang="en-US" sz="1350" dirty="0">
                <a:effectLst/>
                <a:ea typeface="Yu Gothic UI" panose="020B0500000000000000" pitchFamily="34" charset="-128"/>
              </a:rPr>
              <a:t>(</a:t>
            </a:r>
            <a:r>
              <a:rPr lang="en-US" sz="1350" i="1" dirty="0" err="1">
                <a:effectLst/>
                <a:ea typeface="Yu Gothic UI" panose="020B0500000000000000" pitchFamily="34" charset="-128"/>
              </a:rPr>
              <a:t>Zechusim</a:t>
            </a:r>
            <a:r>
              <a:rPr lang="en-US" sz="1350" dirty="0">
                <a:effectLst/>
                <a:ea typeface="Yu Gothic UI" panose="020B0500000000000000" pitchFamily="34" charset="-128"/>
              </a:rPr>
              <a:t>) </a:t>
            </a:r>
            <a:r>
              <a:rPr lang="en-US" sz="1250" dirty="0">
                <a:effectLst/>
                <a:latin typeface="Yu Gothic UI" panose="020B0500000000000000" pitchFamily="34" charset="-128"/>
                <a:ea typeface="Yu Gothic UI" panose="020B0500000000000000" pitchFamily="34" charset="-128"/>
              </a:rPr>
              <a:t>were inadequate.  However, to activate this Divine </a:t>
            </a:r>
            <a:r>
              <a:rPr lang="en-US" sz="1300" i="1" dirty="0" err="1">
                <a:effectLst/>
                <a:ea typeface="Yu Gothic UI" panose="020B0500000000000000" pitchFamily="34" charset="-128"/>
              </a:rPr>
              <a:t>middah</a:t>
            </a:r>
            <a:r>
              <a:rPr lang="en-US" sz="1350" i="1" dirty="0">
                <a:effectLst/>
                <a:ea typeface="Yu Gothic UI" panose="020B0500000000000000" pitchFamily="34" charset="-128"/>
              </a:rPr>
              <a:t>, </a:t>
            </a:r>
            <a:r>
              <a:rPr lang="en-US" sz="1250" dirty="0">
                <a:effectLst/>
                <a:latin typeface="Yu Gothic UI" panose="020B0500000000000000" pitchFamily="34" charset="-128"/>
                <a:ea typeface="Yu Gothic UI" panose="020B0500000000000000" pitchFamily="34" charset="-128"/>
              </a:rPr>
              <a:t>it was necessary for the Jewish people to be </a:t>
            </a:r>
            <a:r>
              <a:rPr lang="en-US" sz="1350" i="1" dirty="0" err="1">
                <a:effectLst/>
                <a:ea typeface="Yu Gothic UI" panose="020B0500000000000000" pitchFamily="34" charset="-128"/>
              </a:rPr>
              <a:t>Nosei</a:t>
            </a:r>
            <a:r>
              <a:rPr lang="en-US" sz="1350" i="1" dirty="0">
                <a:effectLst/>
                <a:ea typeface="Yu Gothic UI" panose="020B0500000000000000" pitchFamily="34" charset="-128"/>
              </a:rPr>
              <a:t> </a:t>
            </a:r>
            <a:r>
              <a:rPr lang="en-US" sz="1350" i="1" dirty="0" err="1">
                <a:effectLst/>
                <a:ea typeface="Yu Gothic UI" panose="020B0500000000000000" pitchFamily="34" charset="-128"/>
              </a:rPr>
              <a:t>B’ol</a:t>
            </a:r>
            <a:r>
              <a:rPr lang="en-US" sz="1350" i="1" dirty="0">
                <a:effectLst/>
                <a:ea typeface="Yu Gothic UI" panose="020B0500000000000000" pitchFamily="34" charset="-128"/>
              </a:rPr>
              <a:t> </a:t>
            </a:r>
            <a:r>
              <a:rPr lang="en-US" sz="1250" dirty="0">
                <a:effectLst/>
                <a:latin typeface="Yu Gothic UI" panose="020B0500000000000000" pitchFamily="34" charset="-128"/>
                <a:ea typeface="Yu Gothic UI" panose="020B0500000000000000" pitchFamily="34" charset="-128"/>
              </a:rPr>
              <a:t>with each other.  </a:t>
            </a:r>
            <a:r>
              <a:rPr lang="en-US" sz="1250" dirty="0">
                <a:effectLst/>
                <a:latin typeface="Yu Gothic UI" panose="020B0500000000000000" pitchFamily="34" charset="-128"/>
                <a:ea typeface="Yu Gothic UI" panose="020B0500000000000000" pitchFamily="34" charset="-128"/>
                <a:cs typeface="Calibri" panose="020F0502020204030204" pitchFamily="34" charset="0"/>
              </a:rPr>
              <a:t>To stimulate </a:t>
            </a:r>
            <a:r>
              <a:rPr lang="en-US" sz="1350" i="1" dirty="0" err="1">
                <a:effectLst/>
                <a:ea typeface="Yu Gothic UI" panose="020B0500000000000000" pitchFamily="34" charset="-128"/>
                <a:cs typeface="Calibri" panose="020F0502020204030204" pitchFamily="34" charset="0"/>
              </a:rPr>
              <a:t>Nesiah</a:t>
            </a:r>
            <a:r>
              <a:rPr lang="en-US" sz="1350" i="1" dirty="0">
                <a:effectLst/>
                <a:ea typeface="Yu Gothic UI" panose="020B0500000000000000" pitchFamily="34" charset="-128"/>
                <a:cs typeface="Calibri" panose="020F0502020204030204" pitchFamily="34" charset="0"/>
              </a:rPr>
              <a:t> </a:t>
            </a:r>
            <a:r>
              <a:rPr lang="en-US" sz="1350" i="1" dirty="0" err="1">
                <a:effectLst/>
                <a:ea typeface="Yu Gothic UI" panose="020B0500000000000000" pitchFamily="34" charset="-128"/>
                <a:cs typeface="Calibri" panose="020F0502020204030204" pitchFamily="34" charset="0"/>
              </a:rPr>
              <a:t>B’ol</a:t>
            </a:r>
            <a:r>
              <a:rPr lang="en-US" sz="1350" i="1" dirty="0">
                <a:effectLst/>
                <a:ea typeface="Yu Gothic UI" panose="020B0500000000000000" pitchFamily="34" charset="-128"/>
                <a:cs typeface="Calibri" panose="020F0502020204030204" pitchFamily="34" charset="0"/>
              </a:rPr>
              <a:t> </a:t>
            </a:r>
            <a:r>
              <a:rPr lang="en-US" sz="1250" dirty="0">
                <a:effectLst/>
                <a:latin typeface="Yu Gothic UI" panose="020B0500000000000000" pitchFamily="34" charset="-128"/>
                <a:ea typeface="Yu Gothic UI" panose="020B0500000000000000" pitchFamily="34" charset="-128"/>
                <a:cs typeface="Calibri" panose="020F0502020204030204" pitchFamily="34" charset="0"/>
              </a:rPr>
              <a:t>between fellow Jews, Hashem engineered a chain reaction, beginning with Moshe’s encounter with Pharaoh, leading to the Jewish officers submitting to brutal beatings to spare their brethren further suffering</a:t>
            </a:r>
            <a:r>
              <a:rPr lang="en-US" sz="1250" dirty="0">
                <a:latin typeface="Yu Gothic UI" panose="020B0500000000000000" pitchFamily="34" charset="-128"/>
                <a:ea typeface="Yu Gothic UI" panose="020B0500000000000000" pitchFamily="34" charset="-128"/>
                <a:cs typeface="Calibri" panose="020F0502020204030204" pitchFamily="34" charset="0"/>
              </a:rPr>
              <a:t>.  </a:t>
            </a:r>
            <a:r>
              <a:rPr lang="en-US" sz="1200" baseline="30000" dirty="0">
                <a:effectLst/>
                <a:ea typeface="Yu Gothic UI" panose="020B0500000000000000" pitchFamily="34" charset="-128"/>
              </a:rPr>
              <a:t>5</a:t>
            </a:r>
            <a:r>
              <a:rPr lang="en-US" sz="1250" dirty="0">
                <a:latin typeface="Yu Gothic UI" panose="020B0500000000000000" pitchFamily="34" charset="-128"/>
                <a:ea typeface="Yu Gothic UI" panose="020B0500000000000000" pitchFamily="34" charset="-128"/>
                <a:cs typeface="Calibri" panose="020F0502020204030204" pitchFamily="34" charset="0"/>
              </a:rPr>
              <a:t>This </a:t>
            </a:r>
            <a:r>
              <a:rPr lang="en-US" sz="1250" dirty="0">
                <a:effectLst/>
                <a:latin typeface="Yu Gothic UI" panose="020B0500000000000000" pitchFamily="34" charset="-128"/>
                <a:ea typeface="Yu Gothic UI" panose="020B0500000000000000" pitchFamily="34" charset="-128"/>
                <a:cs typeface="Calibri" panose="020F0502020204030204" pitchFamily="34" charset="0"/>
              </a:rPr>
              <a:t>display of great </a:t>
            </a:r>
            <a:r>
              <a:rPr lang="en-US" sz="1350" i="1" dirty="0" err="1">
                <a:effectLst/>
                <a:ea typeface="Yu Gothic UI" panose="020B0500000000000000" pitchFamily="34" charset="-128"/>
                <a:cs typeface="Calibri" panose="020F0502020204030204" pitchFamily="34" charset="0"/>
              </a:rPr>
              <a:t>Nesiah</a:t>
            </a:r>
            <a:r>
              <a:rPr lang="en-US" sz="1350" i="1" dirty="0">
                <a:effectLst/>
                <a:ea typeface="Yu Gothic UI" panose="020B0500000000000000" pitchFamily="34" charset="-128"/>
                <a:cs typeface="Calibri" panose="020F0502020204030204" pitchFamily="34" charset="0"/>
              </a:rPr>
              <a:t> </a:t>
            </a:r>
            <a:r>
              <a:rPr lang="en-US" sz="1350" i="1" dirty="0" err="1">
                <a:effectLst/>
                <a:ea typeface="Yu Gothic UI" panose="020B0500000000000000" pitchFamily="34" charset="-128"/>
                <a:cs typeface="Calibri" panose="020F0502020204030204" pitchFamily="34" charset="0"/>
              </a:rPr>
              <a:t>B’ol</a:t>
            </a:r>
            <a:r>
              <a:rPr lang="en-US" sz="1350" dirty="0">
                <a:effectLst/>
                <a:ea typeface="Yu Gothic UI" panose="020B0500000000000000" pitchFamily="34" charset="-128"/>
                <a:cs typeface="Calibri" panose="020F0502020204030204" pitchFamily="34" charset="0"/>
              </a:rPr>
              <a:t>, </a:t>
            </a:r>
            <a:r>
              <a:rPr lang="en-US" sz="1250" dirty="0">
                <a:effectLst/>
                <a:latin typeface="Yu Gothic UI" panose="020B0500000000000000" pitchFamily="34" charset="-128"/>
                <a:ea typeface="Yu Gothic UI" panose="020B0500000000000000" pitchFamily="34" charset="-128"/>
                <a:cs typeface="Calibri" panose="020F0502020204030204" pitchFamily="34" charset="0"/>
              </a:rPr>
              <a:t>in turn, </a:t>
            </a:r>
            <a:r>
              <a:rPr lang="en-US" sz="1250" dirty="0">
                <a:effectLst/>
                <a:latin typeface="Yu Gothic UI" panose="020B0500000000000000" pitchFamily="34" charset="-128"/>
                <a:ea typeface="Yu Gothic UI" panose="020B0500000000000000" pitchFamily="34" charset="-128"/>
              </a:rPr>
              <a:t>activated the Divine </a:t>
            </a:r>
            <a:r>
              <a:rPr lang="en-US" sz="1350" i="1" dirty="0" err="1">
                <a:effectLst/>
                <a:ea typeface="Yu Gothic UI" panose="020B0500000000000000" pitchFamily="34" charset="-128"/>
                <a:cs typeface="Calibri" panose="020F0502020204030204" pitchFamily="34" charset="0"/>
              </a:rPr>
              <a:t>middah</a:t>
            </a:r>
            <a:r>
              <a:rPr lang="en-US" sz="1350" dirty="0">
                <a:effectLst/>
                <a:ea typeface="Yu Gothic UI" panose="020B0500000000000000" pitchFamily="34" charset="-128"/>
                <a:cs typeface="Calibri" panose="020F0502020204030204" pitchFamily="34" charset="0"/>
              </a:rPr>
              <a:t> </a:t>
            </a:r>
            <a:r>
              <a:rPr lang="en-US" sz="1250" dirty="0">
                <a:effectLst/>
                <a:latin typeface="Yu Gothic UI" panose="020B0500000000000000" pitchFamily="34" charset="-128"/>
                <a:ea typeface="Yu Gothic UI" panose="020B0500000000000000" pitchFamily="34" charset="-128"/>
                <a:cs typeface="Calibri" panose="020F0502020204030204" pitchFamily="34" charset="0"/>
              </a:rPr>
              <a:t>of </a:t>
            </a:r>
            <a:r>
              <a:rPr lang="en-US" sz="1250" dirty="0">
                <a:effectLst/>
                <a:latin typeface="Yu Gothic UI" panose="020B0500000000000000" pitchFamily="34" charset="-128"/>
                <a:ea typeface="Yu Gothic UI" panose="020B0500000000000000" pitchFamily="34" charset="-128"/>
              </a:rPr>
              <a:t>“</a:t>
            </a:r>
            <a:r>
              <a:rPr lang="he-IL" sz="1400" dirty="0">
                <a:effectLst/>
                <a:latin typeface="Yu Gothic UI" panose="020B0500000000000000" pitchFamily="34" charset="-128"/>
                <a:ea typeface="Yu Gothic UI" panose="020B0500000000000000" pitchFamily="34" charset="-128"/>
                <a:cs typeface="Times New Roman" panose="02020603050405020304" pitchFamily="18" charset="0"/>
              </a:rPr>
              <a:t>לִשְׁאֵרִית נַחֲלָתוֹ</a:t>
            </a:r>
            <a:r>
              <a:rPr lang="en-US" sz="1250" dirty="0">
                <a:effectLst/>
                <a:latin typeface="Yu Gothic UI" panose="020B0500000000000000" pitchFamily="34" charset="-128"/>
                <a:ea typeface="Yu Gothic UI" panose="020B0500000000000000" pitchFamily="34" charset="-128"/>
              </a:rPr>
              <a:t>”, which “jump-started” the redemption.  </a:t>
            </a:r>
          </a:p>
        </p:txBody>
      </p:sp>
      <p:sp>
        <p:nvSpPr>
          <p:cNvPr id="5" name="TextBox 4">
            <a:extLst>
              <a:ext uri="{FF2B5EF4-FFF2-40B4-BE49-F238E27FC236}">
                <a16:creationId xmlns:a16="http://schemas.microsoft.com/office/drawing/2014/main" id="{51D6394A-2CB3-4B71-9F75-0846F3CACF0F}"/>
              </a:ext>
            </a:extLst>
          </p:cNvPr>
          <p:cNvSpPr txBox="1"/>
          <p:nvPr/>
        </p:nvSpPr>
        <p:spPr>
          <a:xfrm>
            <a:off x="901700" y="286389"/>
            <a:ext cx="5664200" cy="450764"/>
          </a:xfrm>
          <a:prstGeom prst="rect">
            <a:avLst/>
          </a:prstGeom>
          <a:noFill/>
        </p:spPr>
        <p:txBody>
          <a:bodyPr wrap="square">
            <a:spAutoFit/>
          </a:bodyPr>
          <a:lstStyle/>
          <a:p>
            <a:pPr marR="0" lvl="0" algn="ctr" rtl="0">
              <a:lnSpc>
                <a:spcPct val="130000"/>
              </a:lnSpc>
              <a:spcBef>
                <a:spcPts val="600"/>
              </a:spcBef>
              <a:spcAft>
                <a:spcPts val="600"/>
              </a:spcAft>
            </a:pPr>
            <a:r>
              <a:rPr lang="en-US" sz="1400" kern="0" dirty="0">
                <a:effectLst/>
                <a:latin typeface="Cambria" panose="02040503050406030204" pitchFamily="18" charset="0"/>
                <a:ea typeface="Times New Roman" panose="02020603050405020304" pitchFamily="18" charset="0"/>
              </a:rPr>
              <a:t>V.   How </a:t>
            </a:r>
            <a:r>
              <a:rPr lang="en-US" sz="1400" i="1" kern="0" dirty="0" err="1">
                <a:effectLst/>
                <a:latin typeface="Cambria" panose="02040503050406030204" pitchFamily="18" charset="0"/>
                <a:ea typeface="Times New Roman" panose="02020603050405020304" pitchFamily="18" charset="0"/>
                <a:cs typeface="Calibri" panose="020F0502020204030204" pitchFamily="34" charset="0"/>
              </a:rPr>
              <a:t>Nesiah</a:t>
            </a:r>
            <a:r>
              <a:rPr lang="en-US" sz="1400" i="1" kern="0" dirty="0">
                <a:effectLst/>
                <a:latin typeface="Cambria" panose="02040503050406030204" pitchFamily="18" charset="0"/>
                <a:ea typeface="Times New Roman" panose="02020603050405020304" pitchFamily="18" charset="0"/>
                <a:cs typeface="Calibri" panose="020F0502020204030204" pitchFamily="34" charset="0"/>
              </a:rPr>
              <a:t> </a:t>
            </a:r>
            <a:r>
              <a:rPr lang="en-US" sz="1400" i="1" kern="0" dirty="0" err="1">
                <a:effectLst/>
                <a:latin typeface="Cambria" panose="02040503050406030204" pitchFamily="18" charset="0"/>
                <a:ea typeface="Times New Roman" panose="02020603050405020304" pitchFamily="18" charset="0"/>
                <a:cs typeface="Calibri" panose="020F0502020204030204" pitchFamily="34" charset="0"/>
              </a:rPr>
              <a:t>B’ol</a:t>
            </a:r>
            <a:r>
              <a:rPr lang="en-US" sz="2000" i="1" kern="0" dirty="0">
                <a:effectLst/>
                <a:latin typeface="Cambria" panose="02040503050406030204" pitchFamily="18" charset="0"/>
                <a:ea typeface="Times New Roman" panose="02020603050405020304" pitchFamily="18" charset="0"/>
                <a:cs typeface="Calibri" panose="020F0502020204030204" pitchFamily="34" charset="0"/>
              </a:rPr>
              <a:t> </a:t>
            </a:r>
            <a:r>
              <a:rPr lang="en-US" sz="1400" kern="0" dirty="0">
                <a:effectLst/>
                <a:latin typeface="Cambria" panose="02040503050406030204" pitchFamily="18" charset="0"/>
                <a:ea typeface="Times New Roman" panose="02020603050405020304" pitchFamily="18" charset="0"/>
                <a:cs typeface="Calibri" panose="020F0502020204030204" pitchFamily="34" charset="0"/>
              </a:rPr>
              <a:t>arouses Heavenly mercy for fellow Jews in need</a:t>
            </a:r>
            <a:endParaRPr lang="en-US" sz="1400" kern="0" dirty="0">
              <a:effectLst/>
              <a:latin typeface="Calibri" panose="020F0502020204030204" pitchFamily="34" charset="0"/>
              <a:ea typeface="Times New Roman" panose="02020603050405020304" pitchFamily="18" charset="0"/>
            </a:endParaRPr>
          </a:p>
        </p:txBody>
      </p:sp>
      <p:sp>
        <p:nvSpPr>
          <p:cNvPr id="7" name="Text Box 2">
            <a:extLst>
              <a:ext uri="{FF2B5EF4-FFF2-40B4-BE49-F238E27FC236}">
                <a16:creationId xmlns:a16="http://schemas.microsoft.com/office/drawing/2014/main" id="{55E5839C-EF28-43DE-92C2-75BF3AAB8864}"/>
              </a:ext>
            </a:extLst>
          </p:cNvPr>
          <p:cNvSpPr txBox="1">
            <a:spLocks noChangeArrowheads="1"/>
          </p:cNvSpPr>
          <p:nvPr/>
        </p:nvSpPr>
        <p:spPr bwMode="auto">
          <a:xfrm>
            <a:off x="558800" y="1682004"/>
            <a:ext cx="6663066" cy="1188720"/>
          </a:xfrm>
          <a:prstGeom prst="rect">
            <a:avLst/>
          </a:prstGeom>
          <a:solidFill>
            <a:schemeClr val="bg1">
              <a:lumMod val="95000"/>
            </a:schemeClr>
          </a:solidFill>
          <a:ln w="6350">
            <a:solidFill>
              <a:schemeClr val="tx1"/>
            </a:solidFill>
            <a:prstDash val="sysDot"/>
            <a:miter lim="800000"/>
            <a:headEnd/>
            <a:tailEnd/>
          </a:ln>
        </p:spPr>
        <p:txBody>
          <a:bodyPr rot="0" vert="horz" wrap="square" lIns="91440" tIns="45720" rIns="91440" bIns="45720" anchor="ctr" anchorCtr="0">
            <a:noAutofit/>
          </a:bodyPr>
          <a:lstStyle/>
          <a:p>
            <a:pPr marL="114300">
              <a:lnSpc>
                <a:spcPct val="145000"/>
              </a:lnSpc>
              <a:buSzPct val="110000"/>
            </a:pPr>
            <a:r>
              <a:rPr lang="en-US" sz="1350" dirty="0">
                <a:effectLst/>
                <a:latin typeface="Berlin Sans FB" panose="020E0602020502020306" pitchFamily="34" charset="0"/>
                <a:ea typeface="Calibri" panose="020F0502020204030204" pitchFamily="34" charset="0"/>
              </a:rPr>
              <a:t>The supreme </a:t>
            </a:r>
            <a:r>
              <a:rPr lang="en-US" sz="1350" i="1" dirty="0" err="1">
                <a:effectLst/>
                <a:latin typeface="Berlin Sans FB" panose="020E0602020502020306" pitchFamily="34" charset="0"/>
                <a:ea typeface="Calibri" panose="020F0502020204030204" pitchFamily="34" charset="0"/>
              </a:rPr>
              <a:t>Nesiah</a:t>
            </a:r>
            <a:r>
              <a:rPr lang="en-US" sz="1350" i="1" dirty="0">
                <a:effectLst/>
                <a:latin typeface="Berlin Sans FB" panose="020E0602020502020306" pitchFamily="34" charset="0"/>
                <a:ea typeface="Calibri" panose="020F0502020204030204" pitchFamily="34" charset="0"/>
              </a:rPr>
              <a:t> </a:t>
            </a:r>
            <a:r>
              <a:rPr lang="en-US" sz="1350" i="1" dirty="0" err="1">
                <a:effectLst/>
                <a:latin typeface="Berlin Sans FB" panose="020E0602020502020306" pitchFamily="34" charset="0"/>
                <a:ea typeface="Calibri" panose="020F0502020204030204" pitchFamily="34" charset="0"/>
              </a:rPr>
              <a:t>B’ol</a:t>
            </a:r>
            <a:r>
              <a:rPr lang="en-US" sz="1350" dirty="0">
                <a:effectLst/>
                <a:latin typeface="Berlin Sans FB" panose="020E0602020502020306" pitchFamily="34" charset="0"/>
                <a:ea typeface="Calibri" panose="020F0502020204030204" pitchFamily="34" charset="0"/>
              </a:rPr>
              <a:t>  of the Jewish officers in Egypt, who opted to be beaten rather than subject their brethren to additional suffering, opened the Heavenly channels for the Divine </a:t>
            </a:r>
            <a:r>
              <a:rPr lang="en-US" sz="1350" i="1" dirty="0" err="1">
                <a:effectLst/>
                <a:latin typeface="Berlin Sans FB" panose="020E0602020502020306" pitchFamily="34" charset="0"/>
                <a:ea typeface="Calibri" panose="020F0502020204030204" pitchFamily="34" charset="0"/>
              </a:rPr>
              <a:t>middah</a:t>
            </a:r>
            <a:r>
              <a:rPr lang="en-US" sz="1350" dirty="0">
                <a:effectLst/>
                <a:latin typeface="Berlin Sans FB" panose="020E0602020502020306" pitchFamily="34" charset="0"/>
                <a:ea typeface="Calibri" panose="020F0502020204030204" pitchFamily="34" charset="0"/>
              </a:rPr>
              <a:t>  of </a:t>
            </a:r>
            <a:r>
              <a:rPr lang="en-US" sz="1300" dirty="0">
                <a:effectLst/>
                <a:latin typeface="Berlin Sans FB" panose="020E0602020502020306" pitchFamily="34" charset="0"/>
                <a:ea typeface="Calibri" panose="020F0502020204030204" pitchFamily="34" charset="0"/>
              </a:rPr>
              <a:t>“</a:t>
            </a:r>
            <a:r>
              <a:rPr lang="he-IL" sz="1500" dirty="0">
                <a:effectLst/>
                <a:latin typeface="Berlin Sans FB" panose="020E0602020502020306" pitchFamily="34" charset="0"/>
                <a:ea typeface="Calibri" panose="020F0502020204030204" pitchFamily="34" charset="0"/>
                <a:cs typeface="Times New Roman" panose="02020603050405020304" pitchFamily="18" charset="0"/>
              </a:rPr>
              <a:t>לִשְׁאֵרִית נַחֲלָתוֹ</a:t>
            </a:r>
            <a:r>
              <a:rPr lang="en-US" sz="1300" dirty="0">
                <a:effectLst/>
                <a:latin typeface="Berlin Sans FB" panose="020E0602020502020306" pitchFamily="34" charset="0"/>
                <a:ea typeface="Calibri" panose="020F0502020204030204" pitchFamily="34" charset="0"/>
              </a:rPr>
              <a:t>”</a:t>
            </a:r>
            <a:r>
              <a:rPr lang="en-US" sz="1350" dirty="0">
                <a:effectLst/>
                <a:latin typeface="Berlin Sans FB" panose="020E0602020502020306" pitchFamily="34" charset="0"/>
                <a:ea typeface="Calibri" panose="020F0502020204030204" pitchFamily="34" charset="0"/>
              </a:rPr>
              <a:t>, arousing Hashem to redeem the Jewish people.</a:t>
            </a:r>
          </a:p>
        </p:txBody>
      </p:sp>
      <p:sp>
        <p:nvSpPr>
          <p:cNvPr id="8" name="TextBox 7">
            <a:extLst>
              <a:ext uri="{FF2B5EF4-FFF2-40B4-BE49-F238E27FC236}">
                <a16:creationId xmlns:a16="http://schemas.microsoft.com/office/drawing/2014/main" id="{387F4FCF-45E6-40EF-AB12-B34E528D6DCC}"/>
              </a:ext>
            </a:extLst>
          </p:cNvPr>
          <p:cNvSpPr txBox="1"/>
          <p:nvPr/>
        </p:nvSpPr>
        <p:spPr>
          <a:xfrm>
            <a:off x="550534" y="1028442"/>
            <a:ext cx="6671332" cy="658368"/>
          </a:xfrm>
          <a:prstGeom prst="rect">
            <a:avLst/>
          </a:prstGeom>
          <a:noFill/>
          <a:ln w="19050">
            <a:solidFill>
              <a:schemeClr val="tx1"/>
            </a:solidFill>
          </a:ln>
        </p:spPr>
        <p:txBody>
          <a:bodyPr wrap="square" rtlCol="0" anchor="ctr" anchorCtr="0">
            <a:spAutoFit/>
          </a:bodyPr>
          <a:lstStyle/>
          <a:p>
            <a:pPr algn="ctr">
              <a:lnSpc>
                <a:spcPct val="125000"/>
              </a:lnSpc>
            </a:pPr>
            <a:r>
              <a:rPr lang="en-US" sz="1300" b="1" dirty="0">
                <a:latin typeface="Leelawadee" panose="020B0502040204020203" pitchFamily="34" charset="-34"/>
                <a:cs typeface="Leelawadee" panose="020B0502040204020203" pitchFamily="34" charset="-34"/>
              </a:rPr>
              <a:t>The </a:t>
            </a:r>
            <a:r>
              <a:rPr lang="en-US" sz="1300" b="1" i="1" dirty="0" err="1">
                <a:latin typeface="Leelawadee" panose="020B0502040204020203" pitchFamily="34" charset="-34"/>
                <a:cs typeface="Leelawadee" panose="020B0502040204020203" pitchFamily="34" charset="-34"/>
              </a:rPr>
              <a:t>Nesiah</a:t>
            </a:r>
            <a:r>
              <a:rPr lang="en-US" sz="1300" b="1" i="1" dirty="0">
                <a:latin typeface="Leelawadee" panose="020B0502040204020203" pitchFamily="34" charset="-34"/>
                <a:cs typeface="Leelawadee" panose="020B0502040204020203" pitchFamily="34" charset="-34"/>
              </a:rPr>
              <a:t> </a:t>
            </a:r>
            <a:r>
              <a:rPr lang="en-US" sz="1300" b="1" i="1" dirty="0" err="1">
                <a:latin typeface="Leelawadee" panose="020B0502040204020203" pitchFamily="34" charset="-34"/>
                <a:cs typeface="Leelawadee" panose="020B0502040204020203" pitchFamily="34" charset="-34"/>
              </a:rPr>
              <a:t>B’ol</a:t>
            </a:r>
            <a:r>
              <a:rPr lang="en-US" sz="1300" b="1" i="1" dirty="0">
                <a:latin typeface="Leelawadee" panose="020B0502040204020203" pitchFamily="34" charset="-34"/>
                <a:cs typeface="Leelawadee" panose="020B0502040204020203" pitchFamily="34" charset="-34"/>
              </a:rPr>
              <a:t>  </a:t>
            </a:r>
            <a:r>
              <a:rPr lang="en-US" sz="1300" b="1" dirty="0">
                <a:latin typeface="Leelawadee" panose="020B0502040204020203" pitchFamily="34" charset="-34"/>
                <a:cs typeface="Leelawadee" panose="020B0502040204020203" pitchFamily="34" charset="-34"/>
              </a:rPr>
              <a:t>of the Jews in Egypt “jump-started” the redemption </a:t>
            </a:r>
            <a:br>
              <a:rPr lang="en-US" sz="1300" b="1" dirty="0"/>
            </a:br>
            <a:r>
              <a:rPr lang="en-US" sz="1300" b="1" dirty="0">
                <a:latin typeface="Leelawadee" panose="020B0502040204020203" pitchFamily="34" charset="-34"/>
                <a:cs typeface="Leelawadee" panose="020B0502040204020203" pitchFamily="34" charset="-34"/>
              </a:rPr>
              <a:t>by activating Hashem’s </a:t>
            </a:r>
            <a:r>
              <a:rPr lang="en-US" sz="1300" b="1" i="1" dirty="0" err="1">
                <a:latin typeface="Leelawadee" panose="020B0502040204020203" pitchFamily="34" charset="-34"/>
                <a:cs typeface="Leelawadee" panose="020B0502040204020203" pitchFamily="34" charset="-34"/>
              </a:rPr>
              <a:t>middah</a:t>
            </a:r>
            <a:r>
              <a:rPr lang="en-US" sz="1300" b="1" dirty="0">
                <a:latin typeface="Leelawadee" panose="020B0502040204020203" pitchFamily="34" charset="-34"/>
                <a:cs typeface="Leelawadee" panose="020B0502040204020203" pitchFamily="34" charset="-34"/>
              </a:rPr>
              <a:t>  of </a:t>
            </a:r>
            <a:r>
              <a:rPr lang="en-US" sz="1350" dirty="0">
                <a:effectLst/>
                <a:latin typeface="Leelawadee" panose="020B0502040204020203" pitchFamily="34" charset="-34"/>
                <a:ea typeface="Calibri" panose="020F0502020204030204" pitchFamily="34" charset="0"/>
                <a:cs typeface="Leelawadee" panose="020B0502040204020203" pitchFamily="34" charset="-34"/>
              </a:rPr>
              <a:t>“</a:t>
            </a:r>
            <a:r>
              <a:rPr lang="he-IL" sz="1600" dirty="0">
                <a:effectLst/>
                <a:ea typeface="Calibri" panose="020F0502020204030204" pitchFamily="34" charset="0"/>
                <a:cs typeface="Times New Roman" panose="02020603050405020304" pitchFamily="18" charset="0"/>
              </a:rPr>
              <a:t>לִשְׁאֵרִית נַחֲלָתוֹ</a:t>
            </a:r>
            <a:r>
              <a:rPr lang="en-US" sz="1350" dirty="0">
                <a:effectLst/>
                <a:latin typeface="Leelawadee" panose="020B0502040204020203" pitchFamily="34" charset="-34"/>
                <a:ea typeface="Calibri" panose="020F0502020204030204" pitchFamily="34" charset="0"/>
                <a:cs typeface="Leelawadee" panose="020B0502040204020203" pitchFamily="34" charset="-34"/>
              </a:rPr>
              <a:t>”</a:t>
            </a:r>
            <a:endParaRPr lang="en-US" sz="1350" dirty="0">
              <a:latin typeface="Leelawadee" panose="020B0502040204020203" pitchFamily="34" charset="-34"/>
              <a:cs typeface="Leelawadee" panose="020B0502040204020203" pitchFamily="34" charset="-34"/>
            </a:endParaRPr>
          </a:p>
        </p:txBody>
      </p:sp>
      <p:sp>
        <p:nvSpPr>
          <p:cNvPr id="6" name="TextBox 5">
            <a:extLst>
              <a:ext uri="{FF2B5EF4-FFF2-40B4-BE49-F238E27FC236}">
                <a16:creationId xmlns:a16="http://schemas.microsoft.com/office/drawing/2014/main" id="{274C7A6B-B396-413B-AD59-C827246AC087}"/>
              </a:ext>
            </a:extLst>
          </p:cNvPr>
          <p:cNvSpPr txBox="1"/>
          <p:nvPr/>
        </p:nvSpPr>
        <p:spPr>
          <a:xfrm>
            <a:off x="558800" y="2870724"/>
            <a:ext cx="6663066" cy="502920"/>
          </a:xfrm>
          <a:prstGeom prst="rect">
            <a:avLst/>
          </a:prstGeom>
          <a:noFill/>
          <a:ln w="19050">
            <a:solidFill>
              <a:schemeClr val="tx1"/>
            </a:solidFill>
          </a:ln>
        </p:spPr>
        <p:txBody>
          <a:bodyPr wrap="square" tIns="73152" bIns="73152" rtlCol="0" anchor="ctr" anchorCtr="0">
            <a:spAutoFit/>
          </a:bodyPr>
          <a:lstStyle/>
          <a:p>
            <a:pPr algn="ctr">
              <a:lnSpc>
                <a:spcPct val="125000"/>
              </a:lnSpc>
              <a:spcBef>
                <a:spcPts val="600"/>
              </a:spcBef>
              <a:spcAft>
                <a:spcPts val="600"/>
              </a:spcAft>
            </a:pPr>
            <a:r>
              <a:rPr lang="en-US" sz="1350" b="1" dirty="0">
                <a:latin typeface="Leelawadee" panose="020B0502040204020203" pitchFamily="34" charset="-34"/>
                <a:cs typeface="Leelawadee" panose="020B0502040204020203" pitchFamily="34" charset="-34"/>
              </a:rPr>
              <a:t>Step-by-step:  The events and Hashem’s masterplan directing them:</a:t>
            </a:r>
          </a:p>
        </p:txBody>
      </p:sp>
    </p:spTree>
    <p:extLst>
      <p:ext uri="{BB962C8B-B14F-4D97-AF65-F5344CB8AC3E}">
        <p14:creationId xmlns:p14="http://schemas.microsoft.com/office/powerpoint/2010/main" val="42714543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65AE648-22F0-4B3F-AB8B-FC17D21D8BEE}"/>
              </a:ext>
            </a:extLst>
          </p:cNvPr>
          <p:cNvSpPr>
            <a:spLocks noGrp="1"/>
          </p:cNvSpPr>
          <p:nvPr>
            <p:ph type="sldNum" sz="quarter" idx="12"/>
          </p:nvPr>
        </p:nvSpPr>
        <p:spPr>
          <a:xfrm>
            <a:off x="5489258" y="9340695"/>
            <a:ext cx="1748790" cy="410404"/>
          </a:xfrm>
        </p:spPr>
        <p:txBody>
          <a:bodyPr/>
          <a:lstStyle/>
          <a:p>
            <a:fld id="{0C214F17-86AB-4F1C-BC88-4CB7EE2FB93D}" type="slidenum">
              <a:rPr lang="en-US" sz="1050" b="1" smtClean="0">
                <a:solidFill>
                  <a:schemeClr val="tx1"/>
                </a:solidFill>
              </a:rPr>
              <a:t>27</a:t>
            </a:fld>
            <a:endParaRPr lang="en-US" sz="1050" b="1" dirty="0">
              <a:solidFill>
                <a:schemeClr val="tx1"/>
              </a:solidFill>
            </a:endParaRPr>
          </a:p>
        </p:txBody>
      </p:sp>
      <p:sp>
        <p:nvSpPr>
          <p:cNvPr id="6" name="Text Box 2">
            <a:extLst>
              <a:ext uri="{FF2B5EF4-FFF2-40B4-BE49-F238E27FC236}">
                <a16:creationId xmlns:a16="http://schemas.microsoft.com/office/drawing/2014/main" id="{B0D349AD-F8D5-4FF6-859C-9735183B04C1}"/>
              </a:ext>
            </a:extLst>
          </p:cNvPr>
          <p:cNvSpPr txBox="1">
            <a:spLocks noChangeArrowheads="1"/>
          </p:cNvSpPr>
          <p:nvPr/>
        </p:nvSpPr>
        <p:spPr bwMode="auto">
          <a:xfrm>
            <a:off x="676474" y="990600"/>
            <a:ext cx="6572249" cy="2613697"/>
          </a:xfrm>
          <a:prstGeom prst="rect">
            <a:avLst/>
          </a:prstGeom>
          <a:solidFill>
            <a:schemeClr val="bg1">
              <a:lumMod val="95000"/>
            </a:schemeClr>
          </a:solidFill>
          <a:ln w="6350">
            <a:solidFill>
              <a:srgbClr val="000000"/>
            </a:solidFill>
            <a:prstDash val="sysDot"/>
            <a:miter lim="800000"/>
            <a:headEnd/>
            <a:tailEnd/>
          </a:ln>
        </p:spPr>
        <p:txBody>
          <a:bodyPr rot="0" vert="horz" wrap="square" lIns="91440" tIns="45720" rIns="91440" bIns="45720" anchor="t" anchorCtr="0">
            <a:noAutofit/>
          </a:bodyPr>
          <a:lstStyle/>
          <a:p>
            <a:pPr marL="457200" marR="0" indent="-228600" rtl="0">
              <a:lnSpc>
                <a:spcPct val="135000"/>
              </a:lnSpc>
              <a:spcBef>
                <a:spcPts val="4200"/>
              </a:spcBef>
              <a:spcAft>
                <a:spcPts val="200"/>
              </a:spcAft>
              <a:buSzPct val="110000"/>
              <a:buFont typeface="Arial" panose="020B0604020202020204" pitchFamily="34" charset="0"/>
              <a:buChar char="•"/>
            </a:pPr>
            <a:endParaRPr lang="en-US" sz="1100" dirty="0">
              <a:effectLst/>
              <a:latin typeface="Tahoma" panose="020B0604030504040204" pitchFamily="34" charset="0"/>
              <a:ea typeface="Calibri" panose="020F0502020204030204" pitchFamily="34" charset="0"/>
              <a:cs typeface="Arial" panose="020B0604020202020204" pitchFamily="34" charset="0"/>
            </a:endParaRPr>
          </a:p>
          <a:p>
            <a:pPr marL="457200" indent="-228600">
              <a:lnSpc>
                <a:spcPct val="135000"/>
              </a:lnSpc>
              <a:spcBef>
                <a:spcPts val="4200"/>
              </a:spcBef>
              <a:buSzPct val="110000"/>
              <a:buFont typeface="Wingdings" panose="05000000000000000000" pitchFamily="2" charset="2"/>
              <a:buChar char="v"/>
            </a:pPr>
            <a:r>
              <a:rPr lang="en-US" sz="1300" dirty="0">
                <a:effectLst/>
                <a:ea typeface="Calibri" panose="020F0502020204030204" pitchFamily="34" charset="0"/>
              </a:rPr>
              <a:t>The entire Jewish people are partners, with a single body and soul.  Therefore, my friend’s </a:t>
            </a:r>
            <a:r>
              <a:rPr lang="en-US" sz="1300" b="1" dirty="0">
                <a:effectLst/>
                <a:ea typeface="Calibri" panose="020F0502020204030204" pitchFamily="34" charset="0"/>
              </a:rPr>
              <a:t>suffering is my own pain</a:t>
            </a:r>
            <a:r>
              <a:rPr lang="en-US" sz="1300" dirty="0">
                <a:ea typeface="Calibri" panose="020F0502020204030204" pitchFamily="34" charset="0"/>
              </a:rPr>
              <a:t>.  Consequently, </a:t>
            </a:r>
            <a:r>
              <a:rPr lang="en-US" sz="1300" dirty="0">
                <a:effectLst/>
                <a:ea typeface="Calibri" panose="020F0502020204030204" pitchFamily="34" charset="0"/>
              </a:rPr>
              <a:t>when I pray on his behalf, I pray with intensity of someone in distress, requesting delivery from personal suffering, rather than viewing it merely as someone else’s problem.</a:t>
            </a:r>
            <a:endParaRPr lang="en-US" sz="1300" dirty="0">
              <a:ea typeface="Calibri" panose="020F0502020204030204" pitchFamily="34" charset="0"/>
            </a:endParaRPr>
          </a:p>
          <a:p>
            <a:pPr marL="457200" indent="-228600">
              <a:lnSpc>
                <a:spcPct val="135000"/>
              </a:lnSpc>
              <a:spcBef>
                <a:spcPts val="900"/>
              </a:spcBef>
              <a:buSzPct val="110000"/>
              <a:buFont typeface="Wingdings" panose="05000000000000000000" pitchFamily="2" charset="2"/>
              <a:buChar char="v"/>
            </a:pPr>
            <a:r>
              <a:rPr lang="en-US" sz="1300" dirty="0">
                <a:ea typeface="Calibri" panose="020F0502020204030204" pitchFamily="34" charset="0"/>
              </a:rPr>
              <a:t> </a:t>
            </a:r>
            <a:r>
              <a:rPr lang="en-US" sz="1200" baseline="30000" dirty="0">
                <a:ea typeface="Calibri" panose="020F0502020204030204" pitchFamily="34" charset="0"/>
              </a:rPr>
              <a:t>3</a:t>
            </a:r>
            <a:r>
              <a:rPr lang="en-US" sz="1300" dirty="0">
                <a:ea typeface="Calibri" panose="020F0502020204030204" pitchFamily="34" charset="0"/>
              </a:rPr>
              <a:t>This approach will ensure that our prayers on behalf of others have the emotional urgency of someone who desperately needs a personal salvation.</a:t>
            </a:r>
            <a:endParaRPr lang="en-US" sz="1300" dirty="0">
              <a:effectLst/>
              <a:ea typeface="Calibri" panose="020F0502020204030204" pitchFamily="34" charset="0"/>
            </a:endParaRPr>
          </a:p>
        </p:txBody>
      </p:sp>
      <p:sp>
        <p:nvSpPr>
          <p:cNvPr id="8" name="Text Box 23">
            <a:extLst>
              <a:ext uri="{FF2B5EF4-FFF2-40B4-BE49-F238E27FC236}">
                <a16:creationId xmlns:a16="http://schemas.microsoft.com/office/drawing/2014/main" id="{F340025D-CDCC-4C25-BB70-AFA810C14598}"/>
              </a:ext>
            </a:extLst>
          </p:cNvPr>
          <p:cNvSpPr txBox="1"/>
          <p:nvPr/>
        </p:nvSpPr>
        <p:spPr>
          <a:xfrm>
            <a:off x="715341" y="1008703"/>
            <a:ext cx="6498259" cy="616897"/>
          </a:xfrm>
          <a:prstGeom prst="rect">
            <a:avLst/>
          </a:prstGeom>
          <a:solidFill>
            <a:prstClr val="white"/>
          </a:solidFill>
          <a:ln>
            <a:noFill/>
          </a:ln>
        </p:spPr>
        <p:txBody>
          <a:bodyPr rot="0" spcFirstLastPara="0" vert="horz" wrap="square" lIns="0" tIns="0" rIns="0" bIns="0" numCol="1" spcCol="0" rtlCol="0" fromWordArt="0" anchor="ctr" anchorCtr="0" forceAA="0" compatLnSpc="1">
            <a:prstTxWarp prst="textNoShape">
              <a:avLst/>
            </a:prstTxWarp>
            <a:noAutofit/>
          </a:bodyPr>
          <a:lstStyle/>
          <a:p>
            <a:pPr marL="0" marR="0" algn="ctr">
              <a:lnSpc>
                <a:spcPct val="150000"/>
              </a:lnSpc>
            </a:pPr>
            <a:r>
              <a:rPr lang="en-US" sz="1200" cap="small" baseline="30000" dirty="0">
                <a:effectLst/>
                <a:latin typeface="Calibri" panose="020F0502020204030204" pitchFamily="34" charset="0"/>
                <a:ea typeface="Times New Roman" panose="02020603050405020304" pitchFamily="18" charset="0"/>
                <a:cs typeface="Calibri" panose="020F0502020204030204" pitchFamily="34" charset="0"/>
              </a:rPr>
              <a:t>2</a:t>
            </a:r>
            <a:r>
              <a:rPr lang="en-US" sz="1150" b="1" cap="small" dirty="0">
                <a:effectLst/>
                <a:latin typeface="Verdana" panose="020B0604030504040204" pitchFamily="34" charset="0"/>
                <a:ea typeface="Times New Roman" panose="02020603050405020304" pitchFamily="18" charset="0"/>
                <a:cs typeface="Arial" panose="020B0604020202020204" pitchFamily="34" charset="0"/>
              </a:rPr>
              <a:t>What is the proper mindset when praying on behalf of someone in distress? </a:t>
            </a:r>
          </a:p>
          <a:p>
            <a:pPr marL="0" marR="0" algn="ctr">
              <a:lnSpc>
                <a:spcPct val="150000"/>
              </a:lnSpc>
            </a:pPr>
            <a:r>
              <a:rPr lang="en-US" sz="1050" b="1" cap="small" dirty="0">
                <a:latin typeface="Verdana" panose="020B0604030504040204" pitchFamily="34" charset="0"/>
                <a:ea typeface="Times New Roman" panose="02020603050405020304" pitchFamily="18" charset="0"/>
                <a:cs typeface="Arial" panose="020B0604020202020204" pitchFamily="34" charset="0"/>
              </a:rPr>
              <a:t>(</a:t>
            </a:r>
            <a:r>
              <a:rPr lang="en-US" sz="1050" b="1" i="1" cap="small" dirty="0" err="1">
                <a:latin typeface="Verdana" panose="020B0604030504040204" pitchFamily="34" charset="0"/>
                <a:ea typeface="Times New Roman" panose="02020603050405020304" pitchFamily="18" charset="0"/>
                <a:cs typeface="Arial" panose="020B0604020202020204" pitchFamily="34" charset="0"/>
              </a:rPr>
              <a:t>Chasam</a:t>
            </a:r>
            <a:r>
              <a:rPr lang="en-US" sz="1050" b="1" i="1" cap="small" dirty="0">
                <a:latin typeface="Verdana" panose="020B0604030504040204" pitchFamily="34" charset="0"/>
                <a:ea typeface="Times New Roman" panose="02020603050405020304" pitchFamily="18" charset="0"/>
                <a:cs typeface="Arial" panose="020B0604020202020204" pitchFamily="34" charset="0"/>
              </a:rPr>
              <a:t> </a:t>
            </a:r>
            <a:r>
              <a:rPr lang="en-US" sz="1050" b="1" i="1" cap="small" dirty="0" err="1">
                <a:latin typeface="Verdana" panose="020B0604030504040204" pitchFamily="34" charset="0"/>
                <a:ea typeface="Times New Roman" panose="02020603050405020304" pitchFamily="18" charset="0"/>
                <a:cs typeface="Arial" panose="020B0604020202020204" pitchFamily="34" charset="0"/>
              </a:rPr>
              <a:t>Sofer</a:t>
            </a:r>
            <a:r>
              <a:rPr lang="en-US" sz="1050" b="1" cap="small" dirty="0">
                <a:latin typeface="Verdana" panose="020B0604030504040204" pitchFamily="34" charset="0"/>
                <a:ea typeface="Times New Roman" panose="02020603050405020304" pitchFamily="18" charset="0"/>
                <a:cs typeface="Arial" panose="020B0604020202020204" pitchFamily="34" charset="0"/>
              </a:rPr>
              <a:t>)</a:t>
            </a:r>
            <a:endParaRPr lang="en-US" sz="1050" b="1" cap="small" dirty="0">
              <a:effectLst/>
              <a:latin typeface="Verdana" panose="020B0604030504040204" pitchFamily="34" charset="0"/>
              <a:ea typeface="Times New Roman" panose="02020603050405020304" pitchFamily="18" charset="0"/>
              <a:cs typeface="Arial" panose="020B0604020202020204" pitchFamily="34" charset="0"/>
            </a:endParaRPr>
          </a:p>
        </p:txBody>
      </p:sp>
      <p:graphicFrame>
        <p:nvGraphicFramePr>
          <p:cNvPr id="9" name="Table 8">
            <a:extLst>
              <a:ext uri="{FF2B5EF4-FFF2-40B4-BE49-F238E27FC236}">
                <a16:creationId xmlns:a16="http://schemas.microsoft.com/office/drawing/2014/main" id="{FCBE3A30-706F-40E5-B49D-E2C2F52B5AC3}"/>
              </a:ext>
            </a:extLst>
          </p:cNvPr>
          <p:cNvGraphicFramePr>
            <a:graphicFrameLocks noGrp="1"/>
          </p:cNvGraphicFramePr>
          <p:nvPr>
            <p:extLst>
              <p:ext uri="{D42A27DB-BD31-4B8C-83A1-F6EECF244321}">
                <p14:modId xmlns:p14="http://schemas.microsoft.com/office/powerpoint/2010/main" val="718659699"/>
              </p:ext>
            </p:extLst>
          </p:nvPr>
        </p:nvGraphicFramePr>
        <p:xfrm>
          <a:off x="655307" y="4182395"/>
          <a:ext cx="6556222" cy="2083525"/>
        </p:xfrm>
        <a:graphic>
          <a:graphicData uri="http://schemas.openxmlformats.org/drawingml/2006/table">
            <a:tbl>
              <a:tblPr firstRow="1" firstCol="1" bandRow="1">
                <a:tableStyleId>{5C22544A-7EE6-4342-B048-85BDC9FD1C3A}</a:tableStyleId>
              </a:tblPr>
              <a:tblGrid>
                <a:gridCol w="3611893">
                  <a:extLst>
                    <a:ext uri="{9D8B030D-6E8A-4147-A177-3AD203B41FA5}">
                      <a16:colId xmlns:a16="http://schemas.microsoft.com/office/drawing/2014/main" val="520765079"/>
                    </a:ext>
                  </a:extLst>
                </a:gridCol>
                <a:gridCol w="2944329">
                  <a:extLst>
                    <a:ext uri="{9D8B030D-6E8A-4147-A177-3AD203B41FA5}">
                      <a16:colId xmlns:a16="http://schemas.microsoft.com/office/drawing/2014/main" val="3039421793"/>
                    </a:ext>
                  </a:extLst>
                </a:gridCol>
              </a:tblGrid>
              <a:tr h="2083525">
                <a:tc>
                  <a:txBody>
                    <a:bodyPr/>
                    <a:lstStyle/>
                    <a:p>
                      <a:pPr marL="0" marR="45720">
                        <a:lnSpc>
                          <a:spcPct val="135000"/>
                        </a:lnSpc>
                        <a:spcBef>
                          <a:spcPts val="300"/>
                        </a:spcBef>
                        <a:spcAft>
                          <a:spcPts val="300"/>
                        </a:spcAft>
                        <a:tabLst>
                          <a:tab pos="3752850" algn="l"/>
                        </a:tabLst>
                      </a:pPr>
                      <a:r>
                        <a:rPr lang="en-US" sz="1150" b="0" dirty="0">
                          <a:solidFill>
                            <a:schemeClr val="tx1"/>
                          </a:solidFill>
                          <a:effectLst/>
                        </a:rPr>
                        <a:t>Rabbah bar </a:t>
                      </a:r>
                      <a:r>
                        <a:rPr lang="en-US" sz="1150" b="0" dirty="0" err="1">
                          <a:solidFill>
                            <a:schemeClr val="tx1"/>
                          </a:solidFill>
                          <a:effectLst/>
                        </a:rPr>
                        <a:t>Channinah</a:t>
                      </a:r>
                      <a:r>
                        <a:rPr lang="en-US" sz="1150" b="0" dirty="0">
                          <a:solidFill>
                            <a:schemeClr val="tx1"/>
                          </a:solidFill>
                          <a:effectLst/>
                        </a:rPr>
                        <a:t> the elder said in the name of </a:t>
                      </a:r>
                      <a:r>
                        <a:rPr lang="en-US" sz="1150" b="0" dirty="0" err="1">
                          <a:solidFill>
                            <a:schemeClr val="tx1"/>
                          </a:solidFill>
                          <a:effectLst/>
                        </a:rPr>
                        <a:t>Rav</a:t>
                      </a:r>
                      <a:r>
                        <a:rPr lang="en-US" sz="1150" b="0" dirty="0">
                          <a:solidFill>
                            <a:schemeClr val="tx1"/>
                          </a:solidFill>
                          <a:effectLst/>
                        </a:rPr>
                        <a:t>: Anyone who has the opportunity to beseech Hashem for mercy on behalf of his fellow and does not beseech Him is called sinner, as it is stated, </a:t>
                      </a:r>
                      <a:r>
                        <a:rPr lang="en-US" sz="1150" b="0" i="1" dirty="0">
                          <a:solidFill>
                            <a:schemeClr val="tx1"/>
                          </a:solidFill>
                          <a:effectLst/>
                        </a:rPr>
                        <a:t>“And I also – far be it from me to sin against Hashem, to refrain from praying on your behalf.</a:t>
                      </a:r>
                      <a:r>
                        <a:rPr lang="en-US" sz="1150" b="0" dirty="0">
                          <a:solidFill>
                            <a:schemeClr val="tx1"/>
                          </a:solidFill>
                          <a:effectLst/>
                        </a:rPr>
                        <a:t>”  </a:t>
                      </a:r>
                      <a:r>
                        <a:rPr lang="en-US" sz="1200" b="0" baseline="30000" dirty="0">
                          <a:solidFill>
                            <a:schemeClr val="tx1"/>
                          </a:solidFill>
                          <a:effectLst/>
                        </a:rPr>
                        <a:t>4-5</a:t>
                      </a:r>
                      <a:r>
                        <a:rPr lang="en-US" sz="1150" b="0" dirty="0">
                          <a:solidFill>
                            <a:schemeClr val="tx1"/>
                          </a:solidFill>
                          <a:effectLst/>
                        </a:rPr>
                        <a:t>Rava said: If the person (in need of mercy) is a Torah scholar, one is required to make himself ill on his behalf.</a:t>
                      </a:r>
                      <a:endParaRPr lang="en-US" sz="1150" b="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r" rtl="1">
                        <a:lnSpc>
                          <a:spcPct val="140000"/>
                        </a:lnSpc>
                        <a:spcBef>
                          <a:spcPts val="0"/>
                        </a:spcBef>
                        <a:spcAft>
                          <a:spcPts val="0"/>
                        </a:spcAft>
                      </a:pPr>
                      <a:r>
                        <a:rPr lang="he-IL" sz="1300" b="0" u="sng" dirty="0">
                          <a:solidFill>
                            <a:schemeClr val="tx1"/>
                          </a:solidFill>
                          <a:effectLst/>
                          <a:cs typeface="+mj-cs"/>
                        </a:rPr>
                        <a:t>גמרא ברכות דף י״ב ע״ב</a:t>
                      </a:r>
                      <a:r>
                        <a:rPr lang="he-IL" sz="1300" b="0" u="none" dirty="0">
                          <a:solidFill>
                            <a:schemeClr val="tx1"/>
                          </a:solidFill>
                          <a:effectLst/>
                          <a:cs typeface="+mj-cs"/>
                        </a:rPr>
                        <a:t>׃</a:t>
                      </a:r>
                      <a:r>
                        <a:rPr lang="he-IL" sz="1300" b="0" dirty="0">
                          <a:solidFill>
                            <a:schemeClr val="tx1"/>
                          </a:solidFill>
                          <a:effectLst/>
                          <a:cs typeface="+mj-cs"/>
                        </a:rPr>
                        <a:t>  </a:t>
                      </a:r>
                      <a:endParaRPr lang="en-US" sz="1300" b="0" dirty="0">
                        <a:solidFill>
                          <a:schemeClr val="tx1"/>
                        </a:solidFill>
                        <a:effectLst/>
                        <a:cs typeface="+mj-cs"/>
                      </a:endParaRPr>
                    </a:p>
                    <a:p>
                      <a:pPr marL="0" marR="0" algn="r" rtl="1">
                        <a:lnSpc>
                          <a:spcPct val="150000"/>
                        </a:lnSpc>
                        <a:spcBef>
                          <a:spcPts val="0"/>
                        </a:spcBef>
                        <a:spcAft>
                          <a:spcPts val="0"/>
                        </a:spcAft>
                      </a:pPr>
                      <a:r>
                        <a:rPr lang="he-IL" sz="1300" b="0" dirty="0">
                          <a:solidFill>
                            <a:schemeClr val="tx1"/>
                          </a:solidFill>
                          <a:effectLst/>
                          <a:cs typeface="+mj-cs"/>
                        </a:rPr>
                        <a:t>וְאָמַר רַבָּה בַּר חִינָּנָא סָבָא מִשְּׁמֵיהּ דְּרַב: כֹּל שֶׁאֶפְשָׁר לוֹ לְבַקֵּשׁ רַחֲמִים עַל חֲבֵירוֹ וְאֵינוֹ מְבַקֵּשׁ נִקְרָא חוֹטֵא</a:t>
                      </a:r>
                      <a:r>
                        <a:rPr lang="en-US" sz="1300" b="0" dirty="0">
                          <a:solidFill>
                            <a:schemeClr val="tx1"/>
                          </a:solidFill>
                          <a:effectLst/>
                          <a:cs typeface="+mj-cs"/>
                        </a:rPr>
                        <a:t>,</a:t>
                      </a:r>
                      <a:r>
                        <a:rPr lang="he-IL" sz="1300" b="0" dirty="0">
                          <a:solidFill>
                            <a:schemeClr val="tx1"/>
                          </a:solidFill>
                          <a:effectLst/>
                          <a:cs typeface="+mj-cs"/>
                        </a:rPr>
                        <a:t> שֶׁנֶּאֱמַר (שמואל א י״ב</a:t>
                      </a:r>
                      <a:r>
                        <a:rPr lang="en-US" sz="1300" b="0" dirty="0">
                          <a:solidFill>
                            <a:schemeClr val="tx1"/>
                          </a:solidFill>
                          <a:effectLst/>
                          <a:cs typeface="+mj-cs"/>
                        </a:rPr>
                        <a:t> :</a:t>
                      </a:r>
                      <a:r>
                        <a:rPr lang="he-IL" sz="1300" b="0" dirty="0">
                          <a:solidFill>
                            <a:schemeClr val="tx1"/>
                          </a:solidFill>
                          <a:effectLst/>
                          <a:cs typeface="+mj-cs"/>
                        </a:rPr>
                        <a:t>כ״ג): ״גַּם אָנֹכִי חָלִילָה לִּי מֵחֲטֹא לַה׳ מֵחַדֹל לְהִתְפַּלֵּל בַּעַדְכֶם״</a:t>
                      </a:r>
                      <a:r>
                        <a:rPr lang="en-US" sz="1300" b="0" dirty="0">
                          <a:solidFill>
                            <a:schemeClr val="tx1"/>
                          </a:solidFill>
                          <a:effectLst/>
                          <a:cs typeface="+mj-cs"/>
                        </a:rPr>
                        <a:t>  .</a:t>
                      </a:r>
                      <a:r>
                        <a:rPr lang="he-IL" sz="1300" b="0" dirty="0">
                          <a:solidFill>
                            <a:schemeClr val="tx1"/>
                          </a:solidFill>
                          <a:effectLst/>
                          <a:cs typeface="+mj-cs"/>
                        </a:rPr>
                        <a:t>אָמַר רָבָא: אִם תַּלְמִיד חָכָם הוּא, צָרִיךְ שֶׁיַּחַלֶה עַצְמוֹ עָלָיו</a:t>
                      </a:r>
                      <a:r>
                        <a:rPr lang="en-US" sz="1300" b="0" dirty="0">
                          <a:solidFill>
                            <a:schemeClr val="tx1"/>
                          </a:solidFill>
                          <a:effectLst/>
                        </a:rPr>
                        <a:t>.</a:t>
                      </a:r>
                      <a:endParaRPr lang="en-US" sz="1300" b="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86489283"/>
                  </a:ext>
                </a:extLst>
              </a:tr>
            </a:tbl>
          </a:graphicData>
        </a:graphic>
      </p:graphicFrame>
      <p:sp>
        <p:nvSpPr>
          <p:cNvPr id="10" name="Rectangle 1">
            <a:extLst>
              <a:ext uri="{FF2B5EF4-FFF2-40B4-BE49-F238E27FC236}">
                <a16:creationId xmlns:a16="http://schemas.microsoft.com/office/drawing/2014/main" id="{21230A11-37E6-4523-A196-E4DB23DFA81C}"/>
              </a:ext>
            </a:extLst>
          </p:cNvPr>
          <p:cNvSpPr>
            <a:spLocks noChangeArrowheads="1"/>
          </p:cNvSpPr>
          <p:nvPr/>
        </p:nvSpPr>
        <p:spPr bwMode="auto">
          <a:xfrm>
            <a:off x="591603" y="3920785"/>
            <a:ext cx="5309467"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3752850" algn="l"/>
              </a:tabLst>
              <a:defRPr>
                <a:solidFill>
                  <a:schemeClr val="tx1"/>
                </a:solidFill>
                <a:latin typeface="Arial" panose="020B0604020202020204" pitchFamily="34" charset="0"/>
              </a:defRPr>
            </a:lvl1pPr>
            <a:lvl2pPr eaLnBrk="0" fontAlgn="base" hangingPunct="0">
              <a:spcBef>
                <a:spcPct val="0"/>
              </a:spcBef>
              <a:spcAft>
                <a:spcPct val="0"/>
              </a:spcAft>
              <a:tabLst>
                <a:tab pos="3752850" algn="l"/>
              </a:tabLst>
              <a:defRPr>
                <a:solidFill>
                  <a:schemeClr val="tx1"/>
                </a:solidFill>
                <a:latin typeface="Arial" panose="020B0604020202020204" pitchFamily="34" charset="0"/>
              </a:defRPr>
            </a:lvl2pPr>
            <a:lvl3pPr eaLnBrk="0" fontAlgn="base" hangingPunct="0">
              <a:spcBef>
                <a:spcPct val="0"/>
              </a:spcBef>
              <a:spcAft>
                <a:spcPct val="0"/>
              </a:spcAft>
              <a:tabLst>
                <a:tab pos="3752850" algn="l"/>
              </a:tabLst>
              <a:defRPr>
                <a:solidFill>
                  <a:schemeClr val="tx1"/>
                </a:solidFill>
                <a:latin typeface="Arial" panose="020B0604020202020204" pitchFamily="34" charset="0"/>
              </a:defRPr>
            </a:lvl3pPr>
            <a:lvl4pPr eaLnBrk="0" fontAlgn="base" hangingPunct="0">
              <a:spcBef>
                <a:spcPct val="0"/>
              </a:spcBef>
              <a:spcAft>
                <a:spcPct val="0"/>
              </a:spcAft>
              <a:tabLst>
                <a:tab pos="3752850" algn="l"/>
              </a:tabLst>
              <a:defRPr>
                <a:solidFill>
                  <a:schemeClr val="tx1"/>
                </a:solidFill>
                <a:latin typeface="Arial" panose="020B0604020202020204" pitchFamily="34" charset="0"/>
              </a:defRPr>
            </a:lvl4pPr>
            <a:lvl5pPr eaLnBrk="0" fontAlgn="base" hangingPunct="0">
              <a:spcBef>
                <a:spcPct val="0"/>
              </a:spcBef>
              <a:spcAft>
                <a:spcPct val="0"/>
              </a:spcAft>
              <a:tabLst>
                <a:tab pos="3752850" algn="l"/>
              </a:tabLst>
              <a:defRPr>
                <a:solidFill>
                  <a:schemeClr val="tx1"/>
                </a:solidFill>
                <a:latin typeface="Arial" panose="020B0604020202020204" pitchFamily="34" charset="0"/>
              </a:defRPr>
            </a:lvl5pPr>
            <a:lvl6pPr eaLnBrk="0" fontAlgn="base" hangingPunct="0">
              <a:spcBef>
                <a:spcPct val="0"/>
              </a:spcBef>
              <a:spcAft>
                <a:spcPct val="0"/>
              </a:spcAft>
              <a:tabLst>
                <a:tab pos="3752850" algn="l"/>
              </a:tabLst>
              <a:defRPr>
                <a:solidFill>
                  <a:schemeClr val="tx1"/>
                </a:solidFill>
                <a:latin typeface="Arial" panose="020B0604020202020204" pitchFamily="34" charset="0"/>
              </a:defRPr>
            </a:lvl6pPr>
            <a:lvl7pPr eaLnBrk="0" fontAlgn="base" hangingPunct="0">
              <a:spcBef>
                <a:spcPct val="0"/>
              </a:spcBef>
              <a:spcAft>
                <a:spcPct val="0"/>
              </a:spcAft>
              <a:tabLst>
                <a:tab pos="3752850" algn="l"/>
              </a:tabLst>
              <a:defRPr>
                <a:solidFill>
                  <a:schemeClr val="tx1"/>
                </a:solidFill>
                <a:latin typeface="Arial" panose="020B0604020202020204" pitchFamily="34" charset="0"/>
              </a:defRPr>
            </a:lvl7pPr>
            <a:lvl8pPr eaLnBrk="0" fontAlgn="base" hangingPunct="0">
              <a:spcBef>
                <a:spcPct val="0"/>
              </a:spcBef>
              <a:spcAft>
                <a:spcPct val="0"/>
              </a:spcAft>
              <a:tabLst>
                <a:tab pos="3752850" algn="l"/>
              </a:tabLst>
              <a:defRPr>
                <a:solidFill>
                  <a:schemeClr val="tx1"/>
                </a:solidFill>
                <a:latin typeface="Arial" panose="020B0604020202020204" pitchFamily="34" charset="0"/>
              </a:defRPr>
            </a:lvl8pPr>
            <a:lvl9pPr eaLnBrk="0" fontAlgn="base" hangingPunct="0">
              <a:spcBef>
                <a:spcPct val="0"/>
              </a:spcBef>
              <a:spcAft>
                <a:spcPct val="0"/>
              </a:spcAft>
              <a:tabLst>
                <a:tab pos="375285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3752850" algn="l"/>
              </a:tabLst>
            </a:pPr>
            <a:r>
              <a:rPr kumimoji="0" lang="en-US" altLang="en-US" sz="1100" b="1" i="0" u="none" strike="noStrike" cap="none" normalizeH="0" baseline="0" dirty="0">
                <a:ln>
                  <a:noFill/>
                </a:ln>
                <a:solidFill>
                  <a:schemeClr val="tx1"/>
                </a:solidFill>
                <a:effectLst/>
                <a:latin typeface="Cambria" panose="02040503050406030204" pitchFamily="18" charset="0"/>
                <a:ea typeface="Calibri" panose="020F0502020204030204" pitchFamily="34" charset="0"/>
                <a:cs typeface="Calibri" panose="020F0502020204030204" pitchFamily="34" charset="0"/>
              </a:rPr>
              <a:t>Source VI-1:  </a:t>
            </a:r>
            <a:r>
              <a:rPr kumimoji="0" lang="en-US" altLang="en-US" sz="1100" b="1" i="0" u="none" strike="noStrike" cap="none" normalizeH="0" baseline="0" dirty="0" err="1">
                <a:ln>
                  <a:noFill/>
                </a:ln>
                <a:solidFill>
                  <a:schemeClr val="tx1"/>
                </a:solidFill>
                <a:effectLst/>
                <a:latin typeface="Cambria" panose="02040503050406030204" pitchFamily="18" charset="0"/>
                <a:ea typeface="Calibri" panose="020F0502020204030204" pitchFamily="34" charset="0"/>
                <a:cs typeface="Calibri" panose="020F0502020204030204" pitchFamily="34" charset="0"/>
              </a:rPr>
              <a:t>Gemara</a:t>
            </a:r>
            <a:r>
              <a:rPr kumimoji="0" lang="en-US" altLang="en-US" sz="1100" b="1" i="0" u="none" strike="noStrike" cap="none" normalizeH="0" baseline="0" dirty="0">
                <a:ln>
                  <a:noFill/>
                </a:ln>
                <a:solidFill>
                  <a:schemeClr val="tx1"/>
                </a:solidFill>
                <a:effectLst/>
                <a:latin typeface="Cambria" panose="02040503050406030204" pitchFamily="18" charset="0"/>
                <a:ea typeface="Calibri" panose="020F0502020204030204" pitchFamily="34" charset="0"/>
                <a:cs typeface="Calibri" panose="020F0502020204030204" pitchFamily="34" charset="0"/>
              </a:rPr>
              <a:t> </a:t>
            </a:r>
            <a:r>
              <a:rPr kumimoji="0" lang="en-US" altLang="en-US" sz="1100" b="1" i="0" u="none" strike="noStrike" cap="none" normalizeH="0" baseline="0" dirty="0" err="1">
                <a:ln>
                  <a:noFill/>
                </a:ln>
                <a:solidFill>
                  <a:schemeClr val="tx1"/>
                </a:solidFill>
                <a:effectLst/>
                <a:latin typeface="Cambria" panose="02040503050406030204" pitchFamily="18" charset="0"/>
                <a:ea typeface="Calibri" panose="020F0502020204030204" pitchFamily="34" charset="0"/>
                <a:cs typeface="Calibri" panose="020F0502020204030204" pitchFamily="34" charset="0"/>
              </a:rPr>
              <a:t>Berachos</a:t>
            </a:r>
            <a:r>
              <a:rPr kumimoji="0" lang="en-US" altLang="en-US" sz="1100" b="1" i="0" u="none" strike="noStrike" cap="none" normalizeH="0" baseline="0" dirty="0">
                <a:ln>
                  <a:noFill/>
                </a:ln>
                <a:solidFill>
                  <a:schemeClr val="tx1"/>
                </a:solidFill>
                <a:effectLst/>
                <a:latin typeface="Cambria" panose="02040503050406030204" pitchFamily="18" charset="0"/>
                <a:ea typeface="Calibri" panose="020F0502020204030204" pitchFamily="34" charset="0"/>
                <a:cs typeface="Calibri" panose="020F0502020204030204" pitchFamily="34" charset="0"/>
              </a:rPr>
              <a:t>:  </a:t>
            </a:r>
            <a:r>
              <a:rPr kumimoji="0" lang="en-US" altLang="en-US" sz="1100" i="0" u="none" strike="noStrike" cap="none" normalizeH="0" baseline="0" dirty="0">
                <a:ln>
                  <a:noFill/>
                </a:ln>
                <a:solidFill>
                  <a:schemeClr val="tx1"/>
                </a:solidFill>
                <a:effectLst/>
                <a:latin typeface="Cambria" panose="02040503050406030204" pitchFamily="18" charset="0"/>
                <a:ea typeface="Calibri" panose="020F0502020204030204" pitchFamily="34" charset="0"/>
                <a:cs typeface="Calibri" panose="020F0502020204030204" pitchFamily="34" charset="0"/>
              </a:rPr>
              <a:t>The imperative to pray on behalf of others in need.</a:t>
            </a:r>
            <a:endParaRPr kumimoji="0" lang="en-US" altLang="en-US" sz="1100" i="0" u="none" strike="noStrike" cap="none" normalizeH="0" baseline="0" dirty="0">
              <a:ln>
                <a:noFill/>
              </a:ln>
              <a:solidFill>
                <a:schemeClr val="tx1"/>
              </a:solidFill>
              <a:effectLst/>
            </a:endParaRPr>
          </a:p>
        </p:txBody>
      </p:sp>
      <p:sp>
        <p:nvSpPr>
          <p:cNvPr id="12" name="TextBox 11">
            <a:extLst>
              <a:ext uri="{FF2B5EF4-FFF2-40B4-BE49-F238E27FC236}">
                <a16:creationId xmlns:a16="http://schemas.microsoft.com/office/drawing/2014/main" id="{3CEF0050-D3AE-4F8E-B892-81D5DDE7E406}"/>
              </a:ext>
            </a:extLst>
          </p:cNvPr>
          <p:cNvSpPr txBox="1"/>
          <p:nvPr/>
        </p:nvSpPr>
        <p:spPr>
          <a:xfrm>
            <a:off x="549861" y="6311087"/>
            <a:ext cx="3886200" cy="230832"/>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tab pos="3752850" algn="l"/>
              </a:tabLst>
            </a:pPr>
            <a:r>
              <a:rPr kumimoji="0" lang="en-US" altLang="en-US" sz="900" b="0" i="1"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Translation from:</a:t>
            </a:r>
            <a:r>
              <a:rPr kumimoji="0" lang="en-US" altLang="en-US" sz="9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 </a:t>
            </a:r>
            <a:r>
              <a:rPr kumimoji="0" lang="en-US" altLang="en-US" sz="900"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Artscroll</a:t>
            </a:r>
            <a:r>
              <a:rPr kumimoji="0" lang="en-US" altLang="en-US" sz="9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 Talmud, Schottenstein Edition</a:t>
            </a:r>
            <a:r>
              <a:rPr kumimoji="0" lang="en-US" altLang="en-US" sz="9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kumimoji="0" lang="en-US" altLang="en-US" sz="900"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Mesorah</a:t>
            </a:r>
            <a:r>
              <a:rPr kumimoji="0" lang="en-US" altLang="en-US" sz="9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Publishers.</a:t>
            </a:r>
            <a:endParaRPr kumimoji="0" lang="en-US" altLang="en-US" sz="900" b="0" i="0" u="none" strike="noStrike" cap="none" normalizeH="0" baseline="0" dirty="0">
              <a:ln>
                <a:noFill/>
              </a:ln>
              <a:solidFill>
                <a:schemeClr val="tx1"/>
              </a:solidFill>
              <a:effectLst/>
              <a:latin typeface="Arial" panose="020B0604020202020204" pitchFamily="34" charset="0"/>
            </a:endParaRPr>
          </a:p>
        </p:txBody>
      </p:sp>
      <p:sp>
        <p:nvSpPr>
          <p:cNvPr id="14" name="TextBox 13">
            <a:extLst>
              <a:ext uri="{FF2B5EF4-FFF2-40B4-BE49-F238E27FC236}">
                <a16:creationId xmlns:a16="http://schemas.microsoft.com/office/drawing/2014/main" id="{979CE95C-1057-4A21-AAE9-9AAD3D9F1D52}"/>
              </a:ext>
            </a:extLst>
          </p:cNvPr>
          <p:cNvSpPr txBox="1"/>
          <p:nvPr/>
        </p:nvSpPr>
        <p:spPr>
          <a:xfrm>
            <a:off x="772002" y="307301"/>
            <a:ext cx="6228396" cy="384914"/>
          </a:xfrm>
          <a:prstGeom prst="rect">
            <a:avLst/>
          </a:prstGeom>
          <a:noFill/>
        </p:spPr>
        <p:txBody>
          <a:bodyPr wrap="square">
            <a:spAutoFit/>
          </a:bodyPr>
          <a:lstStyle/>
          <a:p>
            <a:pPr marL="274320" marR="0" indent="-274320" algn="ctr">
              <a:lnSpc>
                <a:spcPct val="130000"/>
              </a:lnSpc>
              <a:spcBef>
                <a:spcPts val="1800"/>
              </a:spcBef>
              <a:spcAft>
                <a:spcPts val="600"/>
              </a:spcAft>
            </a:pPr>
            <a:r>
              <a:rPr lang="en-US" sz="1600" kern="0" dirty="0">
                <a:effectLst/>
                <a:latin typeface="Cambria" panose="02040503050406030204" pitchFamily="18" charset="0"/>
                <a:ea typeface="Times New Roman" panose="02020603050405020304" pitchFamily="18" charset="0"/>
              </a:rPr>
              <a:t>VI.	 </a:t>
            </a:r>
            <a:r>
              <a:rPr lang="en-US" sz="1200" kern="0" baseline="30000" dirty="0">
                <a:effectLst/>
                <a:ea typeface="Times New Roman" panose="02020603050405020304" pitchFamily="18" charset="0"/>
              </a:rPr>
              <a:t>1</a:t>
            </a:r>
            <a:r>
              <a:rPr lang="en-US" sz="1600" kern="0" dirty="0">
                <a:effectLst/>
                <a:latin typeface="Cambria" panose="02040503050406030204" pitchFamily="18" charset="0"/>
                <a:ea typeface="Times New Roman" panose="02020603050405020304" pitchFamily="18" charset="0"/>
              </a:rPr>
              <a:t>The virtue</a:t>
            </a:r>
            <a:r>
              <a:rPr lang="en-US" sz="1600" i="1" kern="0" dirty="0">
                <a:effectLst/>
                <a:latin typeface="Cambria" panose="02040503050406030204" pitchFamily="18" charset="0"/>
                <a:ea typeface="Times New Roman" panose="02020603050405020304" pitchFamily="18" charset="0"/>
              </a:rPr>
              <a:t> </a:t>
            </a:r>
            <a:r>
              <a:rPr lang="en-US" sz="1600" kern="0" dirty="0">
                <a:effectLst/>
                <a:latin typeface="Cambria" panose="02040503050406030204" pitchFamily="18" charset="0"/>
                <a:ea typeface="Times New Roman" panose="02020603050405020304" pitchFamily="18" charset="0"/>
              </a:rPr>
              <a:t>of </a:t>
            </a:r>
            <a:r>
              <a:rPr lang="en-US" sz="1600" i="1" kern="0" dirty="0" err="1">
                <a:effectLst/>
                <a:latin typeface="Cambria" panose="02040503050406030204" pitchFamily="18" charset="0"/>
                <a:ea typeface="Times New Roman" panose="02020603050405020304" pitchFamily="18" charset="0"/>
              </a:rPr>
              <a:t>Nosei</a:t>
            </a:r>
            <a:r>
              <a:rPr lang="en-US" sz="1600" i="1" kern="0" dirty="0">
                <a:effectLst/>
                <a:latin typeface="Cambria" panose="02040503050406030204" pitchFamily="18" charset="0"/>
                <a:ea typeface="Times New Roman" panose="02020603050405020304" pitchFamily="18" charset="0"/>
              </a:rPr>
              <a:t> </a:t>
            </a:r>
            <a:r>
              <a:rPr lang="en-US" sz="1600" i="1" kern="0" dirty="0" err="1">
                <a:effectLst/>
                <a:latin typeface="Cambria" panose="02040503050406030204" pitchFamily="18" charset="0"/>
                <a:ea typeface="Times New Roman" panose="02020603050405020304" pitchFamily="18" charset="0"/>
              </a:rPr>
              <a:t>B’ol</a:t>
            </a:r>
            <a:r>
              <a:rPr lang="en-US" sz="1600" i="1" kern="0" dirty="0">
                <a:effectLst/>
                <a:latin typeface="Cambria" panose="02040503050406030204" pitchFamily="18" charset="0"/>
                <a:ea typeface="Times New Roman" panose="02020603050405020304" pitchFamily="18" charset="0"/>
              </a:rPr>
              <a:t> </a:t>
            </a:r>
            <a:r>
              <a:rPr lang="en-US" sz="1600" i="1" kern="0" dirty="0" err="1">
                <a:effectLst/>
                <a:latin typeface="Cambria" panose="02040503050406030204" pitchFamily="18" charset="0"/>
                <a:ea typeface="Times New Roman" panose="02020603050405020304" pitchFamily="18" charset="0"/>
              </a:rPr>
              <a:t>Im</a:t>
            </a:r>
            <a:r>
              <a:rPr lang="en-US" sz="1600" i="1" kern="0" dirty="0">
                <a:effectLst/>
                <a:latin typeface="Cambria" panose="02040503050406030204" pitchFamily="18" charset="0"/>
                <a:ea typeface="Times New Roman" panose="02020603050405020304" pitchFamily="18" charset="0"/>
              </a:rPr>
              <a:t> </a:t>
            </a:r>
            <a:r>
              <a:rPr lang="en-US" sz="1600" i="1" kern="0" dirty="0" err="1">
                <a:effectLst/>
                <a:latin typeface="Cambria" panose="02040503050406030204" pitchFamily="18" charset="0"/>
                <a:ea typeface="Times New Roman" panose="02020603050405020304" pitchFamily="18" charset="0"/>
              </a:rPr>
              <a:t>Chaveiro</a:t>
            </a:r>
            <a:r>
              <a:rPr lang="en-US" sz="1600" kern="0" dirty="0">
                <a:effectLst/>
                <a:latin typeface="Cambria" panose="02040503050406030204" pitchFamily="18" charset="0"/>
                <a:ea typeface="Times New Roman" panose="02020603050405020304" pitchFamily="18" charset="0"/>
              </a:rPr>
              <a:t> is a key component of Tefilla</a:t>
            </a:r>
            <a:endParaRPr lang="en-US" sz="1600" kern="0" dirty="0">
              <a:effectLst/>
              <a:latin typeface="Calibri" panose="020F0502020204030204" pitchFamily="34" charset="0"/>
              <a:ea typeface="Times New Roman" panose="02020603050405020304" pitchFamily="18" charset="0"/>
            </a:endParaRPr>
          </a:p>
        </p:txBody>
      </p:sp>
      <p:graphicFrame>
        <p:nvGraphicFramePr>
          <p:cNvPr id="15" name="Table 14">
            <a:extLst>
              <a:ext uri="{FF2B5EF4-FFF2-40B4-BE49-F238E27FC236}">
                <a16:creationId xmlns:a16="http://schemas.microsoft.com/office/drawing/2014/main" id="{8C0404B4-5255-4685-89B2-0FE208BADA5F}"/>
              </a:ext>
            </a:extLst>
          </p:cNvPr>
          <p:cNvGraphicFramePr>
            <a:graphicFrameLocks noGrp="1"/>
          </p:cNvGraphicFramePr>
          <p:nvPr>
            <p:extLst>
              <p:ext uri="{D42A27DB-BD31-4B8C-83A1-F6EECF244321}">
                <p14:modId xmlns:p14="http://schemas.microsoft.com/office/powerpoint/2010/main" val="1680087751"/>
              </p:ext>
            </p:extLst>
          </p:nvPr>
        </p:nvGraphicFramePr>
        <p:xfrm>
          <a:off x="655307" y="7091645"/>
          <a:ext cx="6532893" cy="2249050"/>
        </p:xfrm>
        <a:graphic>
          <a:graphicData uri="http://schemas.openxmlformats.org/drawingml/2006/table">
            <a:tbl>
              <a:tblPr firstRow="1" firstCol="1" bandRow="1">
                <a:tableStyleId>{5C22544A-7EE6-4342-B048-85BDC9FD1C3A}</a:tableStyleId>
              </a:tblPr>
              <a:tblGrid>
                <a:gridCol w="3796772">
                  <a:extLst>
                    <a:ext uri="{9D8B030D-6E8A-4147-A177-3AD203B41FA5}">
                      <a16:colId xmlns:a16="http://schemas.microsoft.com/office/drawing/2014/main" val="284417786"/>
                    </a:ext>
                  </a:extLst>
                </a:gridCol>
                <a:gridCol w="2736121">
                  <a:extLst>
                    <a:ext uri="{9D8B030D-6E8A-4147-A177-3AD203B41FA5}">
                      <a16:colId xmlns:a16="http://schemas.microsoft.com/office/drawing/2014/main" val="4123052639"/>
                    </a:ext>
                  </a:extLst>
                </a:gridCol>
              </a:tblGrid>
              <a:tr h="2249050">
                <a:tc>
                  <a:txBody>
                    <a:bodyPr/>
                    <a:lstStyle/>
                    <a:p>
                      <a:pPr marL="0" marR="47625">
                        <a:lnSpc>
                          <a:spcPct val="135000"/>
                        </a:lnSpc>
                        <a:spcBef>
                          <a:spcPts val="0"/>
                        </a:spcBef>
                        <a:spcAft>
                          <a:spcPts val="0"/>
                        </a:spcAft>
                        <a:tabLst>
                          <a:tab pos="3752850" algn="l"/>
                        </a:tabLst>
                      </a:pPr>
                      <a:r>
                        <a:rPr lang="en-US" sz="1100" b="0" dirty="0">
                          <a:solidFill>
                            <a:schemeClr val="tx1"/>
                          </a:solidFill>
                          <a:effectLst/>
                          <a:latin typeface="+mn-lt"/>
                        </a:rPr>
                        <a:t>All the Jewish people are partners, with a single body and soul.  When one person is in pain, his friend also feels it and suffers alongside him.  With this approach, when I pray on behalf of my friend, I must make myself ill on his account, i.e., I view myself as if I am also the </a:t>
                      </a:r>
                      <a:r>
                        <a:rPr lang="en-US" sz="1100" b="0" i="1" dirty="0" err="1">
                          <a:solidFill>
                            <a:schemeClr val="tx1"/>
                          </a:solidFill>
                          <a:effectLst/>
                          <a:latin typeface="+mn-lt"/>
                        </a:rPr>
                        <a:t>choleh</a:t>
                      </a:r>
                      <a:r>
                        <a:rPr lang="en-US" sz="1100" b="0" i="1" dirty="0">
                          <a:solidFill>
                            <a:schemeClr val="tx1"/>
                          </a:solidFill>
                          <a:effectLst/>
                          <a:latin typeface="+mn-lt"/>
                        </a:rPr>
                        <a:t>  </a:t>
                      </a:r>
                      <a:r>
                        <a:rPr lang="en-US" sz="1100" b="0" dirty="0">
                          <a:solidFill>
                            <a:schemeClr val="tx1"/>
                          </a:solidFill>
                          <a:effectLst/>
                          <a:latin typeface="+mn-lt"/>
                        </a:rPr>
                        <a:t>(ill person).  [One who prays on behalf of another] does not do so as a 3</a:t>
                      </a:r>
                      <a:r>
                        <a:rPr lang="en-US" sz="1100" b="0" baseline="30000" dirty="0">
                          <a:solidFill>
                            <a:schemeClr val="tx1"/>
                          </a:solidFill>
                          <a:effectLst/>
                          <a:latin typeface="+mn-lt"/>
                        </a:rPr>
                        <a:t>rd</a:t>
                      </a:r>
                      <a:r>
                        <a:rPr lang="en-US" sz="1100" b="0" dirty="0">
                          <a:solidFill>
                            <a:schemeClr val="tx1"/>
                          </a:solidFill>
                          <a:effectLst/>
                          <a:latin typeface="+mn-lt"/>
                        </a:rPr>
                        <a:t> party intermediary for someone else. </a:t>
                      </a:r>
                      <a:r>
                        <a:rPr lang="en-US" sz="1200" b="0" baseline="30000" dirty="0">
                          <a:solidFill>
                            <a:schemeClr val="tx1"/>
                          </a:solidFill>
                          <a:effectLst/>
                          <a:latin typeface="+mn-lt"/>
                        </a:rPr>
                        <a:t>6</a:t>
                      </a:r>
                      <a:r>
                        <a:rPr lang="en-US" sz="1100" b="0" dirty="0">
                          <a:solidFill>
                            <a:schemeClr val="tx1"/>
                          </a:solidFill>
                          <a:effectLst/>
                          <a:latin typeface="+mn-lt"/>
                        </a:rPr>
                        <a:t>Rather, [he prays as a 1</a:t>
                      </a:r>
                      <a:r>
                        <a:rPr lang="en-US" sz="1100" b="0" baseline="30000" dirty="0">
                          <a:solidFill>
                            <a:schemeClr val="tx1"/>
                          </a:solidFill>
                          <a:effectLst/>
                          <a:latin typeface="+mn-lt"/>
                        </a:rPr>
                        <a:t>st</a:t>
                      </a:r>
                      <a:r>
                        <a:rPr lang="en-US" sz="1100" b="0" dirty="0">
                          <a:solidFill>
                            <a:schemeClr val="tx1"/>
                          </a:solidFill>
                          <a:effectLst/>
                          <a:latin typeface="+mn-lt"/>
                        </a:rPr>
                        <a:t> party supplicant for his own suffering] since both people are “co-defendants” (both are equally in pain and in need of Hashem’s help).</a:t>
                      </a:r>
                      <a:endParaRPr lang="en-US" sz="1100" b="0" dirty="0">
                        <a:solidFill>
                          <a:schemeClr val="tx1"/>
                        </a:solidFill>
                        <a:effectLst/>
                        <a:latin typeface="+mn-lt"/>
                        <a:ea typeface="Calibri" panose="020F0502020204030204" pitchFamily="34" charset="0"/>
                        <a:cs typeface="Arial" panose="020B0604020202020204" pitchFamily="34"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r" rtl="1">
                        <a:lnSpc>
                          <a:spcPct val="150000"/>
                        </a:lnSpc>
                        <a:spcBef>
                          <a:spcPts val="0"/>
                        </a:spcBef>
                        <a:spcAft>
                          <a:spcPts val="0"/>
                        </a:spcAft>
                      </a:pPr>
                      <a:r>
                        <a:rPr lang="he-IL" sz="1300" b="0" u="sng" dirty="0">
                          <a:solidFill>
                            <a:schemeClr val="tx1"/>
                          </a:solidFill>
                          <a:effectLst/>
                          <a:cs typeface="+mj-cs"/>
                        </a:rPr>
                        <a:t>שו״ת חתם סופר, אורח חיים סימן קס״ו</a:t>
                      </a:r>
                      <a:r>
                        <a:rPr lang="he-IL" sz="1300" b="0" dirty="0">
                          <a:solidFill>
                            <a:schemeClr val="tx1"/>
                          </a:solidFill>
                          <a:effectLst/>
                          <a:cs typeface="+mj-cs"/>
                        </a:rPr>
                        <a:t>׃  </a:t>
                      </a:r>
                      <a:endParaRPr lang="en-US" sz="1300" b="0" dirty="0">
                        <a:solidFill>
                          <a:schemeClr val="tx1"/>
                        </a:solidFill>
                        <a:effectLst/>
                        <a:cs typeface="+mj-cs"/>
                      </a:endParaRPr>
                    </a:p>
                    <a:p>
                      <a:pPr marL="0" marR="0" algn="r" rtl="1">
                        <a:lnSpc>
                          <a:spcPct val="150000"/>
                        </a:lnSpc>
                        <a:spcBef>
                          <a:spcPts val="600"/>
                        </a:spcBef>
                        <a:spcAft>
                          <a:spcPts val="600"/>
                        </a:spcAft>
                      </a:pPr>
                      <a:r>
                        <a:rPr lang="en-US" sz="1300" b="0" dirty="0">
                          <a:solidFill>
                            <a:schemeClr val="tx1"/>
                          </a:solidFill>
                          <a:effectLst/>
                          <a:cs typeface="+mj-cs"/>
                        </a:rPr>
                        <a:t>  ...</a:t>
                      </a:r>
                      <a:r>
                        <a:rPr lang="he-IL" sz="1300" b="0" dirty="0">
                          <a:solidFill>
                            <a:schemeClr val="tx1"/>
                          </a:solidFill>
                          <a:effectLst/>
                          <a:cs typeface="+mj-cs"/>
                        </a:rPr>
                        <a:t>אך כל ישראל שותפים וגוף אחד ונפש אחד</a:t>
                      </a:r>
                      <a:r>
                        <a:rPr lang="he-IL" sz="1300" b="0" kern="1200" dirty="0">
                          <a:solidFill>
                            <a:schemeClr val="tx1"/>
                          </a:solidFill>
                          <a:effectLst/>
                          <a:latin typeface="+mn-lt"/>
                          <a:ea typeface="+mn-ea"/>
                          <a:cs typeface="+mn-cs"/>
                        </a:rPr>
                        <a:t>,</a:t>
                      </a:r>
                      <a:r>
                        <a:rPr lang="he-IL" sz="1300" b="0" dirty="0">
                          <a:solidFill>
                            <a:schemeClr val="tx1"/>
                          </a:solidFill>
                          <a:effectLst/>
                          <a:cs typeface="+mj-cs"/>
                        </a:rPr>
                        <a:t> וכשאחד מצטער גם חבירו מרגיש ועמו מצער</a:t>
                      </a:r>
                      <a:r>
                        <a:rPr lang="en-US" sz="1300" b="0" dirty="0">
                          <a:solidFill>
                            <a:schemeClr val="tx1"/>
                          </a:solidFill>
                          <a:effectLst/>
                          <a:cs typeface="+mj-cs"/>
                        </a:rPr>
                        <a:t>. </a:t>
                      </a:r>
                      <a:r>
                        <a:rPr lang="he-IL" sz="1300" b="0" dirty="0">
                          <a:solidFill>
                            <a:schemeClr val="tx1"/>
                          </a:solidFill>
                          <a:effectLst/>
                          <a:cs typeface="+mj-cs"/>
                        </a:rPr>
                        <a:t>ועל דרך זה המתפלל על חברו צריך שיחלה עצמו עליו</a:t>
                      </a:r>
                      <a:r>
                        <a:rPr lang="he-IL" sz="1300" b="0" kern="1200" dirty="0">
                          <a:solidFill>
                            <a:schemeClr val="tx1"/>
                          </a:solidFill>
                          <a:effectLst/>
                          <a:latin typeface="+mn-lt"/>
                          <a:ea typeface="+mn-ea"/>
                          <a:cs typeface="+mn-cs"/>
                        </a:rPr>
                        <a:t>,</a:t>
                      </a:r>
                      <a:r>
                        <a:rPr lang="he-IL" sz="1300" b="0" dirty="0">
                          <a:solidFill>
                            <a:schemeClr val="tx1"/>
                          </a:solidFill>
                          <a:effectLst/>
                          <a:cs typeface="+mj-cs"/>
                        </a:rPr>
                        <a:t> פי׳ שיראה כאלו גם הוא חולה</a:t>
                      </a:r>
                      <a:r>
                        <a:rPr lang="en-US" sz="1300" b="0" dirty="0">
                          <a:solidFill>
                            <a:schemeClr val="tx1"/>
                          </a:solidFill>
                          <a:effectLst/>
                          <a:cs typeface="+mj-cs"/>
                        </a:rPr>
                        <a:t>  …  </a:t>
                      </a:r>
                      <a:r>
                        <a:rPr lang="he-IL" sz="1300" b="0" dirty="0">
                          <a:solidFill>
                            <a:schemeClr val="tx1"/>
                          </a:solidFill>
                          <a:effectLst/>
                          <a:cs typeface="+mj-cs"/>
                        </a:rPr>
                        <a:t>כיון ששניהם בעלי דברים ולא כמליץ בעד אחר</a:t>
                      </a:r>
                      <a:r>
                        <a:rPr lang="en-US" sz="1300" b="0" dirty="0">
                          <a:solidFill>
                            <a:schemeClr val="tx1"/>
                          </a:solidFill>
                          <a:effectLst/>
                          <a:cs typeface="+mj-cs"/>
                        </a:rPr>
                        <a:t>.</a:t>
                      </a:r>
                      <a:endParaRPr lang="en-US" sz="1300" b="0" dirty="0">
                        <a:solidFill>
                          <a:schemeClr val="tx1"/>
                        </a:solidFill>
                        <a:effectLst/>
                        <a:latin typeface="Calibri" panose="020F0502020204030204" pitchFamily="34" charset="0"/>
                        <a:ea typeface="Calibri" panose="020F0502020204030204" pitchFamily="34" charset="0"/>
                        <a:cs typeface="+mj-cs"/>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25917354"/>
                  </a:ext>
                </a:extLst>
              </a:tr>
            </a:tbl>
          </a:graphicData>
        </a:graphic>
      </p:graphicFrame>
      <p:sp>
        <p:nvSpPr>
          <p:cNvPr id="16" name="Rectangle 2">
            <a:extLst>
              <a:ext uri="{FF2B5EF4-FFF2-40B4-BE49-F238E27FC236}">
                <a16:creationId xmlns:a16="http://schemas.microsoft.com/office/drawing/2014/main" id="{BFC84080-EC47-4FFC-8B19-C791BC54E613}"/>
              </a:ext>
            </a:extLst>
          </p:cNvPr>
          <p:cNvSpPr>
            <a:spLocks noChangeArrowheads="1"/>
          </p:cNvSpPr>
          <p:nvPr/>
        </p:nvSpPr>
        <p:spPr bwMode="auto">
          <a:xfrm>
            <a:off x="655307" y="6830036"/>
            <a:ext cx="6261651"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3752850" algn="l"/>
              </a:tabLst>
              <a:defRPr>
                <a:solidFill>
                  <a:schemeClr val="tx1"/>
                </a:solidFill>
                <a:latin typeface="Arial" panose="020B0604020202020204" pitchFamily="34" charset="0"/>
              </a:defRPr>
            </a:lvl1pPr>
            <a:lvl2pPr eaLnBrk="0" fontAlgn="base" hangingPunct="0">
              <a:spcBef>
                <a:spcPct val="0"/>
              </a:spcBef>
              <a:spcAft>
                <a:spcPct val="0"/>
              </a:spcAft>
              <a:tabLst>
                <a:tab pos="3752850" algn="l"/>
              </a:tabLst>
              <a:defRPr>
                <a:solidFill>
                  <a:schemeClr val="tx1"/>
                </a:solidFill>
                <a:latin typeface="Arial" panose="020B0604020202020204" pitchFamily="34" charset="0"/>
              </a:defRPr>
            </a:lvl2pPr>
            <a:lvl3pPr eaLnBrk="0" fontAlgn="base" hangingPunct="0">
              <a:spcBef>
                <a:spcPct val="0"/>
              </a:spcBef>
              <a:spcAft>
                <a:spcPct val="0"/>
              </a:spcAft>
              <a:tabLst>
                <a:tab pos="3752850" algn="l"/>
              </a:tabLst>
              <a:defRPr>
                <a:solidFill>
                  <a:schemeClr val="tx1"/>
                </a:solidFill>
                <a:latin typeface="Arial" panose="020B0604020202020204" pitchFamily="34" charset="0"/>
              </a:defRPr>
            </a:lvl3pPr>
            <a:lvl4pPr eaLnBrk="0" fontAlgn="base" hangingPunct="0">
              <a:spcBef>
                <a:spcPct val="0"/>
              </a:spcBef>
              <a:spcAft>
                <a:spcPct val="0"/>
              </a:spcAft>
              <a:tabLst>
                <a:tab pos="3752850" algn="l"/>
              </a:tabLst>
              <a:defRPr>
                <a:solidFill>
                  <a:schemeClr val="tx1"/>
                </a:solidFill>
                <a:latin typeface="Arial" panose="020B0604020202020204" pitchFamily="34" charset="0"/>
              </a:defRPr>
            </a:lvl4pPr>
            <a:lvl5pPr eaLnBrk="0" fontAlgn="base" hangingPunct="0">
              <a:spcBef>
                <a:spcPct val="0"/>
              </a:spcBef>
              <a:spcAft>
                <a:spcPct val="0"/>
              </a:spcAft>
              <a:tabLst>
                <a:tab pos="3752850" algn="l"/>
              </a:tabLst>
              <a:defRPr>
                <a:solidFill>
                  <a:schemeClr val="tx1"/>
                </a:solidFill>
                <a:latin typeface="Arial" panose="020B0604020202020204" pitchFamily="34" charset="0"/>
              </a:defRPr>
            </a:lvl5pPr>
            <a:lvl6pPr eaLnBrk="0" fontAlgn="base" hangingPunct="0">
              <a:spcBef>
                <a:spcPct val="0"/>
              </a:spcBef>
              <a:spcAft>
                <a:spcPct val="0"/>
              </a:spcAft>
              <a:tabLst>
                <a:tab pos="3752850" algn="l"/>
              </a:tabLst>
              <a:defRPr>
                <a:solidFill>
                  <a:schemeClr val="tx1"/>
                </a:solidFill>
                <a:latin typeface="Arial" panose="020B0604020202020204" pitchFamily="34" charset="0"/>
              </a:defRPr>
            </a:lvl6pPr>
            <a:lvl7pPr eaLnBrk="0" fontAlgn="base" hangingPunct="0">
              <a:spcBef>
                <a:spcPct val="0"/>
              </a:spcBef>
              <a:spcAft>
                <a:spcPct val="0"/>
              </a:spcAft>
              <a:tabLst>
                <a:tab pos="3752850" algn="l"/>
              </a:tabLst>
              <a:defRPr>
                <a:solidFill>
                  <a:schemeClr val="tx1"/>
                </a:solidFill>
                <a:latin typeface="Arial" panose="020B0604020202020204" pitchFamily="34" charset="0"/>
              </a:defRPr>
            </a:lvl7pPr>
            <a:lvl8pPr eaLnBrk="0" fontAlgn="base" hangingPunct="0">
              <a:spcBef>
                <a:spcPct val="0"/>
              </a:spcBef>
              <a:spcAft>
                <a:spcPct val="0"/>
              </a:spcAft>
              <a:tabLst>
                <a:tab pos="3752850" algn="l"/>
              </a:tabLst>
              <a:defRPr>
                <a:solidFill>
                  <a:schemeClr val="tx1"/>
                </a:solidFill>
                <a:latin typeface="Arial" panose="020B0604020202020204" pitchFamily="34" charset="0"/>
              </a:defRPr>
            </a:lvl8pPr>
            <a:lvl9pPr eaLnBrk="0" fontAlgn="base" hangingPunct="0">
              <a:spcBef>
                <a:spcPct val="0"/>
              </a:spcBef>
              <a:spcAft>
                <a:spcPct val="0"/>
              </a:spcAft>
              <a:tabLst>
                <a:tab pos="375285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3752850" algn="l"/>
              </a:tabLst>
            </a:pPr>
            <a:r>
              <a:rPr kumimoji="0" lang="en-US" altLang="en-US" sz="1100" b="1" i="0" u="none" strike="noStrike" cap="none" normalizeH="0" baseline="0" dirty="0">
                <a:ln>
                  <a:noFill/>
                </a:ln>
                <a:solidFill>
                  <a:schemeClr val="tx1"/>
                </a:solidFill>
                <a:effectLst/>
                <a:latin typeface="Cambria" panose="02040503050406030204" pitchFamily="18" charset="0"/>
                <a:ea typeface="Calibri" panose="020F0502020204030204" pitchFamily="34" charset="0"/>
                <a:cs typeface="Calibri" panose="020F0502020204030204" pitchFamily="34" charset="0"/>
              </a:rPr>
              <a:t>Source VI-2:  </a:t>
            </a:r>
            <a:r>
              <a:rPr kumimoji="0" lang="en-US" altLang="en-US" sz="1100" b="1" i="1" u="none" strike="noStrike" cap="none" normalizeH="0" baseline="0" dirty="0" err="1">
                <a:ln>
                  <a:noFill/>
                </a:ln>
                <a:solidFill>
                  <a:schemeClr val="tx1"/>
                </a:solidFill>
                <a:effectLst/>
                <a:latin typeface="Cambria" panose="02040503050406030204" pitchFamily="18" charset="0"/>
                <a:ea typeface="Calibri" panose="020F0502020204030204" pitchFamily="34" charset="0"/>
                <a:cs typeface="Calibri" panose="020F0502020204030204" pitchFamily="34" charset="0"/>
              </a:rPr>
              <a:t>Chasam</a:t>
            </a:r>
            <a:r>
              <a:rPr kumimoji="0" lang="en-US" altLang="en-US" sz="1100" b="1" i="1" u="none" strike="noStrike" cap="none" normalizeH="0" baseline="0" dirty="0">
                <a:ln>
                  <a:noFill/>
                </a:ln>
                <a:solidFill>
                  <a:schemeClr val="tx1"/>
                </a:solidFill>
                <a:effectLst/>
                <a:latin typeface="Cambria" panose="02040503050406030204" pitchFamily="18" charset="0"/>
                <a:ea typeface="Calibri" panose="020F0502020204030204" pitchFamily="34" charset="0"/>
                <a:cs typeface="Calibri" panose="020F0502020204030204" pitchFamily="34" charset="0"/>
              </a:rPr>
              <a:t> </a:t>
            </a:r>
            <a:r>
              <a:rPr kumimoji="0" lang="en-US" altLang="en-US" sz="1100" b="1" i="1" u="none" strike="noStrike" cap="none" normalizeH="0" baseline="0" dirty="0" err="1">
                <a:ln>
                  <a:noFill/>
                </a:ln>
                <a:solidFill>
                  <a:schemeClr val="tx1"/>
                </a:solidFill>
                <a:effectLst/>
                <a:latin typeface="Cambria" panose="02040503050406030204" pitchFamily="18" charset="0"/>
                <a:ea typeface="Calibri" panose="020F0502020204030204" pitchFamily="34" charset="0"/>
                <a:cs typeface="Calibri" panose="020F0502020204030204" pitchFamily="34" charset="0"/>
              </a:rPr>
              <a:t>Sofer</a:t>
            </a:r>
            <a:r>
              <a:rPr kumimoji="0" lang="en-US" altLang="en-US" sz="1100" b="1" i="1" u="none" strike="noStrike" cap="none" normalizeH="0" baseline="0" dirty="0">
                <a:ln>
                  <a:noFill/>
                </a:ln>
                <a:solidFill>
                  <a:schemeClr val="tx1"/>
                </a:solidFill>
                <a:effectLst/>
                <a:latin typeface="Cambria" panose="02040503050406030204" pitchFamily="18" charset="0"/>
                <a:ea typeface="Calibri" panose="020F0502020204030204" pitchFamily="34" charset="0"/>
                <a:cs typeface="Calibri" panose="020F0502020204030204" pitchFamily="34" charset="0"/>
              </a:rPr>
              <a:t>:</a:t>
            </a:r>
            <a:r>
              <a:rPr kumimoji="0" lang="en-US" altLang="en-US" sz="1100" b="1" i="0" u="none" strike="noStrike" cap="none" normalizeH="0" baseline="0" dirty="0">
                <a:ln>
                  <a:noFill/>
                </a:ln>
                <a:solidFill>
                  <a:schemeClr val="tx1"/>
                </a:solidFill>
                <a:effectLst/>
                <a:latin typeface="Cambria" panose="02040503050406030204" pitchFamily="18" charset="0"/>
                <a:ea typeface="Calibri" panose="020F0502020204030204" pitchFamily="34" charset="0"/>
                <a:cs typeface="Calibri" panose="020F0502020204030204" pitchFamily="34" charset="0"/>
              </a:rPr>
              <a:t>  </a:t>
            </a:r>
            <a:r>
              <a:rPr kumimoji="0" lang="en-US" altLang="en-US" sz="1100" i="0" u="none" strike="noStrike" cap="none" normalizeH="0" baseline="0" dirty="0">
                <a:ln>
                  <a:noFill/>
                </a:ln>
                <a:solidFill>
                  <a:schemeClr val="tx1"/>
                </a:solidFill>
                <a:effectLst/>
                <a:latin typeface="Cambria" panose="02040503050406030204" pitchFamily="18" charset="0"/>
                <a:ea typeface="Calibri" panose="020F0502020204030204" pitchFamily="34" charset="0"/>
                <a:cs typeface="Calibri" panose="020F0502020204030204" pitchFamily="34" charset="0"/>
              </a:rPr>
              <a:t>Praying on behalf of others with the mindset as if I am the one in need.</a:t>
            </a:r>
            <a:endParaRPr kumimoji="0" lang="en-US" altLang="en-US" sz="110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1100822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880A64D-745A-471A-BC9D-557EDC9AAA29}"/>
              </a:ext>
            </a:extLst>
          </p:cNvPr>
          <p:cNvSpPr>
            <a:spLocks noGrp="1"/>
          </p:cNvSpPr>
          <p:nvPr>
            <p:ph type="sldNum" sz="quarter" idx="12"/>
          </p:nvPr>
        </p:nvSpPr>
        <p:spPr/>
        <p:txBody>
          <a:bodyPr/>
          <a:lstStyle/>
          <a:p>
            <a:fld id="{0C214F17-86AB-4F1C-BC88-4CB7EE2FB93D}" type="slidenum">
              <a:rPr lang="en-US" sz="1050" b="1" smtClean="0">
                <a:solidFill>
                  <a:schemeClr val="tx1"/>
                </a:solidFill>
              </a:rPr>
              <a:t>28</a:t>
            </a:fld>
            <a:endParaRPr lang="en-US" sz="1050" b="1" dirty="0">
              <a:solidFill>
                <a:schemeClr val="tx1"/>
              </a:solidFill>
            </a:endParaRPr>
          </a:p>
        </p:txBody>
      </p:sp>
      <p:sp>
        <p:nvSpPr>
          <p:cNvPr id="4" name="Text Box 2">
            <a:extLst>
              <a:ext uri="{FF2B5EF4-FFF2-40B4-BE49-F238E27FC236}">
                <a16:creationId xmlns:a16="http://schemas.microsoft.com/office/drawing/2014/main" id="{57756872-914C-40A5-ADD4-4039AF1EF510}"/>
              </a:ext>
            </a:extLst>
          </p:cNvPr>
          <p:cNvSpPr txBox="1">
            <a:spLocks noChangeArrowheads="1"/>
          </p:cNvSpPr>
          <p:nvPr/>
        </p:nvSpPr>
        <p:spPr bwMode="auto">
          <a:xfrm>
            <a:off x="639604" y="914401"/>
            <a:ext cx="6519545" cy="3340099"/>
          </a:xfrm>
          <a:prstGeom prst="rect">
            <a:avLst/>
          </a:prstGeom>
          <a:solidFill>
            <a:schemeClr val="bg1">
              <a:lumMod val="95000"/>
            </a:schemeClr>
          </a:solidFill>
          <a:ln w="6350">
            <a:solidFill>
              <a:srgbClr val="000000"/>
            </a:solidFill>
            <a:prstDash val="sysDot"/>
            <a:miter lim="800000"/>
            <a:headEnd/>
            <a:tailEnd/>
          </a:ln>
        </p:spPr>
        <p:txBody>
          <a:bodyPr rot="0" vert="horz" wrap="square" lIns="91440" tIns="45720" rIns="91440" bIns="45720" anchor="t" anchorCtr="0">
            <a:noAutofit/>
          </a:bodyPr>
          <a:lstStyle/>
          <a:p>
            <a:pPr marL="457200" marR="0" indent="-228600" rtl="0">
              <a:lnSpc>
                <a:spcPct val="135000"/>
              </a:lnSpc>
              <a:spcBef>
                <a:spcPts val="4200"/>
              </a:spcBef>
              <a:spcAft>
                <a:spcPts val="200"/>
              </a:spcAft>
              <a:buSzPct val="110000"/>
              <a:buFont typeface="Arial" panose="020B0604020202020204" pitchFamily="34" charset="0"/>
              <a:buChar char="•"/>
            </a:pPr>
            <a:endParaRPr lang="en-US" sz="1100" dirty="0">
              <a:effectLst/>
              <a:latin typeface="Tahoma" panose="020B0604030504040204" pitchFamily="34" charset="0"/>
              <a:ea typeface="Calibri" panose="020F0502020204030204" pitchFamily="34" charset="0"/>
              <a:cs typeface="Arial" panose="020B0604020202020204" pitchFamily="34" charset="0"/>
            </a:endParaRPr>
          </a:p>
          <a:p>
            <a:pPr marL="457200" indent="-228600">
              <a:lnSpc>
                <a:spcPct val="135000"/>
              </a:lnSpc>
              <a:spcBef>
                <a:spcPts val="6000"/>
              </a:spcBef>
              <a:buSzPct val="110000"/>
              <a:buFont typeface="Wingdings" panose="05000000000000000000" pitchFamily="2" charset="2"/>
              <a:buChar char="v"/>
            </a:pPr>
            <a:r>
              <a:rPr lang="en-US" sz="1200" baseline="30000" dirty="0">
                <a:effectLst/>
                <a:ea typeface="Calibri" panose="020F0502020204030204" pitchFamily="34" charset="0"/>
              </a:rPr>
              <a:t>7</a:t>
            </a:r>
            <a:r>
              <a:rPr lang="en-US" sz="1300" dirty="0">
                <a:effectLst/>
                <a:ea typeface="Calibri" panose="020F0502020204030204" pitchFamily="34" charset="0"/>
              </a:rPr>
              <a:t>After the sin of the Golden </a:t>
            </a:r>
            <a:r>
              <a:rPr lang="en-US" sz="1300" dirty="0">
                <a:ea typeface="Calibri" panose="020F0502020204030204" pitchFamily="34" charset="0"/>
              </a:rPr>
              <a:t>C</a:t>
            </a:r>
            <a:r>
              <a:rPr lang="en-US" sz="1300" dirty="0">
                <a:effectLst/>
                <a:ea typeface="Calibri" panose="020F0502020204030204" pitchFamily="34" charset="0"/>
              </a:rPr>
              <a:t>alf, Moshe </a:t>
            </a:r>
            <a:r>
              <a:rPr lang="en-US" sz="1300" dirty="0" err="1">
                <a:effectLst/>
                <a:ea typeface="Calibri" panose="020F0502020204030204" pitchFamily="34" charset="0"/>
              </a:rPr>
              <a:t>Rabbeinu</a:t>
            </a:r>
            <a:r>
              <a:rPr lang="en-US" sz="1300" dirty="0">
                <a:effectLst/>
                <a:ea typeface="Calibri" panose="020F0502020204030204" pitchFamily="34" charset="0"/>
              </a:rPr>
              <a:t> wanted to suffer the very same fate of annihilation decreed upon the Jewish people (</a:t>
            </a:r>
            <a:r>
              <a:rPr lang="en-US" sz="1300" dirty="0" err="1">
                <a:effectLst/>
                <a:ea typeface="Calibri" panose="020F0502020204030204" pitchFamily="34" charset="0"/>
              </a:rPr>
              <a:t>Berachos</a:t>
            </a:r>
            <a:r>
              <a:rPr lang="en-US" sz="1300" dirty="0">
                <a:effectLst/>
                <a:ea typeface="Calibri" panose="020F0502020204030204" pitchFamily="34" charset="0"/>
              </a:rPr>
              <a:t> 32a).  </a:t>
            </a:r>
            <a:r>
              <a:rPr lang="en-US" sz="1200" baseline="30000" dirty="0">
                <a:effectLst/>
                <a:ea typeface="Calibri" panose="020F0502020204030204" pitchFamily="34" charset="0"/>
              </a:rPr>
              <a:t>8</a:t>
            </a:r>
            <a:r>
              <a:rPr lang="en-US" sz="1300" dirty="0">
                <a:effectLst/>
                <a:ea typeface="Calibri" panose="020F0502020204030204" pitchFamily="34" charset="0"/>
              </a:rPr>
              <a:t>Moshe’s supreme </a:t>
            </a:r>
            <a:r>
              <a:rPr lang="en-US" sz="1300" i="1" dirty="0" err="1">
                <a:effectLst/>
                <a:ea typeface="Calibri" panose="020F0502020204030204" pitchFamily="34" charset="0"/>
              </a:rPr>
              <a:t>Nesiah</a:t>
            </a:r>
            <a:r>
              <a:rPr lang="en-US" sz="1300" i="1" dirty="0">
                <a:effectLst/>
                <a:ea typeface="Calibri" panose="020F0502020204030204" pitchFamily="34" charset="0"/>
              </a:rPr>
              <a:t> </a:t>
            </a:r>
            <a:r>
              <a:rPr lang="en-US" sz="1300" i="1" dirty="0" err="1">
                <a:effectLst/>
                <a:ea typeface="Calibri" panose="020F0502020204030204" pitchFamily="34" charset="0"/>
              </a:rPr>
              <a:t>B’ol</a:t>
            </a:r>
            <a:r>
              <a:rPr lang="en-US" sz="1500" dirty="0">
                <a:ea typeface="Calibri" panose="020F0502020204030204" pitchFamily="34" charset="0"/>
              </a:rPr>
              <a:t> </a:t>
            </a:r>
            <a:r>
              <a:rPr lang="en-US" sz="1300" dirty="0">
                <a:ea typeface="Calibri" panose="020F0502020204030204" pitchFamily="34" charset="0"/>
              </a:rPr>
              <a:t>enabled his prayers to arouse Hashem’s mercy to avert their destruction.  </a:t>
            </a:r>
          </a:p>
          <a:p>
            <a:pPr marL="457200" indent="-228600">
              <a:lnSpc>
                <a:spcPct val="135000"/>
              </a:lnSpc>
              <a:spcBef>
                <a:spcPts val="1200"/>
              </a:spcBef>
              <a:buSzPct val="110000"/>
              <a:buFont typeface="Wingdings" panose="05000000000000000000" pitchFamily="2" charset="2"/>
              <a:buChar char="v"/>
            </a:pPr>
            <a:r>
              <a:rPr lang="en-US" sz="1300" dirty="0">
                <a:effectLst/>
                <a:ea typeface="Calibri" panose="020F0502020204030204" pitchFamily="34" charset="0"/>
              </a:rPr>
              <a:t>Prayer which emerges from an anguished heart that identifies with someone who is suffering, has the power to create a window in the gates of Heaven to penetrate and evoke Hashem’s mercy for the person in distress, thereby eliciting salvation for him or her (</a:t>
            </a:r>
            <a:r>
              <a:rPr lang="en-US" sz="1300" i="1" dirty="0">
                <a:effectLst/>
                <a:ea typeface="Calibri" panose="020F0502020204030204" pitchFamily="34" charset="0"/>
              </a:rPr>
              <a:t>See </a:t>
            </a:r>
            <a:r>
              <a:rPr lang="en-US" sz="1300" dirty="0">
                <a:effectLst/>
                <a:ea typeface="Calibri" panose="020F0502020204030204" pitchFamily="34" charset="0"/>
              </a:rPr>
              <a:t>Slide 29, Source </a:t>
            </a:r>
            <a:r>
              <a:rPr lang="en-US" sz="1200" dirty="0">
                <a:effectLst/>
                <a:latin typeface="Cambria" panose="02040503050406030204" pitchFamily="18" charset="0"/>
                <a:ea typeface="Cambria" panose="02040503050406030204" pitchFamily="18" charset="0"/>
              </a:rPr>
              <a:t>VI-3a-b</a:t>
            </a:r>
            <a:r>
              <a:rPr lang="en-US" sz="1300" dirty="0">
                <a:effectLst/>
                <a:ea typeface="Calibri" panose="020F0502020204030204" pitchFamily="34" charset="0"/>
              </a:rPr>
              <a:t>).</a:t>
            </a:r>
          </a:p>
        </p:txBody>
      </p:sp>
      <p:sp>
        <p:nvSpPr>
          <p:cNvPr id="6" name="Text Box 23">
            <a:extLst>
              <a:ext uri="{FF2B5EF4-FFF2-40B4-BE49-F238E27FC236}">
                <a16:creationId xmlns:a16="http://schemas.microsoft.com/office/drawing/2014/main" id="{C75CB0CE-9F40-456F-A264-1F501353A029}"/>
              </a:ext>
            </a:extLst>
          </p:cNvPr>
          <p:cNvSpPr txBox="1"/>
          <p:nvPr/>
        </p:nvSpPr>
        <p:spPr>
          <a:xfrm>
            <a:off x="709732" y="947514"/>
            <a:ext cx="6405641" cy="736600"/>
          </a:xfrm>
          <a:prstGeom prst="rect">
            <a:avLst/>
          </a:prstGeom>
          <a:solidFill>
            <a:prstClr val="white"/>
          </a:solidFill>
          <a:ln>
            <a:noFill/>
          </a:ln>
        </p:spPr>
        <p:txBody>
          <a:bodyPr rot="0" spcFirstLastPara="0" vert="horz" wrap="square" lIns="0" tIns="0" rIns="0" bIns="0" numCol="1" spcCol="0" rtlCol="0" fromWordArt="0" anchor="ctr" anchorCtr="0" forceAA="0" compatLnSpc="1">
            <a:prstTxWarp prst="textNoShape">
              <a:avLst/>
            </a:prstTxWarp>
            <a:noAutofit/>
          </a:bodyPr>
          <a:lstStyle/>
          <a:p>
            <a:pPr algn="ctr">
              <a:lnSpc>
                <a:spcPct val="135000"/>
              </a:lnSpc>
            </a:pPr>
            <a:r>
              <a:rPr lang="en-US" sz="1200" b="1" cap="small" dirty="0">
                <a:latin typeface="Verdana" panose="020B0604030504040204" pitchFamily="34" charset="0"/>
                <a:ea typeface="Times New Roman" panose="02020603050405020304" pitchFamily="18" charset="0"/>
                <a:cs typeface="Arial" panose="020B0604020202020204" pitchFamily="34" charset="0"/>
              </a:rPr>
              <a:t>Projecting </a:t>
            </a:r>
            <a:r>
              <a:rPr lang="en-US" sz="1200" b="1" i="1" cap="small" dirty="0" err="1">
                <a:latin typeface="Verdana" panose="020B0604030504040204" pitchFamily="34" charset="0"/>
                <a:ea typeface="Times New Roman" panose="02020603050405020304" pitchFamily="18" charset="0"/>
                <a:cs typeface="Arial" panose="020B0604020202020204" pitchFamily="34" charset="0"/>
              </a:rPr>
              <a:t>Nesiah</a:t>
            </a:r>
            <a:r>
              <a:rPr lang="en-US" sz="1200" b="1" i="1" cap="small" dirty="0">
                <a:latin typeface="Verdana" panose="020B0604030504040204" pitchFamily="34" charset="0"/>
                <a:ea typeface="Times New Roman" panose="02020603050405020304" pitchFamily="18" charset="0"/>
                <a:cs typeface="Arial" panose="020B0604020202020204" pitchFamily="34" charset="0"/>
              </a:rPr>
              <a:t> </a:t>
            </a:r>
            <a:r>
              <a:rPr lang="en-US" sz="1200" b="1" i="1" cap="small" dirty="0" err="1">
                <a:latin typeface="Verdana" panose="020B0604030504040204" pitchFamily="34" charset="0"/>
                <a:ea typeface="Times New Roman" panose="02020603050405020304" pitchFamily="18" charset="0"/>
                <a:cs typeface="Arial" panose="020B0604020202020204" pitchFamily="34" charset="0"/>
              </a:rPr>
              <a:t>B’ol</a:t>
            </a:r>
            <a:r>
              <a:rPr lang="en-US" sz="1200" b="1" i="1" cap="small" dirty="0">
                <a:latin typeface="Verdana" panose="020B0604030504040204" pitchFamily="34" charset="0"/>
                <a:ea typeface="Times New Roman" panose="02020603050405020304" pitchFamily="18" charset="0"/>
                <a:cs typeface="Arial" panose="020B0604020202020204" pitchFamily="34" charset="0"/>
              </a:rPr>
              <a:t> </a:t>
            </a:r>
            <a:r>
              <a:rPr lang="en-US" sz="1200" b="1" cap="small" dirty="0">
                <a:latin typeface="Verdana" panose="020B0604030504040204" pitchFamily="34" charset="0"/>
                <a:ea typeface="Times New Roman" panose="02020603050405020304" pitchFamily="18" charset="0"/>
                <a:cs typeface="Arial" panose="020B0604020202020204" pitchFamily="34" charset="0"/>
              </a:rPr>
              <a:t>into prayer on behalf of others:</a:t>
            </a:r>
          </a:p>
          <a:p>
            <a:pPr algn="ctr">
              <a:lnSpc>
                <a:spcPct val="135000"/>
              </a:lnSpc>
              <a:spcBef>
                <a:spcPts val="600"/>
              </a:spcBef>
            </a:pPr>
            <a:r>
              <a:rPr lang="en-US" sz="1100" b="1" cap="small" dirty="0">
                <a:latin typeface="Verdana" panose="020B0604030504040204" pitchFamily="34" charset="0"/>
                <a:ea typeface="Times New Roman" panose="02020603050405020304" pitchFamily="18" charset="0"/>
                <a:cs typeface="Arial" panose="020B0604020202020204" pitchFamily="34" charset="0"/>
              </a:rPr>
              <a:t>endows our </a:t>
            </a:r>
            <a:r>
              <a:rPr lang="en-US" sz="1100" b="1" cap="small" dirty="0" err="1">
                <a:latin typeface="Verdana" panose="020B0604030504040204" pitchFamily="34" charset="0"/>
                <a:ea typeface="Times New Roman" panose="02020603050405020304" pitchFamily="18" charset="0"/>
                <a:cs typeface="Arial" panose="020B0604020202020204" pitchFamily="34" charset="0"/>
              </a:rPr>
              <a:t>tefillos</a:t>
            </a:r>
            <a:r>
              <a:rPr lang="en-US" sz="1100" b="1" cap="small" dirty="0">
                <a:latin typeface="Verdana" panose="020B0604030504040204" pitchFamily="34" charset="0"/>
                <a:ea typeface="Times New Roman" panose="02020603050405020304" pitchFamily="18" charset="0"/>
                <a:cs typeface="Arial" panose="020B0604020202020204" pitchFamily="34" charset="0"/>
              </a:rPr>
              <a:t> with special potency to arouse heavenly mercy</a:t>
            </a:r>
            <a:endParaRPr lang="en-US" sz="1100" b="1" cap="small" dirty="0">
              <a:effectLst/>
              <a:latin typeface="Verdana" panose="020B0604030504040204" pitchFamily="34" charset="0"/>
              <a:ea typeface="Times New Roman" panose="02020603050405020304" pitchFamily="18" charset="0"/>
              <a:cs typeface="Arial" panose="020B0604020202020204" pitchFamily="34" charset="0"/>
            </a:endParaRPr>
          </a:p>
        </p:txBody>
      </p:sp>
      <p:sp>
        <p:nvSpPr>
          <p:cNvPr id="3" name="TextBox 2">
            <a:extLst>
              <a:ext uri="{FF2B5EF4-FFF2-40B4-BE49-F238E27FC236}">
                <a16:creationId xmlns:a16="http://schemas.microsoft.com/office/drawing/2014/main" id="{5DF5376C-A8FC-4247-904D-B676761771C4}"/>
              </a:ext>
            </a:extLst>
          </p:cNvPr>
          <p:cNvSpPr txBox="1"/>
          <p:nvPr/>
        </p:nvSpPr>
        <p:spPr>
          <a:xfrm>
            <a:off x="1179871" y="333340"/>
            <a:ext cx="5147187" cy="307777"/>
          </a:xfrm>
          <a:prstGeom prst="rect">
            <a:avLst/>
          </a:prstGeom>
          <a:noFill/>
        </p:spPr>
        <p:txBody>
          <a:bodyPr wrap="square">
            <a:spAutoFit/>
          </a:bodyPr>
          <a:lstStyle/>
          <a:p>
            <a:pPr algn="ctr"/>
            <a:r>
              <a:rPr lang="en-US" sz="1400" kern="0" dirty="0">
                <a:effectLst/>
                <a:latin typeface="Cambria" panose="02040503050406030204" pitchFamily="18" charset="0"/>
                <a:ea typeface="Times New Roman" panose="02020603050405020304" pitchFamily="18" charset="0"/>
              </a:rPr>
              <a:t>VI.   </a:t>
            </a:r>
            <a:r>
              <a:rPr lang="en-US" sz="1400" i="1" kern="0" dirty="0" err="1">
                <a:effectLst/>
                <a:latin typeface="Cambria" panose="02040503050406030204" pitchFamily="18" charset="0"/>
                <a:ea typeface="Times New Roman" panose="02020603050405020304" pitchFamily="18" charset="0"/>
              </a:rPr>
              <a:t>Nosei</a:t>
            </a:r>
            <a:r>
              <a:rPr lang="en-US" sz="1400" i="1" kern="0" dirty="0">
                <a:effectLst/>
                <a:latin typeface="Cambria" panose="02040503050406030204" pitchFamily="18" charset="0"/>
                <a:ea typeface="Times New Roman" panose="02020603050405020304" pitchFamily="18" charset="0"/>
              </a:rPr>
              <a:t> </a:t>
            </a:r>
            <a:r>
              <a:rPr lang="en-US" sz="1400" i="1" kern="0" dirty="0" err="1">
                <a:effectLst/>
                <a:latin typeface="Cambria" panose="02040503050406030204" pitchFamily="18" charset="0"/>
                <a:ea typeface="Times New Roman" panose="02020603050405020304" pitchFamily="18" charset="0"/>
              </a:rPr>
              <a:t>B’ol</a:t>
            </a:r>
            <a:r>
              <a:rPr lang="en-US" sz="1400" i="1" kern="0" dirty="0">
                <a:effectLst/>
                <a:latin typeface="Cambria" panose="02040503050406030204" pitchFamily="18" charset="0"/>
                <a:ea typeface="Times New Roman" panose="02020603050405020304" pitchFamily="18" charset="0"/>
              </a:rPr>
              <a:t> </a:t>
            </a:r>
            <a:r>
              <a:rPr lang="en-US" sz="1400" i="1" kern="0" dirty="0" err="1">
                <a:effectLst/>
                <a:latin typeface="Cambria" panose="02040503050406030204" pitchFamily="18" charset="0"/>
                <a:ea typeface="Times New Roman" panose="02020603050405020304" pitchFamily="18" charset="0"/>
              </a:rPr>
              <a:t>Im</a:t>
            </a:r>
            <a:r>
              <a:rPr lang="en-US" sz="1400" i="1" kern="0" dirty="0">
                <a:effectLst/>
                <a:latin typeface="Cambria" panose="02040503050406030204" pitchFamily="18" charset="0"/>
                <a:ea typeface="Times New Roman" panose="02020603050405020304" pitchFamily="18" charset="0"/>
              </a:rPr>
              <a:t> </a:t>
            </a:r>
            <a:r>
              <a:rPr lang="en-US" sz="1400" i="1" kern="0" dirty="0" err="1">
                <a:effectLst/>
                <a:latin typeface="Cambria" panose="02040503050406030204" pitchFamily="18" charset="0"/>
                <a:ea typeface="Times New Roman" panose="02020603050405020304" pitchFamily="18" charset="0"/>
              </a:rPr>
              <a:t>Chaveir</a:t>
            </a:r>
            <a:r>
              <a:rPr lang="en-US" sz="1400" i="1" kern="0" dirty="0" err="1">
                <a:latin typeface="Cambria" panose="02040503050406030204" pitchFamily="18" charset="0"/>
                <a:ea typeface="Times New Roman" panose="02020603050405020304" pitchFamily="18" charset="0"/>
              </a:rPr>
              <a:t>o</a:t>
            </a:r>
            <a:r>
              <a:rPr lang="en-US" sz="1400" i="1" kern="0" dirty="0">
                <a:latin typeface="Cambria" panose="02040503050406030204" pitchFamily="18" charset="0"/>
                <a:ea typeface="Times New Roman" panose="02020603050405020304" pitchFamily="18" charset="0"/>
              </a:rPr>
              <a:t> </a:t>
            </a:r>
            <a:r>
              <a:rPr lang="en-US" sz="1400" kern="0" dirty="0">
                <a:latin typeface="Cambria" panose="02040503050406030204" pitchFamily="18" charset="0"/>
                <a:ea typeface="Times New Roman" panose="02020603050405020304" pitchFamily="18" charset="0"/>
              </a:rPr>
              <a:t>is a k</a:t>
            </a:r>
            <a:r>
              <a:rPr lang="en-US" sz="1400" kern="0" dirty="0">
                <a:effectLst/>
                <a:latin typeface="Cambria" panose="02040503050406030204" pitchFamily="18" charset="0"/>
                <a:ea typeface="Times New Roman" panose="02020603050405020304" pitchFamily="18" charset="0"/>
              </a:rPr>
              <a:t>ey component of Tefilla</a:t>
            </a:r>
            <a:endParaRPr lang="en-US" sz="1400" dirty="0"/>
          </a:p>
        </p:txBody>
      </p:sp>
      <p:sp>
        <p:nvSpPr>
          <p:cNvPr id="10" name="Text Box 2">
            <a:extLst>
              <a:ext uri="{FF2B5EF4-FFF2-40B4-BE49-F238E27FC236}">
                <a16:creationId xmlns:a16="http://schemas.microsoft.com/office/drawing/2014/main" id="{BD74725E-24CC-483C-ACC7-CBDC1E344D6B}"/>
              </a:ext>
            </a:extLst>
          </p:cNvPr>
          <p:cNvSpPr txBox="1">
            <a:spLocks noChangeArrowheads="1"/>
          </p:cNvSpPr>
          <p:nvPr/>
        </p:nvSpPr>
        <p:spPr bwMode="auto">
          <a:xfrm>
            <a:off x="639604" y="5125814"/>
            <a:ext cx="6519545" cy="4337500"/>
          </a:xfrm>
          <a:prstGeom prst="rect">
            <a:avLst/>
          </a:prstGeom>
          <a:solidFill>
            <a:schemeClr val="bg1">
              <a:lumMod val="95000"/>
            </a:schemeClr>
          </a:solidFill>
          <a:ln w="6350">
            <a:solidFill>
              <a:srgbClr val="000000"/>
            </a:solidFill>
            <a:prstDash val="sysDot"/>
            <a:miter lim="800000"/>
            <a:headEnd/>
            <a:tailEnd/>
          </a:ln>
        </p:spPr>
        <p:txBody>
          <a:bodyPr rot="0" vert="horz" wrap="square" lIns="91440" tIns="45720" rIns="91440" bIns="45720" anchor="t" anchorCtr="0">
            <a:noAutofit/>
          </a:bodyPr>
          <a:lstStyle/>
          <a:p>
            <a:pPr marL="457200" marR="0" indent="-228600" rtl="0">
              <a:lnSpc>
                <a:spcPct val="135000"/>
              </a:lnSpc>
              <a:spcBef>
                <a:spcPts val="4200"/>
              </a:spcBef>
              <a:spcAft>
                <a:spcPts val="200"/>
              </a:spcAft>
              <a:buSzPct val="110000"/>
              <a:buFont typeface="Arial" panose="020B0604020202020204" pitchFamily="34" charset="0"/>
              <a:buChar char="•"/>
            </a:pPr>
            <a:endParaRPr lang="en-US" sz="1100" dirty="0">
              <a:effectLst/>
              <a:latin typeface="Tahoma" panose="020B0604030504040204" pitchFamily="34" charset="0"/>
              <a:ea typeface="Calibri" panose="020F0502020204030204" pitchFamily="34" charset="0"/>
              <a:cs typeface="Arial" panose="020B0604020202020204" pitchFamily="34" charset="0"/>
            </a:endParaRPr>
          </a:p>
          <a:p>
            <a:pPr marL="58738">
              <a:lnSpc>
                <a:spcPct val="140000"/>
              </a:lnSpc>
              <a:spcBef>
                <a:spcPts val="5800"/>
              </a:spcBef>
            </a:pPr>
            <a:r>
              <a:rPr lang="en-US" sz="1300" i="1" dirty="0">
                <a:effectLst/>
                <a:latin typeface="Calibri" panose="020F0502020204030204" pitchFamily="34" charset="0"/>
                <a:ea typeface="Calibri" panose="020F0502020204030204" pitchFamily="34" charset="0"/>
              </a:rPr>
              <a:t>“We read </a:t>
            </a:r>
            <a:r>
              <a:rPr lang="en-US" sz="1300" dirty="0">
                <a:effectLst/>
                <a:latin typeface="Calibri" panose="020F0502020204030204" pitchFamily="34" charset="0"/>
                <a:ea typeface="Calibri" panose="020F0502020204030204" pitchFamily="34" charset="0"/>
              </a:rPr>
              <a:t>‘</a:t>
            </a:r>
            <a:r>
              <a:rPr lang="en-US" sz="1300" dirty="0" err="1">
                <a:effectLst/>
                <a:latin typeface="Calibri" panose="020F0502020204030204" pitchFamily="34" charset="0"/>
                <a:ea typeface="Calibri" panose="020F0502020204030204" pitchFamily="34" charset="0"/>
              </a:rPr>
              <a:t>Va’yechal</a:t>
            </a:r>
            <a:r>
              <a:rPr lang="en-US" sz="1300" dirty="0">
                <a:effectLst/>
                <a:latin typeface="Calibri" panose="020F0502020204030204" pitchFamily="34" charset="0"/>
                <a:ea typeface="Calibri" panose="020F0502020204030204" pitchFamily="34" charset="0"/>
              </a:rPr>
              <a:t> Moshe ...’ </a:t>
            </a:r>
            <a:r>
              <a:rPr lang="en-US" sz="1300" i="1" dirty="0">
                <a:effectLst/>
                <a:latin typeface="Calibri" panose="020F0502020204030204" pitchFamily="34" charset="0"/>
                <a:ea typeface="Calibri" panose="020F0502020204030204" pitchFamily="34" charset="0"/>
              </a:rPr>
              <a:t>[And Moshe pleaded ...], on a fast day to impress upon us that all of Israel’s salvations depend upon one’s identification with, and feelings for another’s pain and trouble  ...  </a:t>
            </a:r>
            <a:r>
              <a:rPr lang="en-US" sz="1300" b="1" i="1" dirty="0">
                <a:effectLst/>
                <a:latin typeface="Calibri" panose="020F0502020204030204" pitchFamily="34" charset="0"/>
                <a:ea typeface="Calibri" panose="020F0502020204030204" pitchFamily="34" charset="0"/>
              </a:rPr>
              <a:t>From Moshe </a:t>
            </a:r>
            <a:r>
              <a:rPr lang="en-US" sz="1300" b="1" i="1" dirty="0" err="1">
                <a:effectLst/>
                <a:latin typeface="Calibri" panose="020F0502020204030204" pitchFamily="34" charset="0"/>
                <a:ea typeface="Calibri" panose="020F0502020204030204" pitchFamily="34" charset="0"/>
              </a:rPr>
              <a:t>Rabbeinu’s</a:t>
            </a:r>
            <a:r>
              <a:rPr lang="en-US" sz="1300" b="1" i="1" dirty="0">
                <a:effectLst/>
                <a:latin typeface="Calibri" panose="020F0502020204030204" pitchFamily="34" charset="0"/>
                <a:ea typeface="Calibri" panose="020F0502020204030204" pitchFamily="34" charset="0"/>
              </a:rPr>
              <a:t> actions we</a:t>
            </a:r>
            <a:r>
              <a:rPr lang="en-US" sz="1300" i="1" dirty="0">
                <a:effectLst/>
                <a:latin typeface="Calibri" panose="020F0502020204030204" pitchFamily="34" charset="0"/>
                <a:ea typeface="Calibri" panose="020F0502020204030204" pitchFamily="34" charset="0"/>
              </a:rPr>
              <a:t> </a:t>
            </a:r>
            <a:r>
              <a:rPr lang="en-US" sz="1300" b="1" i="1" dirty="0">
                <a:effectLst/>
                <a:latin typeface="Calibri" panose="020F0502020204030204" pitchFamily="34" charset="0"/>
                <a:ea typeface="Calibri" panose="020F0502020204030204" pitchFamily="34" charset="0"/>
              </a:rPr>
              <a:t>learn it is within the power of one person – the personality whose soul is filled with the suffering of </a:t>
            </a:r>
            <a:r>
              <a:rPr lang="en-US" sz="1300" b="1" dirty="0" err="1">
                <a:effectLst/>
                <a:latin typeface="Calibri" panose="020F0502020204030204" pitchFamily="34" charset="0"/>
                <a:ea typeface="Calibri" panose="020F0502020204030204" pitchFamily="34" charset="0"/>
              </a:rPr>
              <a:t>Klal</a:t>
            </a:r>
            <a:r>
              <a:rPr lang="en-US" sz="1300" b="1" dirty="0">
                <a:effectLst/>
                <a:latin typeface="Calibri" panose="020F0502020204030204" pitchFamily="34" charset="0"/>
                <a:ea typeface="Calibri" panose="020F0502020204030204" pitchFamily="34" charset="0"/>
              </a:rPr>
              <a:t> Yisrael </a:t>
            </a:r>
            <a:r>
              <a:rPr lang="en-US" sz="1300" b="1" i="1" dirty="0">
                <a:effectLst/>
                <a:latin typeface="Calibri" panose="020F0502020204030204" pitchFamily="34" charset="0"/>
                <a:ea typeface="Calibri" panose="020F0502020204030204" pitchFamily="34" charset="0"/>
              </a:rPr>
              <a:t>– to annul even a Heavenly decree of destruction.  </a:t>
            </a:r>
            <a:r>
              <a:rPr lang="en-US" sz="1300" i="1" dirty="0">
                <a:effectLst/>
                <a:latin typeface="Calibri" panose="020F0502020204030204" pitchFamily="34" charset="0"/>
                <a:ea typeface="Calibri" panose="020F0502020204030204" pitchFamily="34" charset="0"/>
              </a:rPr>
              <a:t>Do not think that it was because of Moshe </a:t>
            </a:r>
            <a:r>
              <a:rPr lang="en-US" sz="1300" i="1" dirty="0" err="1">
                <a:effectLst/>
                <a:latin typeface="Calibri" panose="020F0502020204030204" pitchFamily="34" charset="0"/>
                <a:ea typeface="Calibri" panose="020F0502020204030204" pitchFamily="34" charset="0"/>
              </a:rPr>
              <a:t>Rabbeinu’s</a:t>
            </a:r>
            <a:r>
              <a:rPr lang="en-US" sz="1300" i="1" dirty="0">
                <a:effectLst/>
                <a:latin typeface="Calibri" panose="020F0502020204030204" pitchFamily="34" charset="0"/>
                <a:ea typeface="Calibri" panose="020F0502020204030204" pitchFamily="34" charset="0"/>
              </a:rPr>
              <a:t> exalted spiritual stature that his prayers were accepted and </a:t>
            </a:r>
            <a:r>
              <a:rPr lang="en-US" sz="1300" dirty="0" err="1">
                <a:effectLst/>
                <a:latin typeface="Calibri" panose="020F0502020204030204" pitchFamily="34" charset="0"/>
                <a:ea typeface="Calibri" panose="020F0502020204030204" pitchFamily="34" charset="0"/>
              </a:rPr>
              <a:t>Klal</a:t>
            </a:r>
            <a:r>
              <a:rPr lang="en-US" sz="1300" dirty="0">
                <a:effectLst/>
                <a:latin typeface="Calibri" panose="020F0502020204030204" pitchFamily="34" charset="0"/>
                <a:ea typeface="Calibri" panose="020F0502020204030204" pitchFamily="34" charset="0"/>
              </a:rPr>
              <a:t> Yisrael </a:t>
            </a:r>
            <a:r>
              <a:rPr lang="en-US" sz="1300" i="1" dirty="0">
                <a:effectLst/>
                <a:latin typeface="Calibri" panose="020F0502020204030204" pitchFamily="34" charset="0"/>
                <a:ea typeface="Calibri" panose="020F0502020204030204" pitchFamily="34" charset="0"/>
              </a:rPr>
              <a:t>was forgiven for the sin of the Golden Calf.  This is not so.  It is because he was willing to stand in the breach and have his name erased from the Torah for Israel’s sake that he was answered</a:t>
            </a:r>
            <a:r>
              <a:rPr lang="en-US" sz="1300" b="1" i="1" dirty="0">
                <a:effectLst/>
                <a:latin typeface="Calibri" panose="020F0502020204030204" pitchFamily="34" charset="0"/>
                <a:ea typeface="Calibri" panose="020F0502020204030204" pitchFamily="34" charset="0"/>
              </a:rPr>
              <a:t>.  </a:t>
            </a:r>
            <a:r>
              <a:rPr lang="en-US" sz="1300" i="1" dirty="0">
                <a:effectLst/>
                <a:latin typeface="Calibri" panose="020F0502020204030204" pitchFamily="34" charset="0"/>
                <a:ea typeface="Calibri" panose="020F0502020204030204" pitchFamily="34" charset="0"/>
              </a:rPr>
              <a:t>It was because of his complete </a:t>
            </a:r>
            <a:r>
              <a:rPr lang="en-US" sz="1300" dirty="0" err="1">
                <a:effectLst/>
                <a:latin typeface="Calibri" panose="020F0502020204030204" pitchFamily="34" charset="0"/>
                <a:ea typeface="Calibri" panose="020F0502020204030204" pitchFamily="34" charset="0"/>
              </a:rPr>
              <a:t>Mesiras</a:t>
            </a:r>
            <a:r>
              <a:rPr lang="en-US" sz="1300" dirty="0">
                <a:effectLst/>
                <a:latin typeface="Calibri" panose="020F0502020204030204" pitchFamily="34" charset="0"/>
                <a:ea typeface="Calibri" panose="020F0502020204030204" pitchFamily="34" charset="0"/>
              </a:rPr>
              <a:t> Nefesh </a:t>
            </a:r>
            <a:r>
              <a:rPr lang="en-US" sz="1300" i="1" dirty="0">
                <a:effectLst/>
                <a:latin typeface="Calibri" panose="020F0502020204030204" pitchFamily="34" charset="0"/>
                <a:ea typeface="Calibri" panose="020F0502020204030204" pitchFamily="34" charset="0"/>
              </a:rPr>
              <a:t>(supreme sacrifice) for others that overturned the Heavenly decree.” </a:t>
            </a:r>
          </a:p>
          <a:p>
            <a:pPr marL="58738" algn="ctr">
              <a:lnSpc>
                <a:spcPct val="135000"/>
              </a:lnSpc>
              <a:spcBef>
                <a:spcPts val="1200"/>
              </a:spcBef>
            </a:pPr>
            <a:r>
              <a:rPr lang="en-US" sz="1100" dirty="0"/>
              <a:t>(From: </a:t>
            </a:r>
            <a:r>
              <a:rPr lang="en-US" sz="1100" i="1" dirty="0"/>
              <a:t>Reb </a:t>
            </a:r>
            <a:r>
              <a:rPr lang="en-US" sz="1100" i="1" dirty="0" err="1"/>
              <a:t>Chatzkel</a:t>
            </a:r>
            <a:r>
              <a:rPr lang="en-US" sz="1100" i="1" dirty="0"/>
              <a:t>, </a:t>
            </a:r>
            <a:r>
              <a:rPr lang="en-US" sz="1100" dirty="0"/>
              <a:t>by Rabbi Yitzchak </a:t>
            </a:r>
            <a:r>
              <a:rPr lang="en-US" sz="1100" dirty="0" err="1"/>
              <a:t>Kasnett</a:t>
            </a:r>
            <a:r>
              <a:rPr lang="en-US" sz="1100" dirty="0"/>
              <a:t>, </a:t>
            </a:r>
            <a:r>
              <a:rPr lang="en-US" sz="1100" dirty="0" err="1"/>
              <a:t>Artscroll-Mesorah</a:t>
            </a:r>
            <a:r>
              <a:rPr lang="en-US" sz="1100" dirty="0"/>
              <a:t> Publications, 2007, pp. 201-202)</a:t>
            </a:r>
          </a:p>
        </p:txBody>
      </p:sp>
      <p:sp>
        <p:nvSpPr>
          <p:cNvPr id="12" name="Text Box 23">
            <a:extLst>
              <a:ext uri="{FF2B5EF4-FFF2-40B4-BE49-F238E27FC236}">
                <a16:creationId xmlns:a16="http://schemas.microsoft.com/office/drawing/2014/main" id="{5D3E5008-09CE-4C29-B5E9-C31D37D574DC}"/>
              </a:ext>
            </a:extLst>
          </p:cNvPr>
          <p:cNvSpPr txBox="1"/>
          <p:nvPr/>
        </p:nvSpPr>
        <p:spPr>
          <a:xfrm>
            <a:off x="727155" y="5134378"/>
            <a:ext cx="6405641" cy="746571"/>
          </a:xfrm>
          <a:prstGeom prst="rect">
            <a:avLst/>
          </a:prstGeom>
          <a:solidFill>
            <a:prstClr val="white"/>
          </a:solidFill>
          <a:ln>
            <a:noFill/>
          </a:ln>
        </p:spPr>
        <p:txBody>
          <a:bodyPr rot="0" spcFirstLastPara="0" vert="horz" wrap="square" lIns="0" tIns="0" rIns="0" bIns="0" numCol="1" spcCol="0" rtlCol="0" fromWordArt="0" anchor="ctr" anchorCtr="0" forceAA="0" compatLnSpc="1">
            <a:prstTxWarp prst="textNoShape">
              <a:avLst/>
            </a:prstTxWarp>
            <a:noAutofit/>
          </a:bodyPr>
          <a:lstStyle/>
          <a:p>
            <a:pPr algn="ctr">
              <a:lnSpc>
                <a:spcPct val="145000"/>
              </a:lnSpc>
            </a:pPr>
            <a:r>
              <a:rPr lang="en-US" sz="1100" b="1" cap="small" dirty="0" err="1">
                <a:latin typeface="Verdana" panose="020B0604030504040204" pitchFamily="34" charset="0"/>
                <a:ea typeface="Times New Roman" panose="02020603050405020304" pitchFamily="18" charset="0"/>
                <a:cs typeface="Arial" panose="020B0604020202020204" pitchFamily="34" charset="0"/>
              </a:rPr>
              <a:t>Rav</a:t>
            </a:r>
            <a:r>
              <a:rPr lang="en-US" sz="1100" b="1" cap="small" dirty="0">
                <a:latin typeface="Verdana" panose="020B0604030504040204" pitchFamily="34" charset="0"/>
                <a:ea typeface="Times New Roman" panose="02020603050405020304" pitchFamily="18" charset="0"/>
                <a:cs typeface="Arial" panose="020B0604020202020204" pitchFamily="34" charset="0"/>
              </a:rPr>
              <a:t> </a:t>
            </a:r>
            <a:r>
              <a:rPr lang="en-US" sz="1100" b="1" cap="small" dirty="0" err="1">
                <a:latin typeface="Verdana" panose="020B0604030504040204" pitchFamily="34" charset="0"/>
                <a:ea typeface="Times New Roman" panose="02020603050405020304" pitchFamily="18" charset="0"/>
                <a:cs typeface="Arial" panose="020B0604020202020204" pitchFamily="34" charset="0"/>
              </a:rPr>
              <a:t>Yechezkel</a:t>
            </a:r>
            <a:r>
              <a:rPr lang="en-US" sz="1100" b="1" cap="small" dirty="0">
                <a:latin typeface="Verdana" panose="020B0604030504040204" pitchFamily="34" charset="0"/>
                <a:ea typeface="Times New Roman" panose="02020603050405020304" pitchFamily="18" charset="0"/>
                <a:cs typeface="Arial" panose="020B0604020202020204" pitchFamily="34" charset="0"/>
              </a:rPr>
              <a:t> </a:t>
            </a:r>
            <a:r>
              <a:rPr lang="en-US" sz="1100" b="1" cap="small" dirty="0" err="1">
                <a:latin typeface="Verdana" panose="020B0604030504040204" pitchFamily="34" charset="0"/>
                <a:ea typeface="Times New Roman" panose="02020603050405020304" pitchFamily="18" charset="0"/>
                <a:cs typeface="Arial" panose="020B0604020202020204" pitchFamily="34" charset="0"/>
              </a:rPr>
              <a:t>Levenstein</a:t>
            </a:r>
            <a:r>
              <a:rPr lang="en-US" sz="1100" b="1" cap="small" dirty="0">
                <a:latin typeface="Verdana" panose="020B0604030504040204" pitchFamily="34" charset="0"/>
                <a:ea typeface="Times New Roman" panose="02020603050405020304" pitchFamily="18" charset="0"/>
                <a:cs typeface="Arial" panose="020B0604020202020204" pitchFamily="34" charset="0"/>
              </a:rPr>
              <a:t> explains the efficacy of Moshe </a:t>
            </a:r>
            <a:r>
              <a:rPr lang="en-US" sz="1100" b="1" cap="small" dirty="0" err="1">
                <a:latin typeface="Verdana" panose="020B0604030504040204" pitchFamily="34" charset="0"/>
                <a:ea typeface="Times New Roman" panose="02020603050405020304" pitchFamily="18" charset="0"/>
                <a:cs typeface="Arial" panose="020B0604020202020204" pitchFamily="34" charset="0"/>
              </a:rPr>
              <a:t>Rabbeinu’s</a:t>
            </a:r>
            <a:r>
              <a:rPr lang="en-US" sz="1100" b="1" cap="small" dirty="0">
                <a:latin typeface="Verdana" panose="020B0604030504040204" pitchFamily="34" charset="0"/>
                <a:ea typeface="Times New Roman" panose="02020603050405020304" pitchFamily="18" charset="0"/>
                <a:cs typeface="Arial" panose="020B0604020202020204" pitchFamily="34" charset="0"/>
              </a:rPr>
              <a:t> prayers:</a:t>
            </a:r>
          </a:p>
          <a:p>
            <a:pPr algn="ctr">
              <a:lnSpc>
                <a:spcPct val="145000"/>
              </a:lnSpc>
              <a:spcBef>
                <a:spcPts val="300"/>
              </a:spcBef>
              <a:spcAft>
                <a:spcPts val="600"/>
              </a:spcAft>
            </a:pPr>
            <a:r>
              <a:rPr lang="en-US" sz="1100" b="1" cap="small" dirty="0">
                <a:latin typeface="Verdana" panose="020B0604030504040204" pitchFamily="34" charset="0"/>
                <a:ea typeface="Times New Roman" panose="02020603050405020304" pitchFamily="18" charset="0"/>
                <a:cs typeface="Arial" panose="020B0604020202020204" pitchFamily="34" charset="0"/>
              </a:rPr>
              <a:t>Saving the Jews from destruction after the sin of the Golden Calf</a:t>
            </a:r>
            <a:endParaRPr lang="en-US" sz="1100" b="1" cap="small" dirty="0">
              <a:effectLst/>
              <a:latin typeface="Verdana" panose="020B060403050404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5436482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1068A41-6812-43D9-B3DB-2AA835F229AA}"/>
              </a:ext>
            </a:extLst>
          </p:cNvPr>
          <p:cNvSpPr>
            <a:spLocks noGrp="1"/>
          </p:cNvSpPr>
          <p:nvPr>
            <p:ph type="sldNum" sz="quarter" idx="12"/>
          </p:nvPr>
        </p:nvSpPr>
        <p:spPr/>
        <p:txBody>
          <a:bodyPr/>
          <a:lstStyle/>
          <a:p>
            <a:fld id="{0C214F17-86AB-4F1C-BC88-4CB7EE2FB93D}" type="slidenum">
              <a:rPr lang="en-US" sz="1050" b="1" smtClean="0">
                <a:solidFill>
                  <a:schemeClr val="tx1"/>
                </a:solidFill>
              </a:rPr>
              <a:t>29</a:t>
            </a:fld>
            <a:endParaRPr lang="en-US" sz="1050" b="1" dirty="0">
              <a:solidFill>
                <a:schemeClr val="tx1"/>
              </a:solidFill>
            </a:endParaRPr>
          </a:p>
        </p:txBody>
      </p:sp>
      <p:graphicFrame>
        <p:nvGraphicFramePr>
          <p:cNvPr id="5" name="Table 4">
            <a:extLst>
              <a:ext uri="{FF2B5EF4-FFF2-40B4-BE49-F238E27FC236}">
                <a16:creationId xmlns:a16="http://schemas.microsoft.com/office/drawing/2014/main" id="{D1B4EBFD-F2AC-4A19-B5E7-4E67D066A53A}"/>
              </a:ext>
            </a:extLst>
          </p:cNvPr>
          <p:cNvGraphicFramePr>
            <a:graphicFrameLocks noGrp="1"/>
          </p:cNvGraphicFramePr>
          <p:nvPr>
            <p:extLst>
              <p:ext uri="{D42A27DB-BD31-4B8C-83A1-F6EECF244321}">
                <p14:modId xmlns:p14="http://schemas.microsoft.com/office/powerpoint/2010/main" val="4185718913"/>
              </p:ext>
            </p:extLst>
          </p:nvPr>
        </p:nvGraphicFramePr>
        <p:xfrm>
          <a:off x="544251" y="4187008"/>
          <a:ext cx="6686550" cy="3117710"/>
        </p:xfrm>
        <a:graphic>
          <a:graphicData uri="http://schemas.openxmlformats.org/drawingml/2006/table">
            <a:tbl>
              <a:tblPr firstRow="1" firstCol="1" bandRow="1">
                <a:tableStyleId>{5C22544A-7EE6-4342-B048-85BDC9FD1C3A}</a:tableStyleId>
              </a:tblPr>
              <a:tblGrid>
                <a:gridCol w="3725534">
                  <a:extLst>
                    <a:ext uri="{9D8B030D-6E8A-4147-A177-3AD203B41FA5}">
                      <a16:colId xmlns:a16="http://schemas.microsoft.com/office/drawing/2014/main" val="2380813759"/>
                    </a:ext>
                  </a:extLst>
                </a:gridCol>
                <a:gridCol w="2961016">
                  <a:extLst>
                    <a:ext uri="{9D8B030D-6E8A-4147-A177-3AD203B41FA5}">
                      <a16:colId xmlns:a16="http://schemas.microsoft.com/office/drawing/2014/main" val="178189207"/>
                    </a:ext>
                  </a:extLst>
                </a:gridCol>
              </a:tblGrid>
              <a:tr h="1662250">
                <a:tc>
                  <a:txBody>
                    <a:bodyPr/>
                    <a:lstStyle/>
                    <a:p>
                      <a:pPr marL="0" marR="164465">
                        <a:lnSpc>
                          <a:spcPct val="140000"/>
                        </a:lnSpc>
                        <a:spcBef>
                          <a:spcPts val="300"/>
                        </a:spcBef>
                        <a:spcAft>
                          <a:spcPts val="300"/>
                        </a:spcAft>
                      </a:pPr>
                      <a:r>
                        <a:rPr lang="en-US" sz="1100" b="0" dirty="0">
                          <a:solidFill>
                            <a:schemeClr val="tx1"/>
                          </a:solidFill>
                          <a:effectLst/>
                        </a:rPr>
                        <a:t>*</a:t>
                      </a:r>
                      <a:r>
                        <a:rPr lang="en-US" sz="1100" b="0" dirty="0" err="1">
                          <a:solidFill>
                            <a:schemeClr val="tx1"/>
                          </a:solidFill>
                          <a:effectLst/>
                        </a:rPr>
                        <a:t>Rav</a:t>
                      </a:r>
                      <a:r>
                        <a:rPr lang="en-US" sz="1100" b="0" dirty="0">
                          <a:solidFill>
                            <a:schemeClr val="tx1"/>
                          </a:solidFill>
                          <a:effectLst/>
                        </a:rPr>
                        <a:t> Dimi said: One who visits an ill person causes him to live and one who fails to visit the sick causes him to die … </a:t>
                      </a:r>
                    </a:p>
                    <a:p>
                      <a:pPr marL="0" marR="164465">
                        <a:lnSpc>
                          <a:spcPct val="140000"/>
                        </a:lnSpc>
                        <a:spcBef>
                          <a:spcPts val="300"/>
                        </a:spcBef>
                        <a:spcAft>
                          <a:spcPts val="300"/>
                        </a:spcAft>
                      </a:pPr>
                      <a:r>
                        <a:rPr lang="en-US" sz="1100" b="0" dirty="0">
                          <a:solidFill>
                            <a:schemeClr val="tx1"/>
                          </a:solidFill>
                          <a:effectLst/>
                        </a:rPr>
                        <a:t>The meaning of </a:t>
                      </a:r>
                      <a:r>
                        <a:rPr lang="en-US" sz="1100" b="0" dirty="0" err="1">
                          <a:solidFill>
                            <a:schemeClr val="tx1"/>
                          </a:solidFill>
                          <a:effectLst/>
                        </a:rPr>
                        <a:t>Rav</a:t>
                      </a:r>
                      <a:r>
                        <a:rPr lang="en-US" sz="1100" b="0" dirty="0">
                          <a:solidFill>
                            <a:schemeClr val="tx1"/>
                          </a:solidFill>
                          <a:effectLst/>
                        </a:rPr>
                        <a:t> Dimi’s statement is:  Whoever visits a sick person (</a:t>
                      </a:r>
                      <a:r>
                        <a:rPr lang="en-US" sz="1100" b="0" i="1" dirty="0" err="1">
                          <a:solidFill>
                            <a:schemeClr val="tx1"/>
                          </a:solidFill>
                          <a:effectLst/>
                        </a:rPr>
                        <a:t>choleh</a:t>
                      </a:r>
                      <a:r>
                        <a:rPr lang="en-US" sz="1100" b="0" dirty="0">
                          <a:solidFill>
                            <a:schemeClr val="tx1"/>
                          </a:solidFill>
                          <a:effectLst/>
                        </a:rPr>
                        <a:t>) will plead for Hashem’s mercy that he will live … But one who does not visit the sick will not plead for Hashem’s mercy [that he should live].</a:t>
                      </a:r>
                      <a:endParaRPr lang="en-US" sz="1100" b="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r" rtl="1">
                        <a:lnSpc>
                          <a:spcPct val="140000"/>
                        </a:lnSpc>
                        <a:spcBef>
                          <a:spcPts val="0"/>
                        </a:spcBef>
                        <a:spcAft>
                          <a:spcPts val="0"/>
                        </a:spcAft>
                      </a:pPr>
                      <a:r>
                        <a:rPr lang="he-IL" sz="1250" b="0" u="sng" dirty="0">
                          <a:solidFill>
                            <a:schemeClr val="tx1"/>
                          </a:solidFill>
                          <a:effectLst/>
                          <a:cs typeface="+mj-cs"/>
                        </a:rPr>
                        <a:t>מס׳ נדרים דף מ׳ ע״א</a:t>
                      </a:r>
                      <a:r>
                        <a:rPr lang="he-IL" sz="1250" b="0" dirty="0">
                          <a:solidFill>
                            <a:schemeClr val="tx1"/>
                          </a:solidFill>
                          <a:effectLst/>
                          <a:cs typeface="+mj-cs"/>
                        </a:rPr>
                        <a:t>׃   </a:t>
                      </a:r>
                      <a:endParaRPr lang="en-US" sz="1250" b="0" dirty="0">
                        <a:solidFill>
                          <a:schemeClr val="tx1"/>
                        </a:solidFill>
                        <a:effectLst/>
                        <a:cs typeface="+mj-cs"/>
                      </a:endParaRPr>
                    </a:p>
                    <a:p>
                      <a:pPr marL="0" marR="0" algn="r" rtl="1">
                        <a:lnSpc>
                          <a:spcPct val="140000"/>
                        </a:lnSpc>
                        <a:spcBef>
                          <a:spcPts val="600"/>
                        </a:spcBef>
                        <a:spcAft>
                          <a:spcPts val="1200"/>
                        </a:spcAft>
                      </a:pPr>
                      <a:r>
                        <a:rPr lang="he-IL" sz="1250" b="0" dirty="0">
                          <a:solidFill>
                            <a:schemeClr val="tx1"/>
                          </a:solidFill>
                          <a:effectLst/>
                          <a:cs typeface="+mj-cs"/>
                        </a:rPr>
                        <a:t>כי אתא רב דימי אמר: כל המבקר את החולה גורם לו שיחיה, וכל שאינו מבקר את החולה גורם לו שימות ... כל המבקר את החולה מבקש עליו רחמים שיחיה ... וכל שאין מבקר את החולה אין מבקש עליו רחמים.</a:t>
                      </a:r>
                      <a:endParaRPr lang="en-US" sz="1250" b="0" dirty="0">
                        <a:solidFill>
                          <a:schemeClr val="tx1"/>
                        </a:solidFill>
                        <a:effectLst/>
                        <a:latin typeface="Calibri" panose="020F0502020204030204" pitchFamily="34" charset="0"/>
                        <a:ea typeface="Calibri" panose="020F0502020204030204" pitchFamily="34" charset="0"/>
                        <a:cs typeface="+mj-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14898195"/>
                  </a:ext>
                </a:extLst>
              </a:tr>
              <a:tr h="1455460">
                <a:tc>
                  <a:txBody>
                    <a:bodyPr/>
                    <a:lstStyle/>
                    <a:p>
                      <a:pPr marL="0" marR="164465">
                        <a:lnSpc>
                          <a:spcPct val="150000"/>
                        </a:lnSpc>
                        <a:spcBef>
                          <a:spcPts val="0"/>
                        </a:spcBef>
                        <a:spcAft>
                          <a:spcPts val="600"/>
                        </a:spcAft>
                      </a:pPr>
                      <a:r>
                        <a:rPr lang="en-US" sz="1100" b="0" dirty="0">
                          <a:solidFill>
                            <a:schemeClr val="tx1"/>
                          </a:solidFill>
                          <a:effectLst/>
                        </a:rPr>
                        <a:t>[Failing to visit] is a great wrongdoing.  If he would have visited, he would have prayed for Hashem’s mercy on the </a:t>
                      </a:r>
                      <a:r>
                        <a:rPr lang="en-US" sz="1100" b="0" i="1" dirty="0" err="1">
                          <a:solidFill>
                            <a:schemeClr val="tx1"/>
                          </a:solidFill>
                          <a:effectLst/>
                        </a:rPr>
                        <a:t>choleh’s</a:t>
                      </a:r>
                      <a:r>
                        <a:rPr lang="en-US" sz="1100" b="0" i="1" dirty="0">
                          <a:solidFill>
                            <a:schemeClr val="tx1"/>
                          </a:solidFill>
                          <a:effectLst/>
                        </a:rPr>
                        <a:t> </a:t>
                      </a:r>
                      <a:r>
                        <a:rPr lang="en-US" sz="1100" b="0" dirty="0">
                          <a:solidFill>
                            <a:schemeClr val="tx1"/>
                          </a:solidFill>
                          <a:effectLst/>
                        </a:rPr>
                        <a:t>behalf, and perhaps it would be a time of favor, enabling his prayers to be heard.  But now that he refrained from visiting, he has caused the </a:t>
                      </a:r>
                      <a:r>
                        <a:rPr lang="en-US" sz="1100" b="0" i="1" dirty="0" err="1">
                          <a:solidFill>
                            <a:schemeClr val="tx1"/>
                          </a:solidFill>
                          <a:effectLst/>
                        </a:rPr>
                        <a:t>choleh</a:t>
                      </a:r>
                      <a:r>
                        <a:rPr lang="en-US" sz="1100" b="0" i="1" dirty="0">
                          <a:solidFill>
                            <a:schemeClr val="tx1"/>
                          </a:solidFill>
                          <a:effectLst/>
                        </a:rPr>
                        <a:t> </a:t>
                      </a:r>
                      <a:r>
                        <a:rPr lang="en-US" sz="1100" b="0" dirty="0">
                          <a:solidFill>
                            <a:schemeClr val="tx1"/>
                          </a:solidFill>
                          <a:effectLst/>
                        </a:rPr>
                        <a:t>to die. </a:t>
                      </a:r>
                      <a:endParaRPr lang="en-US" sz="1100" b="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r" rtl="1">
                        <a:lnSpc>
                          <a:spcPct val="140000"/>
                        </a:lnSpc>
                        <a:spcBef>
                          <a:spcPts val="300"/>
                        </a:spcBef>
                        <a:spcAft>
                          <a:spcPts val="300"/>
                        </a:spcAft>
                      </a:pPr>
                      <a:r>
                        <a:rPr lang="he-IL" sz="1250" u="sng" dirty="0">
                          <a:solidFill>
                            <a:schemeClr val="tx1"/>
                          </a:solidFill>
                          <a:effectLst/>
                          <a:cs typeface="+mj-cs"/>
                        </a:rPr>
                        <a:t>רא״ש מס׳ נדרים ד״ה אינו מבקש עליו רחמים</a:t>
                      </a:r>
                      <a:r>
                        <a:rPr lang="he-IL" sz="1250" u="none" dirty="0">
                          <a:solidFill>
                            <a:schemeClr val="tx1"/>
                          </a:solidFill>
                          <a:effectLst/>
                          <a:cs typeface="+mj-cs"/>
                        </a:rPr>
                        <a:t>׃   </a:t>
                      </a:r>
                      <a:endParaRPr lang="en-US" sz="1250" u="none" dirty="0">
                        <a:solidFill>
                          <a:schemeClr val="tx1"/>
                        </a:solidFill>
                        <a:effectLst/>
                        <a:cs typeface="+mj-cs"/>
                      </a:endParaRPr>
                    </a:p>
                    <a:p>
                      <a:pPr marL="0" marR="0" algn="r" rtl="1">
                        <a:lnSpc>
                          <a:spcPct val="140000"/>
                        </a:lnSpc>
                        <a:spcBef>
                          <a:spcPts val="300"/>
                        </a:spcBef>
                        <a:spcAft>
                          <a:spcPts val="300"/>
                        </a:spcAft>
                      </a:pPr>
                      <a:r>
                        <a:rPr lang="he-IL" sz="1250" dirty="0">
                          <a:solidFill>
                            <a:schemeClr val="tx1"/>
                          </a:solidFill>
                          <a:effectLst/>
                          <a:cs typeface="+mj-cs"/>
                        </a:rPr>
                        <a:t>זו היא רעה גדולה, שאם היה מבקרו היה מבקש עליו רחמים, ואפשר שעת רצון ותהא תפילתו נשמעת, ומניעת הביקור גורם שימות.</a:t>
                      </a:r>
                      <a:endParaRPr lang="en-US" sz="1250" dirty="0">
                        <a:solidFill>
                          <a:schemeClr val="tx1"/>
                        </a:solidFill>
                        <a:effectLst/>
                        <a:latin typeface="Calibri" panose="020F0502020204030204" pitchFamily="34" charset="0"/>
                        <a:ea typeface="Calibri" panose="020F0502020204030204" pitchFamily="34" charset="0"/>
                        <a:cs typeface="+mj-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16170015"/>
                  </a:ext>
                </a:extLst>
              </a:tr>
            </a:tbl>
          </a:graphicData>
        </a:graphic>
      </p:graphicFrame>
      <p:sp>
        <p:nvSpPr>
          <p:cNvPr id="6" name="Rectangle 1">
            <a:extLst>
              <a:ext uri="{FF2B5EF4-FFF2-40B4-BE49-F238E27FC236}">
                <a16:creationId xmlns:a16="http://schemas.microsoft.com/office/drawing/2014/main" id="{34BCD4CB-4EFE-4B1F-91AC-15E34DBA0A43}"/>
              </a:ext>
            </a:extLst>
          </p:cNvPr>
          <p:cNvSpPr>
            <a:spLocks noChangeArrowheads="1"/>
          </p:cNvSpPr>
          <p:nvPr/>
        </p:nvSpPr>
        <p:spPr bwMode="auto">
          <a:xfrm>
            <a:off x="544251" y="3644169"/>
            <a:ext cx="6579045" cy="555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857250" marR="0" lvl="0" indent="-857250" algn="l" defTabSz="914400" eaLnBrk="0" fontAlgn="base" latinLnBrk="0" hangingPunct="0">
              <a:lnSpc>
                <a:spcPct val="120000"/>
              </a:lnSpc>
              <a:spcBef>
                <a:spcPct val="0"/>
              </a:spcBef>
              <a:spcAft>
                <a:spcPct val="0"/>
              </a:spcAft>
              <a:buClrTx/>
              <a:buSzTx/>
              <a:buFontTx/>
              <a:buNone/>
              <a:tabLst/>
            </a:pPr>
            <a:r>
              <a:rPr kumimoji="0" lang="en-US" altLang="en-US" sz="1100" b="1" i="0" u="none" strike="noStrike" cap="none" normalizeH="0" baseline="0" dirty="0">
                <a:ln>
                  <a:noFill/>
                </a:ln>
                <a:solidFill>
                  <a:schemeClr val="tx1"/>
                </a:solidFill>
                <a:effectLst/>
                <a:latin typeface="Cambria" panose="02040503050406030204" pitchFamily="18" charset="0"/>
                <a:ea typeface="Calibri" panose="020F0502020204030204" pitchFamily="34" charset="0"/>
                <a:cs typeface="Calibri" panose="020F0502020204030204" pitchFamily="34" charset="0"/>
              </a:rPr>
              <a:t>Source VI-3:  a) </a:t>
            </a:r>
            <a:r>
              <a:rPr kumimoji="0" lang="en-US" altLang="en-US" sz="1100" b="1" i="0" u="none" strike="noStrike" cap="none" normalizeH="0" baseline="0" dirty="0" err="1">
                <a:ln>
                  <a:noFill/>
                </a:ln>
                <a:solidFill>
                  <a:schemeClr val="tx1"/>
                </a:solidFill>
                <a:effectLst/>
                <a:latin typeface="Cambria" panose="02040503050406030204" pitchFamily="18" charset="0"/>
                <a:ea typeface="Calibri" panose="020F0502020204030204" pitchFamily="34" charset="0"/>
                <a:cs typeface="Calibri" panose="020F0502020204030204" pitchFamily="34" charset="0"/>
              </a:rPr>
              <a:t>Gemara</a:t>
            </a:r>
            <a:r>
              <a:rPr kumimoji="0" lang="en-US" altLang="en-US" sz="1100" b="1" i="0" u="none" strike="noStrike" cap="none" normalizeH="0" baseline="0" dirty="0">
                <a:ln>
                  <a:noFill/>
                </a:ln>
                <a:solidFill>
                  <a:schemeClr val="tx1"/>
                </a:solidFill>
                <a:effectLst/>
                <a:latin typeface="Cambria" panose="02040503050406030204" pitchFamily="18" charset="0"/>
                <a:ea typeface="Calibri" panose="020F0502020204030204" pitchFamily="34" charset="0"/>
                <a:cs typeface="Calibri" panose="020F0502020204030204" pitchFamily="34" charset="0"/>
              </a:rPr>
              <a:t> </a:t>
            </a:r>
            <a:r>
              <a:rPr kumimoji="0" lang="en-US" altLang="en-US" sz="1100" b="1" i="0" u="none" strike="noStrike" cap="none" normalizeH="0" baseline="0" dirty="0" err="1">
                <a:ln>
                  <a:noFill/>
                </a:ln>
                <a:solidFill>
                  <a:schemeClr val="tx1"/>
                </a:solidFill>
                <a:effectLst/>
                <a:latin typeface="Cambria" panose="02040503050406030204" pitchFamily="18" charset="0"/>
                <a:ea typeface="Calibri" panose="020F0502020204030204" pitchFamily="34" charset="0"/>
                <a:cs typeface="Calibri" panose="020F0502020204030204" pitchFamily="34" charset="0"/>
              </a:rPr>
              <a:t>Nedarim</a:t>
            </a:r>
            <a:r>
              <a:rPr kumimoji="0" lang="en-US" altLang="en-US" sz="1100" b="1" i="0" u="none" strike="noStrike" cap="none" normalizeH="0" baseline="0" dirty="0">
                <a:ln>
                  <a:noFill/>
                </a:ln>
                <a:solidFill>
                  <a:schemeClr val="tx1"/>
                </a:solidFill>
                <a:effectLst/>
                <a:latin typeface="Cambria" panose="02040503050406030204" pitchFamily="18" charset="0"/>
                <a:ea typeface="Calibri" panose="020F0502020204030204" pitchFamily="34" charset="0"/>
                <a:cs typeface="Calibri" panose="020F0502020204030204" pitchFamily="34" charset="0"/>
              </a:rPr>
              <a:t>; b) </a:t>
            </a:r>
            <a:r>
              <a:rPr kumimoji="0" lang="en-US" altLang="en-US" sz="1100" b="1" i="1" u="none" strike="noStrike" cap="none" normalizeH="0" baseline="0" dirty="0">
                <a:ln>
                  <a:noFill/>
                </a:ln>
                <a:solidFill>
                  <a:schemeClr val="tx1"/>
                </a:solidFill>
                <a:effectLst/>
                <a:latin typeface="Cambria" panose="02040503050406030204" pitchFamily="18" charset="0"/>
                <a:ea typeface="Calibri" panose="020F0502020204030204" pitchFamily="34" charset="0"/>
                <a:cs typeface="Calibri" panose="020F0502020204030204" pitchFamily="34" charset="0"/>
              </a:rPr>
              <a:t>Rosh</a:t>
            </a:r>
            <a:r>
              <a:rPr kumimoji="0" lang="en-US" altLang="en-US" sz="1100" b="1" i="1" strike="noStrike" cap="none" normalizeH="0" baseline="0" dirty="0">
                <a:ln>
                  <a:noFill/>
                </a:ln>
                <a:solidFill>
                  <a:schemeClr val="tx1"/>
                </a:solidFill>
                <a:effectLst/>
                <a:latin typeface="Cambria" panose="02040503050406030204" pitchFamily="18" charset="0"/>
                <a:ea typeface="Calibri" panose="020F0502020204030204" pitchFamily="34" charset="0"/>
                <a:cs typeface="Calibri" panose="020F0502020204030204" pitchFamily="34" charset="0"/>
              </a:rPr>
              <a:t> </a:t>
            </a:r>
            <a:r>
              <a:rPr kumimoji="0" lang="en-US" altLang="en-US" sz="1100" strike="noStrike" cap="none" normalizeH="0" baseline="0" dirty="0">
                <a:ln>
                  <a:noFill/>
                </a:ln>
                <a:solidFill>
                  <a:schemeClr val="tx1"/>
                </a:solidFill>
                <a:effectLst/>
                <a:ea typeface="Calibri" panose="020F0502020204030204" pitchFamily="34" charset="0"/>
                <a:cs typeface="Calibri" panose="020F0502020204030204" pitchFamily="34" charset="0"/>
              </a:rPr>
              <a:t>(</a:t>
            </a:r>
            <a:r>
              <a:rPr lang="he-IL" sz="1300" dirty="0">
                <a:solidFill>
                  <a:schemeClr val="tx1"/>
                </a:solidFill>
                <a:effectLst/>
                <a:cs typeface="+mj-cs"/>
              </a:rPr>
              <a:t>רא״ש</a:t>
            </a:r>
            <a:r>
              <a:rPr kumimoji="0" lang="en-US" altLang="en-US" sz="1100" strike="noStrike" cap="none" normalizeH="0" baseline="0" dirty="0">
                <a:ln>
                  <a:noFill/>
                </a:ln>
                <a:solidFill>
                  <a:schemeClr val="tx1"/>
                </a:solidFill>
                <a:effectLst/>
                <a:ea typeface="Calibri" panose="020F0502020204030204" pitchFamily="34" charset="0"/>
                <a:cs typeface="Calibri" panose="020F0502020204030204" pitchFamily="34" charset="0"/>
              </a:rPr>
              <a:t>)</a:t>
            </a:r>
            <a:r>
              <a:rPr kumimoji="0" lang="en-US" altLang="en-US" sz="1100" b="1" i="1" strike="noStrike" cap="none" normalizeH="0" baseline="0" dirty="0">
                <a:ln>
                  <a:noFill/>
                </a:ln>
                <a:solidFill>
                  <a:schemeClr val="tx1"/>
                </a:solidFill>
                <a:effectLst/>
                <a:latin typeface="Cambria" panose="02040503050406030204" pitchFamily="18" charset="0"/>
                <a:ea typeface="Calibri" panose="020F0502020204030204" pitchFamily="34" charset="0"/>
                <a:cs typeface="Calibri" panose="020F0502020204030204" pitchFamily="34" charset="0"/>
              </a:rPr>
              <a:t>:</a:t>
            </a:r>
            <a:r>
              <a:rPr kumimoji="0" lang="en-US" altLang="en-US" sz="1100" b="1" i="0" strike="noStrike" cap="none" normalizeH="0" baseline="0" dirty="0">
                <a:ln>
                  <a:noFill/>
                </a:ln>
                <a:solidFill>
                  <a:schemeClr val="tx1"/>
                </a:solidFill>
                <a:effectLst/>
                <a:latin typeface="Cambria" panose="02040503050406030204" pitchFamily="18" charset="0"/>
                <a:ea typeface="Calibri" panose="020F0502020204030204" pitchFamily="34" charset="0"/>
                <a:cs typeface="Calibri" panose="020F0502020204030204" pitchFamily="34" charset="0"/>
              </a:rPr>
              <a:t>  </a:t>
            </a:r>
            <a:r>
              <a:rPr kumimoji="0" lang="en-US" altLang="en-US" sz="1100" u="none" strike="noStrike" cap="none" normalizeH="0" baseline="0" dirty="0">
                <a:ln>
                  <a:noFill/>
                </a:ln>
                <a:solidFill>
                  <a:schemeClr val="tx1"/>
                </a:solidFill>
                <a:effectLst/>
                <a:latin typeface="Cambria" panose="02040503050406030204" pitchFamily="18" charset="0"/>
                <a:ea typeface="Calibri" panose="020F0502020204030204" pitchFamily="34" charset="0"/>
                <a:cs typeface="Calibri" panose="020F0502020204030204" pitchFamily="34" charset="0"/>
              </a:rPr>
              <a:t>Life-preserving effects of </a:t>
            </a:r>
            <a:r>
              <a:rPr kumimoji="0" lang="en-US" altLang="en-US" sz="1100" i="1" u="none" strike="noStrike" cap="none" normalizeH="0" baseline="0" dirty="0" err="1">
                <a:ln>
                  <a:noFill/>
                </a:ln>
                <a:solidFill>
                  <a:schemeClr val="tx1"/>
                </a:solidFill>
                <a:effectLst/>
                <a:latin typeface="Cambria" panose="02040503050406030204" pitchFamily="18" charset="0"/>
                <a:ea typeface="Calibri" panose="020F0502020204030204" pitchFamily="34" charset="0"/>
                <a:cs typeface="Calibri" panose="020F0502020204030204" pitchFamily="34" charset="0"/>
              </a:rPr>
              <a:t>Bikur</a:t>
            </a:r>
            <a:r>
              <a:rPr kumimoji="0" lang="en-US" altLang="en-US" sz="1100" i="1" u="none" strike="noStrike" cap="none" normalizeH="0" baseline="0" dirty="0">
                <a:ln>
                  <a:noFill/>
                </a:ln>
                <a:solidFill>
                  <a:schemeClr val="tx1"/>
                </a:solidFill>
                <a:effectLst/>
                <a:latin typeface="Cambria" panose="02040503050406030204" pitchFamily="18" charset="0"/>
                <a:ea typeface="Calibri" panose="020F0502020204030204" pitchFamily="34" charset="0"/>
                <a:cs typeface="Calibri" panose="020F0502020204030204" pitchFamily="34" charset="0"/>
              </a:rPr>
              <a:t> </a:t>
            </a:r>
            <a:r>
              <a:rPr kumimoji="0" lang="en-US" altLang="en-US" sz="1100" i="1" u="none" strike="noStrike" cap="none" normalizeH="0" baseline="0" dirty="0" err="1">
                <a:ln>
                  <a:noFill/>
                </a:ln>
                <a:solidFill>
                  <a:schemeClr val="tx1"/>
                </a:solidFill>
                <a:effectLst/>
                <a:latin typeface="Cambria" panose="02040503050406030204" pitchFamily="18" charset="0"/>
                <a:ea typeface="Calibri" panose="020F0502020204030204" pitchFamily="34" charset="0"/>
                <a:cs typeface="Calibri" panose="020F0502020204030204" pitchFamily="34" charset="0"/>
              </a:rPr>
              <a:t>Cholim</a:t>
            </a:r>
            <a:r>
              <a:rPr kumimoji="0" lang="en-US" altLang="en-US" sz="1100" i="1" u="none" strike="noStrike" cap="none" normalizeH="0" baseline="0" dirty="0">
                <a:ln>
                  <a:noFill/>
                </a:ln>
                <a:solidFill>
                  <a:schemeClr val="tx1"/>
                </a:solidFill>
                <a:effectLst/>
                <a:latin typeface="Cambria" panose="02040503050406030204" pitchFamily="18" charset="0"/>
                <a:ea typeface="Calibri" panose="020F0502020204030204" pitchFamily="34" charset="0"/>
                <a:cs typeface="Calibri" panose="020F0502020204030204" pitchFamily="34" charset="0"/>
              </a:rPr>
              <a:t> </a:t>
            </a:r>
            <a:r>
              <a:rPr kumimoji="0" lang="en-US" altLang="en-US" sz="1100" u="none" strike="noStrike" cap="none" normalizeH="0" baseline="0" dirty="0">
                <a:ln>
                  <a:noFill/>
                </a:ln>
                <a:solidFill>
                  <a:schemeClr val="tx1"/>
                </a:solidFill>
                <a:effectLst/>
                <a:latin typeface="Cambria" panose="02040503050406030204" pitchFamily="18" charset="0"/>
                <a:ea typeface="Calibri" panose="020F0502020204030204" pitchFamily="34" charset="0"/>
                <a:cs typeface="Calibri" panose="020F0502020204030204" pitchFamily="34" charset="0"/>
              </a:rPr>
              <a:t>are due to the </a:t>
            </a:r>
            <a:br>
              <a:rPr kumimoji="0" lang="en-US" altLang="en-US" sz="1100" u="none" strike="noStrike" cap="none" normalizeH="0" baseline="0" dirty="0">
                <a:ln>
                  <a:noFill/>
                </a:ln>
                <a:solidFill>
                  <a:schemeClr val="tx1"/>
                </a:solidFill>
                <a:effectLst/>
                <a:latin typeface="Cambria" panose="02040503050406030204" pitchFamily="18" charset="0"/>
                <a:ea typeface="Calibri" panose="020F0502020204030204" pitchFamily="34" charset="0"/>
                <a:cs typeface="Calibri" panose="020F0502020204030204" pitchFamily="34" charset="0"/>
              </a:rPr>
            </a:br>
            <a:r>
              <a:rPr kumimoji="0" lang="en-US" altLang="en-US" sz="1100" u="none" strike="noStrike" cap="none" normalizeH="0" baseline="0" dirty="0">
                <a:ln>
                  <a:noFill/>
                </a:ln>
                <a:solidFill>
                  <a:schemeClr val="tx1"/>
                </a:solidFill>
                <a:effectLst/>
                <a:latin typeface="Cambria" panose="02040503050406030204" pitchFamily="18" charset="0"/>
                <a:ea typeface="Calibri" panose="020F0502020204030204" pitchFamily="34" charset="0"/>
                <a:cs typeface="Calibri" panose="020F0502020204030204" pitchFamily="34" charset="0"/>
              </a:rPr>
              <a:t>visitor’s prayers which </a:t>
            </a:r>
            <a:r>
              <a:rPr lang="en-US" altLang="en-US" sz="1100" dirty="0">
                <a:latin typeface="Cambria" panose="02040503050406030204" pitchFamily="18" charset="0"/>
                <a:ea typeface="Calibri" panose="020F0502020204030204" pitchFamily="34" charset="0"/>
                <a:cs typeface="Calibri" panose="020F0502020204030204" pitchFamily="34" charset="0"/>
              </a:rPr>
              <a:t>are</a:t>
            </a:r>
            <a:r>
              <a:rPr kumimoji="0" lang="en-US" altLang="en-US" sz="1100" u="none" strike="noStrike" cap="none" normalizeH="0" baseline="0" dirty="0">
                <a:ln>
                  <a:noFill/>
                </a:ln>
                <a:solidFill>
                  <a:schemeClr val="tx1"/>
                </a:solidFill>
                <a:effectLst/>
                <a:latin typeface="Cambria" panose="02040503050406030204" pitchFamily="18" charset="0"/>
                <a:ea typeface="Calibri" panose="020F0502020204030204" pitchFamily="34" charset="0"/>
                <a:cs typeface="Calibri" panose="020F0502020204030204" pitchFamily="34" charset="0"/>
              </a:rPr>
              <a:t> accepted by Heaven at a time of favor </a:t>
            </a:r>
            <a:r>
              <a:rPr kumimoji="0" lang="en-US" altLang="en-US" sz="1300" u="none" strike="noStrike" cap="none" normalizeH="0" baseline="0" dirty="0">
                <a:ln>
                  <a:noFill/>
                </a:ln>
                <a:solidFill>
                  <a:schemeClr val="tx1"/>
                </a:solidFill>
                <a:effectLst/>
                <a:latin typeface="Cambria" panose="02040503050406030204" pitchFamily="18" charset="0"/>
                <a:ea typeface="Calibri" panose="020F0502020204030204" pitchFamily="34" charset="0"/>
                <a:cs typeface="+mj-cs"/>
              </a:rPr>
              <a:t>(</a:t>
            </a:r>
            <a:r>
              <a:rPr kumimoji="0" lang="he-IL" altLang="en-US" sz="1300" u="none" strike="noStrike" cap="none" normalizeH="0" baseline="0" dirty="0">
                <a:ln>
                  <a:noFill/>
                </a:ln>
                <a:solidFill>
                  <a:schemeClr val="tx1"/>
                </a:solidFill>
                <a:effectLst/>
                <a:latin typeface="Cambria" panose="02040503050406030204" pitchFamily="18" charset="0"/>
                <a:ea typeface="Calibri" panose="020F0502020204030204" pitchFamily="34" charset="0"/>
                <a:cs typeface="+mj-cs"/>
              </a:rPr>
              <a:t>״עֵת רָצוֹן״</a:t>
            </a:r>
            <a:r>
              <a:rPr kumimoji="0" lang="en-US" altLang="en-US" sz="1300" u="none" strike="noStrike" cap="none" normalizeH="0" baseline="0" dirty="0">
                <a:ln>
                  <a:noFill/>
                </a:ln>
                <a:solidFill>
                  <a:schemeClr val="tx1"/>
                </a:solidFill>
                <a:effectLst/>
                <a:latin typeface="Cambria" panose="02040503050406030204" pitchFamily="18" charset="0"/>
                <a:ea typeface="Calibri" panose="020F0502020204030204" pitchFamily="34" charset="0"/>
                <a:cs typeface="+mj-cs"/>
              </a:rPr>
              <a:t>).</a:t>
            </a:r>
            <a:endParaRPr kumimoji="0" lang="en-US" altLang="en-US" sz="1100" u="none" strike="noStrike" cap="none" normalizeH="0" baseline="0" dirty="0">
              <a:ln>
                <a:noFill/>
              </a:ln>
              <a:solidFill>
                <a:schemeClr val="tx1"/>
              </a:solidFill>
              <a:effectLst/>
            </a:endParaRPr>
          </a:p>
        </p:txBody>
      </p:sp>
      <p:sp>
        <p:nvSpPr>
          <p:cNvPr id="8" name="TextBox 7">
            <a:extLst>
              <a:ext uri="{FF2B5EF4-FFF2-40B4-BE49-F238E27FC236}">
                <a16:creationId xmlns:a16="http://schemas.microsoft.com/office/drawing/2014/main" id="{1C063B72-966C-4B94-BBBC-DE2F763F3ED9}"/>
              </a:ext>
            </a:extLst>
          </p:cNvPr>
          <p:cNvSpPr txBox="1"/>
          <p:nvPr/>
        </p:nvSpPr>
        <p:spPr>
          <a:xfrm>
            <a:off x="527105" y="7312700"/>
            <a:ext cx="5407818" cy="230832"/>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1"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*Translation from:</a:t>
            </a:r>
            <a:r>
              <a:rPr kumimoji="0" lang="en-US" altLang="en-US" sz="9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  </a:t>
            </a:r>
            <a:r>
              <a:rPr kumimoji="0" lang="en-US" altLang="en-US" sz="900"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Artscroll</a:t>
            </a:r>
            <a:r>
              <a:rPr kumimoji="0" lang="en-US" altLang="en-US" sz="9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 Talmud, Schottenstein Edition</a:t>
            </a:r>
            <a:r>
              <a:rPr kumimoji="0" lang="en-US" altLang="en-US" sz="9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kumimoji="0" lang="en-US" altLang="en-US" sz="900"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Mesorah</a:t>
            </a:r>
            <a:r>
              <a:rPr kumimoji="0" lang="en-US" altLang="en-US" sz="9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Publishers.</a:t>
            </a:r>
            <a:endParaRPr kumimoji="0" lang="en-US" altLang="en-US" sz="900" b="0" i="0" u="none" strike="noStrike" cap="none" normalizeH="0" baseline="0" dirty="0">
              <a:ln>
                <a:noFill/>
              </a:ln>
              <a:solidFill>
                <a:schemeClr val="tx1"/>
              </a:solidFill>
              <a:effectLst/>
              <a:latin typeface="Arial" panose="020B0604020202020204" pitchFamily="34" charset="0"/>
            </a:endParaRPr>
          </a:p>
        </p:txBody>
      </p:sp>
      <p:sp>
        <p:nvSpPr>
          <p:cNvPr id="10" name="TextBox 9">
            <a:extLst>
              <a:ext uri="{FF2B5EF4-FFF2-40B4-BE49-F238E27FC236}">
                <a16:creationId xmlns:a16="http://schemas.microsoft.com/office/drawing/2014/main" id="{A4003C32-4229-4E42-8402-626E4DB564E0}"/>
              </a:ext>
            </a:extLst>
          </p:cNvPr>
          <p:cNvSpPr txBox="1"/>
          <p:nvPr/>
        </p:nvSpPr>
        <p:spPr>
          <a:xfrm>
            <a:off x="544251" y="7806978"/>
            <a:ext cx="6596743" cy="1272528"/>
          </a:xfrm>
          <a:prstGeom prst="rect">
            <a:avLst/>
          </a:prstGeom>
          <a:noFill/>
          <a:ln w="9525">
            <a:solidFill>
              <a:schemeClr val="tx1"/>
            </a:solidFill>
            <a:prstDash val="sysDot"/>
          </a:ln>
        </p:spPr>
        <p:txBody>
          <a:bodyPr wrap="square" rtlCol="0" anchor="t" anchorCtr="0">
            <a:spAutoFit/>
          </a:bodyPr>
          <a:lstStyle/>
          <a:p>
            <a:pPr algn="ctr"/>
            <a:endParaRPr lang="en-US" sz="800" b="1" u="sng" dirty="0"/>
          </a:p>
          <a:p>
            <a:pPr algn="ctr"/>
            <a:r>
              <a:rPr lang="en-US" sz="1300" b="1" dirty="0">
                <a:latin typeface="Calibri" panose="020F0502020204030204" pitchFamily="34" charset="0"/>
                <a:cs typeface="Arial" panose="020B0604020202020204" pitchFamily="34" charset="0"/>
              </a:rPr>
              <a:t>Prayer emerging from </a:t>
            </a:r>
            <a:r>
              <a:rPr lang="en-US" sz="1300" b="1" i="1" dirty="0" err="1">
                <a:latin typeface="Calibri" panose="020F0502020204030204" pitchFamily="34" charset="0"/>
                <a:cs typeface="Arial" panose="020B0604020202020204" pitchFamily="34" charset="0"/>
              </a:rPr>
              <a:t>Nesiah</a:t>
            </a:r>
            <a:r>
              <a:rPr lang="en-US" sz="1300" b="1" i="1" dirty="0">
                <a:latin typeface="Calibri" panose="020F0502020204030204" pitchFamily="34" charset="0"/>
                <a:cs typeface="Arial" panose="020B0604020202020204" pitchFamily="34" charset="0"/>
              </a:rPr>
              <a:t> </a:t>
            </a:r>
            <a:r>
              <a:rPr lang="en-US" sz="1300" b="1" i="1" dirty="0" err="1">
                <a:latin typeface="Calibri" panose="020F0502020204030204" pitchFamily="34" charset="0"/>
                <a:cs typeface="Arial" panose="020B0604020202020204" pitchFamily="34" charset="0"/>
              </a:rPr>
              <a:t>B’ol</a:t>
            </a:r>
            <a:r>
              <a:rPr lang="en-US" sz="1300" b="1" i="1" dirty="0">
                <a:latin typeface="Calibri" panose="020F0502020204030204" pitchFamily="34" charset="0"/>
                <a:cs typeface="Arial" panose="020B0604020202020204" pitchFamily="34" charset="0"/>
              </a:rPr>
              <a:t> </a:t>
            </a:r>
            <a:r>
              <a:rPr lang="en-US" sz="1300" b="1" dirty="0">
                <a:latin typeface="Calibri" panose="020F0502020204030204" pitchFamily="34" charset="0"/>
                <a:cs typeface="Arial" panose="020B0604020202020204" pitchFamily="34" charset="0"/>
              </a:rPr>
              <a:t>generates prayer with all one’s heart:</a:t>
            </a:r>
          </a:p>
          <a:p>
            <a:pPr>
              <a:lnSpc>
                <a:spcPct val="135000"/>
              </a:lnSpc>
              <a:spcBef>
                <a:spcPts val="900"/>
              </a:spcBef>
            </a:pPr>
            <a:r>
              <a:rPr lang="en-US" sz="1200" baseline="30000" dirty="0">
                <a:effectLst/>
                <a:latin typeface="Calibri" panose="020F0502020204030204" pitchFamily="34" charset="0"/>
                <a:ea typeface="Calibri" panose="020F0502020204030204" pitchFamily="34" charset="0"/>
                <a:cs typeface="Arial" panose="020B0604020202020204" pitchFamily="34" charset="0"/>
              </a:rPr>
              <a:t>10</a:t>
            </a:r>
            <a:r>
              <a:rPr lang="en-US" sz="1200" dirty="0">
                <a:effectLst/>
                <a:latin typeface="Calibri" panose="020F0502020204030204" pitchFamily="34" charset="0"/>
                <a:ea typeface="Calibri" panose="020F0502020204030204" pitchFamily="34" charset="0"/>
                <a:cs typeface="Arial" panose="020B0604020202020204" pitchFamily="34" charset="0"/>
              </a:rPr>
              <a:t>During my visit with the ill person, my total identification with his plight will generate heartfelt prayer.  </a:t>
            </a:r>
            <a:r>
              <a:rPr lang="en-US" sz="1200" baseline="30000" dirty="0">
                <a:effectLst/>
                <a:latin typeface="Calibri" panose="020F0502020204030204" pitchFamily="34" charset="0"/>
                <a:ea typeface="Calibri" panose="020F0502020204030204" pitchFamily="34" charset="0"/>
                <a:cs typeface="Arial" panose="020B0604020202020204" pitchFamily="34" charset="0"/>
              </a:rPr>
              <a:t>11</a:t>
            </a:r>
            <a:r>
              <a:rPr lang="en-US" sz="1200" dirty="0">
                <a:effectLst/>
                <a:latin typeface="Calibri" panose="020F0502020204030204" pitchFamily="34" charset="0"/>
                <a:ea typeface="Calibri" panose="020F0502020204030204" pitchFamily="34" charset="0"/>
                <a:cs typeface="Arial" panose="020B0604020202020204" pitchFamily="34" charset="0"/>
              </a:rPr>
              <a:t>Such heartfelt prayer which emerges from an anguished heart that identifies with someone in distress, has the power to evoke Heavenly mercy and elicit salvation for that person.</a:t>
            </a:r>
          </a:p>
        </p:txBody>
      </p:sp>
      <p:sp>
        <p:nvSpPr>
          <p:cNvPr id="7" name="TextBox 6">
            <a:extLst>
              <a:ext uri="{FF2B5EF4-FFF2-40B4-BE49-F238E27FC236}">
                <a16:creationId xmlns:a16="http://schemas.microsoft.com/office/drawing/2014/main" id="{121F9F91-2BF8-41E7-A4EB-E1162270A731}"/>
              </a:ext>
            </a:extLst>
          </p:cNvPr>
          <p:cNvSpPr txBox="1"/>
          <p:nvPr/>
        </p:nvSpPr>
        <p:spPr>
          <a:xfrm>
            <a:off x="634058" y="989489"/>
            <a:ext cx="6596743" cy="2380523"/>
          </a:xfrm>
          <a:prstGeom prst="rect">
            <a:avLst/>
          </a:prstGeom>
          <a:noFill/>
          <a:ln w="9525">
            <a:solidFill>
              <a:schemeClr val="tx1"/>
            </a:solidFill>
            <a:prstDash val="sysDot"/>
          </a:ln>
        </p:spPr>
        <p:txBody>
          <a:bodyPr wrap="square" rtlCol="0" anchor="ctr" anchorCtr="0">
            <a:spAutoFit/>
          </a:bodyPr>
          <a:lstStyle/>
          <a:p>
            <a:pPr algn="ctr">
              <a:spcBef>
                <a:spcPts val="300"/>
              </a:spcBef>
            </a:pPr>
            <a:r>
              <a:rPr lang="en-US" sz="1200" baseline="30000" dirty="0"/>
              <a:t>9</a:t>
            </a:r>
            <a:r>
              <a:rPr lang="en-US" sz="1300" b="1" i="1" dirty="0"/>
              <a:t>Beis Yosef:  </a:t>
            </a:r>
            <a:r>
              <a:rPr lang="en-US" sz="1300" b="1" dirty="0"/>
              <a:t>Prayer is critical for the Mitzvah of </a:t>
            </a:r>
            <a:r>
              <a:rPr lang="en-US" sz="1300" b="1" i="1" dirty="0" err="1"/>
              <a:t>Bikur</a:t>
            </a:r>
            <a:r>
              <a:rPr lang="en-US" sz="1300" b="1" i="1" dirty="0"/>
              <a:t> </a:t>
            </a:r>
            <a:r>
              <a:rPr lang="en-US" sz="1300" b="1" i="1" dirty="0" err="1"/>
              <a:t>Cholim</a:t>
            </a:r>
            <a:r>
              <a:rPr lang="en-US" sz="1300" b="1" dirty="0"/>
              <a:t> (visiting the ill)</a:t>
            </a:r>
            <a:r>
              <a:rPr lang="en-US" sz="1300" b="1" dirty="0">
                <a:latin typeface="Calibri" panose="020F0502020204030204" pitchFamily="34" charset="0"/>
                <a:cs typeface="Arial" panose="020B0604020202020204" pitchFamily="34" charset="0"/>
              </a:rPr>
              <a:t>:</a:t>
            </a:r>
          </a:p>
          <a:p>
            <a:pPr>
              <a:lnSpc>
                <a:spcPct val="135000"/>
              </a:lnSpc>
              <a:spcBef>
                <a:spcPts val="900"/>
              </a:spcBef>
            </a:pPr>
            <a:r>
              <a:rPr lang="en-US" sz="1200" dirty="0">
                <a:effectLst/>
                <a:latin typeface="Calibri" panose="020F0502020204030204" pitchFamily="34" charset="0"/>
                <a:ea typeface="Calibri" panose="020F0502020204030204" pitchFamily="34" charset="0"/>
                <a:cs typeface="Arial" panose="020B0604020202020204" pitchFamily="34" charset="0"/>
              </a:rPr>
              <a:t>The </a:t>
            </a:r>
            <a:r>
              <a:rPr lang="en-US" sz="1200" i="1" dirty="0" err="1">
                <a:effectLst/>
                <a:latin typeface="Calibri" panose="020F0502020204030204" pitchFamily="34" charset="0"/>
                <a:ea typeface="Calibri" panose="020F0502020204030204" pitchFamily="34" charset="0"/>
                <a:cs typeface="Arial" panose="020B0604020202020204" pitchFamily="34" charset="0"/>
              </a:rPr>
              <a:t>Beis</a:t>
            </a:r>
            <a:r>
              <a:rPr lang="en-US" sz="1200" i="1" dirty="0">
                <a:effectLst/>
                <a:latin typeface="Calibri" panose="020F0502020204030204" pitchFamily="34" charset="0"/>
                <a:ea typeface="Calibri" panose="020F0502020204030204" pitchFamily="34" charset="0"/>
                <a:cs typeface="Arial" panose="020B0604020202020204" pitchFamily="34" charset="0"/>
              </a:rPr>
              <a:t> Yosef </a:t>
            </a:r>
            <a:r>
              <a:rPr lang="en-US" sz="1200" dirty="0">
                <a:effectLst/>
                <a:latin typeface="Calibri" panose="020F0502020204030204" pitchFamily="34" charset="0"/>
                <a:ea typeface="Calibri" panose="020F0502020204030204" pitchFamily="34" charset="0"/>
                <a:cs typeface="Arial" panose="020B0604020202020204" pitchFamily="34" charset="0"/>
              </a:rPr>
              <a:t>writes in the name of the </a:t>
            </a:r>
            <a:r>
              <a:rPr lang="en-US" sz="1200" dirty="0" err="1">
                <a:effectLst/>
                <a:latin typeface="Calibri" panose="020F0502020204030204" pitchFamily="34" charset="0"/>
                <a:ea typeface="Calibri" panose="020F0502020204030204" pitchFamily="34" charset="0"/>
                <a:cs typeface="Arial" panose="020B0604020202020204" pitchFamily="34" charset="0"/>
              </a:rPr>
              <a:t>Ramban</a:t>
            </a:r>
            <a:r>
              <a:rPr lang="en-US" sz="1200" dirty="0">
                <a:effectLst/>
                <a:latin typeface="Calibri" panose="020F0502020204030204" pitchFamily="34" charset="0"/>
                <a:ea typeface="Calibri" panose="020F0502020204030204" pitchFamily="34" charset="0"/>
                <a:cs typeface="Arial" panose="020B0604020202020204" pitchFamily="34" charset="0"/>
              </a:rPr>
              <a:t> that one who visits an ill person (</a:t>
            </a:r>
            <a:r>
              <a:rPr lang="en-US" sz="1200" i="1" dirty="0" err="1">
                <a:effectLst/>
                <a:latin typeface="Calibri" panose="020F0502020204030204" pitchFamily="34" charset="0"/>
                <a:ea typeface="Calibri" panose="020F0502020204030204" pitchFamily="34" charset="0"/>
                <a:cs typeface="Arial" panose="020B0604020202020204" pitchFamily="34" charset="0"/>
              </a:rPr>
              <a:t>choleh</a:t>
            </a:r>
            <a:r>
              <a:rPr lang="en-US" sz="1200" dirty="0">
                <a:effectLst/>
                <a:latin typeface="Calibri" panose="020F0502020204030204" pitchFamily="34" charset="0"/>
                <a:ea typeface="Calibri" panose="020F0502020204030204" pitchFamily="34" charset="0"/>
                <a:cs typeface="Arial" panose="020B0604020202020204" pitchFamily="34" charset="0"/>
              </a:rPr>
              <a:t>) without praying for his recovery, does not fulfill the Mitzvah of </a:t>
            </a:r>
            <a:r>
              <a:rPr lang="en-US" sz="1200" i="1" dirty="0" err="1">
                <a:effectLst/>
                <a:latin typeface="Calibri" panose="020F0502020204030204" pitchFamily="34" charset="0"/>
                <a:ea typeface="Calibri" panose="020F0502020204030204" pitchFamily="34" charset="0"/>
                <a:cs typeface="Arial" panose="020B0604020202020204" pitchFamily="34" charset="0"/>
              </a:rPr>
              <a:t>Bikur</a:t>
            </a:r>
            <a:r>
              <a:rPr lang="en-US" sz="1200" i="1" dirty="0">
                <a:effectLst/>
                <a:latin typeface="Calibri" panose="020F0502020204030204" pitchFamily="34" charset="0"/>
                <a:ea typeface="Calibri" panose="020F0502020204030204" pitchFamily="34" charset="0"/>
                <a:cs typeface="Arial" panose="020B0604020202020204" pitchFamily="34" charset="0"/>
              </a:rPr>
              <a:t> </a:t>
            </a:r>
            <a:r>
              <a:rPr lang="en-US" sz="1200" i="1" dirty="0" err="1">
                <a:effectLst/>
                <a:latin typeface="Calibri" panose="020F0502020204030204" pitchFamily="34" charset="0"/>
                <a:ea typeface="Calibri" panose="020F0502020204030204" pitchFamily="34" charset="0"/>
                <a:cs typeface="Arial" panose="020B0604020202020204" pitchFamily="34" charset="0"/>
              </a:rPr>
              <a:t>Cholim</a:t>
            </a:r>
            <a:r>
              <a:rPr lang="en-US" sz="1200" dirty="0">
                <a:effectLst/>
                <a:latin typeface="Calibri" panose="020F0502020204030204" pitchFamily="34" charset="0"/>
                <a:ea typeface="Calibri" panose="020F0502020204030204" pitchFamily="34" charset="0"/>
                <a:cs typeface="Arial" panose="020B0604020202020204" pitchFamily="34" charset="0"/>
              </a:rPr>
              <a:t>.  Why is praying for the </a:t>
            </a:r>
            <a:r>
              <a:rPr lang="en-US" sz="1200" i="1" dirty="0" err="1">
                <a:effectLst/>
                <a:latin typeface="Calibri" panose="020F0502020204030204" pitchFamily="34" charset="0"/>
                <a:ea typeface="Calibri" panose="020F0502020204030204" pitchFamily="34" charset="0"/>
                <a:cs typeface="Arial" panose="020B0604020202020204" pitchFamily="34" charset="0"/>
              </a:rPr>
              <a:t>choleh’s</a:t>
            </a:r>
            <a:r>
              <a:rPr lang="en-US" sz="1200" i="1" dirty="0">
                <a:effectLst/>
                <a:latin typeface="Calibri" panose="020F0502020204030204" pitchFamily="34" charset="0"/>
                <a:ea typeface="Calibri" panose="020F0502020204030204" pitchFamily="34" charset="0"/>
                <a:cs typeface="Arial" panose="020B0604020202020204" pitchFamily="34" charset="0"/>
              </a:rPr>
              <a:t> </a:t>
            </a:r>
            <a:r>
              <a:rPr lang="en-US" sz="1200" dirty="0">
                <a:effectLst/>
                <a:latin typeface="Calibri" panose="020F0502020204030204" pitchFamily="34" charset="0"/>
                <a:ea typeface="Calibri" panose="020F0502020204030204" pitchFamily="34" charset="0"/>
                <a:cs typeface="Arial" panose="020B0604020202020204" pitchFamily="34" charset="0"/>
              </a:rPr>
              <a:t>recovery considered a critical </a:t>
            </a:r>
            <a:r>
              <a:rPr lang="en-US" sz="1200" dirty="0">
                <a:latin typeface="Calibri" panose="020F0502020204030204" pitchFamily="34" charset="0"/>
                <a:ea typeface="Calibri" panose="020F0502020204030204" pitchFamily="34" charset="0"/>
                <a:cs typeface="Arial" panose="020B0604020202020204" pitchFamily="34" charset="0"/>
              </a:rPr>
              <a:t>component </a:t>
            </a:r>
            <a:r>
              <a:rPr lang="en-US" sz="1200" dirty="0">
                <a:effectLst/>
                <a:latin typeface="Calibri" panose="020F0502020204030204" pitchFamily="34" charset="0"/>
                <a:ea typeface="Calibri" panose="020F0502020204030204" pitchFamily="34" charset="0"/>
                <a:cs typeface="Arial" panose="020B0604020202020204" pitchFamily="34" charset="0"/>
              </a:rPr>
              <a:t>of </a:t>
            </a:r>
            <a:r>
              <a:rPr lang="en-US" sz="1200" i="1" dirty="0" err="1">
                <a:effectLst/>
                <a:latin typeface="Calibri" panose="020F0502020204030204" pitchFamily="34" charset="0"/>
                <a:ea typeface="Calibri" panose="020F0502020204030204" pitchFamily="34" charset="0"/>
                <a:cs typeface="Arial" panose="020B0604020202020204" pitchFamily="34" charset="0"/>
              </a:rPr>
              <a:t>Bikur</a:t>
            </a:r>
            <a:r>
              <a:rPr lang="en-US" sz="1200" i="1" dirty="0">
                <a:effectLst/>
                <a:latin typeface="Calibri" panose="020F0502020204030204" pitchFamily="34" charset="0"/>
                <a:ea typeface="Calibri" panose="020F0502020204030204" pitchFamily="34" charset="0"/>
                <a:cs typeface="Arial" panose="020B0604020202020204" pitchFamily="34" charset="0"/>
              </a:rPr>
              <a:t> </a:t>
            </a:r>
            <a:r>
              <a:rPr lang="en-US" sz="1200" i="1" dirty="0" err="1">
                <a:effectLst/>
                <a:latin typeface="Calibri" panose="020F0502020204030204" pitchFamily="34" charset="0"/>
                <a:ea typeface="Calibri" panose="020F0502020204030204" pitchFamily="34" charset="0"/>
                <a:cs typeface="Arial" panose="020B0604020202020204" pitchFamily="34" charset="0"/>
              </a:rPr>
              <a:t>Cholim</a:t>
            </a:r>
            <a:r>
              <a:rPr lang="en-US" sz="1200" dirty="0">
                <a:effectLst/>
                <a:latin typeface="Calibri" panose="020F0502020204030204" pitchFamily="34" charset="0"/>
                <a:ea typeface="Calibri" panose="020F0502020204030204" pitchFamily="34" charset="0"/>
                <a:cs typeface="Arial" panose="020B0604020202020204" pitchFamily="34" charset="0"/>
              </a:rPr>
              <a:t>?  </a:t>
            </a:r>
            <a:r>
              <a:rPr lang="en-US" sz="1200" baseline="30000" dirty="0">
                <a:effectLst/>
                <a:latin typeface="Calibri" panose="020F0502020204030204" pitchFamily="34" charset="0"/>
                <a:ea typeface="Calibri" panose="020F0502020204030204" pitchFamily="34" charset="0"/>
                <a:cs typeface="Arial" panose="020B0604020202020204" pitchFamily="34" charset="0"/>
              </a:rPr>
              <a:t>10</a:t>
            </a:r>
            <a:r>
              <a:rPr lang="en-US" sz="1200" dirty="0">
                <a:effectLst/>
                <a:latin typeface="Calibri" panose="020F0502020204030204" pitchFamily="34" charset="0"/>
                <a:ea typeface="Calibri" panose="020F0502020204030204" pitchFamily="34" charset="0"/>
                <a:cs typeface="Arial" panose="020B0604020202020204" pitchFamily="34" charset="0"/>
              </a:rPr>
              <a:t>Rav </a:t>
            </a:r>
            <a:r>
              <a:rPr lang="en-US" sz="1200" dirty="0" err="1">
                <a:effectLst/>
                <a:latin typeface="Calibri" panose="020F0502020204030204" pitchFamily="34" charset="0"/>
                <a:ea typeface="Calibri" panose="020F0502020204030204" pitchFamily="34" charset="0"/>
                <a:cs typeface="Arial" panose="020B0604020202020204" pitchFamily="34" charset="0"/>
              </a:rPr>
              <a:t>Avrohom</a:t>
            </a:r>
            <a:r>
              <a:rPr lang="en-US" sz="1200" dirty="0">
                <a:effectLst/>
                <a:latin typeface="Calibri" panose="020F0502020204030204" pitchFamily="34" charset="0"/>
                <a:ea typeface="Calibri" panose="020F0502020204030204" pitchFamily="34" charset="0"/>
                <a:cs typeface="Arial" panose="020B0604020202020204" pitchFamily="34" charset="0"/>
              </a:rPr>
              <a:t> Weinroth explains: One of the essential purposes of </a:t>
            </a:r>
            <a:r>
              <a:rPr lang="en-US" sz="1200" i="1" dirty="0" err="1">
                <a:effectLst/>
                <a:latin typeface="Calibri" panose="020F0502020204030204" pitchFamily="34" charset="0"/>
                <a:ea typeface="Calibri" panose="020F0502020204030204" pitchFamily="34" charset="0"/>
                <a:cs typeface="Arial" panose="020B0604020202020204" pitchFamily="34" charset="0"/>
              </a:rPr>
              <a:t>Bikur</a:t>
            </a:r>
            <a:r>
              <a:rPr lang="en-US" sz="1200" i="1" dirty="0">
                <a:effectLst/>
                <a:latin typeface="Calibri" panose="020F0502020204030204" pitchFamily="34" charset="0"/>
                <a:ea typeface="Calibri" panose="020F0502020204030204" pitchFamily="34" charset="0"/>
                <a:cs typeface="Arial" panose="020B0604020202020204" pitchFamily="34" charset="0"/>
              </a:rPr>
              <a:t> </a:t>
            </a:r>
            <a:r>
              <a:rPr lang="en-US" sz="1200" i="1" dirty="0" err="1">
                <a:effectLst/>
                <a:latin typeface="Calibri" panose="020F0502020204030204" pitchFamily="34" charset="0"/>
                <a:ea typeface="Calibri" panose="020F0502020204030204" pitchFamily="34" charset="0"/>
                <a:cs typeface="Arial" panose="020B0604020202020204" pitchFamily="34" charset="0"/>
              </a:rPr>
              <a:t>Cholim</a:t>
            </a:r>
            <a:r>
              <a:rPr lang="en-US" sz="1200" i="1" dirty="0">
                <a:effectLst/>
                <a:latin typeface="Calibri" panose="020F0502020204030204" pitchFamily="34" charset="0"/>
                <a:ea typeface="Calibri" panose="020F0502020204030204" pitchFamily="34" charset="0"/>
                <a:cs typeface="Arial" panose="020B0604020202020204" pitchFamily="34" charset="0"/>
              </a:rPr>
              <a:t> </a:t>
            </a:r>
            <a:r>
              <a:rPr lang="en-US" sz="1200" dirty="0">
                <a:effectLst/>
                <a:latin typeface="Calibri" panose="020F0502020204030204" pitchFamily="34" charset="0"/>
                <a:ea typeface="Calibri" panose="020F0502020204030204" pitchFamily="34" charset="0"/>
                <a:cs typeface="Arial" panose="020B0604020202020204" pitchFamily="34" charset="0"/>
              </a:rPr>
              <a:t>is to create a feeling of identification with the </a:t>
            </a:r>
            <a:r>
              <a:rPr lang="en-US" sz="1200" i="1" dirty="0" err="1">
                <a:effectLst/>
                <a:latin typeface="Calibri" panose="020F0502020204030204" pitchFamily="34" charset="0"/>
                <a:ea typeface="Calibri" panose="020F0502020204030204" pitchFamily="34" charset="0"/>
                <a:cs typeface="Arial" panose="020B0604020202020204" pitchFamily="34" charset="0"/>
              </a:rPr>
              <a:t>choleh’s</a:t>
            </a:r>
            <a:r>
              <a:rPr lang="en-US" sz="1200" dirty="0">
                <a:effectLst/>
                <a:latin typeface="Calibri" panose="020F0502020204030204" pitchFamily="34" charset="0"/>
                <a:ea typeface="Calibri" panose="020F0502020204030204" pitchFamily="34" charset="0"/>
                <a:cs typeface="Arial" panose="020B0604020202020204" pitchFamily="34" charset="0"/>
              </a:rPr>
              <a:t> plight, so that my prayers on his behalf will emerge from the depths </a:t>
            </a:r>
            <a:r>
              <a:rPr lang="en-US" sz="1200" dirty="0">
                <a:latin typeface="Calibri" panose="020F0502020204030204" pitchFamily="34" charset="0"/>
                <a:ea typeface="Calibri" panose="020F0502020204030204" pitchFamily="34" charset="0"/>
                <a:cs typeface="Arial" panose="020B0604020202020204" pitchFamily="34" charset="0"/>
              </a:rPr>
              <a:t>of my </a:t>
            </a:r>
            <a:r>
              <a:rPr lang="en-US" sz="1200" dirty="0">
                <a:effectLst/>
                <a:latin typeface="Calibri" panose="020F0502020204030204" pitchFamily="34" charset="0"/>
                <a:ea typeface="Calibri" panose="020F0502020204030204" pitchFamily="34" charset="0"/>
                <a:cs typeface="Arial" panose="020B0604020202020204" pitchFamily="34" charset="0"/>
              </a:rPr>
              <a:t>heart.  When I see the </a:t>
            </a:r>
            <a:r>
              <a:rPr lang="en-US" sz="1200" i="1" dirty="0" err="1">
                <a:effectLst/>
                <a:latin typeface="Calibri" panose="020F0502020204030204" pitchFamily="34" charset="0"/>
                <a:ea typeface="Calibri" panose="020F0502020204030204" pitchFamily="34" charset="0"/>
                <a:cs typeface="Arial" panose="020B0604020202020204" pitchFamily="34" charset="0"/>
              </a:rPr>
              <a:t>choleh’s</a:t>
            </a:r>
            <a:r>
              <a:rPr lang="en-US" sz="1200" dirty="0">
                <a:effectLst/>
                <a:latin typeface="Calibri" panose="020F0502020204030204" pitchFamily="34" charset="0"/>
                <a:ea typeface="Calibri" panose="020F0502020204030204" pitchFamily="34" charset="0"/>
                <a:cs typeface="Arial" panose="020B0604020202020204" pitchFamily="34" charset="0"/>
              </a:rPr>
              <a:t> dire situation before my eyes, I identify with his plight and feel his suffering with a sense of urgency and a clear understanding that there is no one to rely on besides our Father in Heaven.  This state of mind is most conducive to evoke heartfelt </a:t>
            </a:r>
            <a:r>
              <a:rPr lang="en-US" sz="1200" dirty="0" err="1">
                <a:effectLst/>
                <a:latin typeface="Calibri" panose="020F0502020204030204" pitchFamily="34" charset="0"/>
                <a:ea typeface="Calibri" panose="020F0502020204030204" pitchFamily="34" charset="0"/>
                <a:cs typeface="Arial" panose="020B0604020202020204" pitchFamily="34" charset="0"/>
              </a:rPr>
              <a:t>Tefillah</a:t>
            </a:r>
            <a:r>
              <a:rPr lang="en-US" sz="1200" dirty="0">
                <a:effectLst/>
                <a:latin typeface="Calibri" panose="020F0502020204030204" pitchFamily="34" charset="0"/>
                <a:ea typeface="Calibri" panose="020F0502020204030204" pitchFamily="34" charset="0"/>
                <a:cs typeface="Arial" panose="020B0604020202020204" pitchFamily="34" charset="0"/>
              </a:rPr>
              <a:t>.</a:t>
            </a:r>
            <a:endParaRPr lang="en-US" sz="1300" i="1" dirty="0">
              <a:latin typeface="Calibri" panose="020F0502020204030204" pitchFamily="34" charset="0"/>
              <a:cs typeface="Arial" panose="020B0604020202020204" pitchFamily="34" charset="0"/>
            </a:endParaRPr>
          </a:p>
        </p:txBody>
      </p:sp>
      <p:sp>
        <p:nvSpPr>
          <p:cNvPr id="3" name="TextBox 2">
            <a:extLst>
              <a:ext uri="{FF2B5EF4-FFF2-40B4-BE49-F238E27FC236}">
                <a16:creationId xmlns:a16="http://schemas.microsoft.com/office/drawing/2014/main" id="{6BCF8321-71BA-4034-BC81-0735DECC26F8}"/>
              </a:ext>
            </a:extLst>
          </p:cNvPr>
          <p:cNvSpPr txBox="1"/>
          <p:nvPr/>
        </p:nvSpPr>
        <p:spPr>
          <a:xfrm>
            <a:off x="1179871" y="333340"/>
            <a:ext cx="5147187" cy="307777"/>
          </a:xfrm>
          <a:prstGeom prst="rect">
            <a:avLst/>
          </a:prstGeom>
          <a:noFill/>
        </p:spPr>
        <p:txBody>
          <a:bodyPr wrap="square">
            <a:spAutoFit/>
          </a:bodyPr>
          <a:lstStyle/>
          <a:p>
            <a:pPr algn="ctr"/>
            <a:r>
              <a:rPr lang="en-US" sz="1400" kern="0" dirty="0">
                <a:effectLst/>
                <a:latin typeface="Cambria" panose="02040503050406030204" pitchFamily="18" charset="0"/>
                <a:ea typeface="Times New Roman" panose="02020603050405020304" pitchFamily="18" charset="0"/>
              </a:rPr>
              <a:t>VI.   </a:t>
            </a:r>
            <a:r>
              <a:rPr lang="en-US" sz="1400" i="1" kern="0" dirty="0" err="1">
                <a:effectLst/>
                <a:latin typeface="Cambria" panose="02040503050406030204" pitchFamily="18" charset="0"/>
                <a:ea typeface="Times New Roman" panose="02020603050405020304" pitchFamily="18" charset="0"/>
              </a:rPr>
              <a:t>Nosei</a:t>
            </a:r>
            <a:r>
              <a:rPr lang="en-US" sz="1400" i="1" kern="0" dirty="0">
                <a:effectLst/>
                <a:latin typeface="Cambria" panose="02040503050406030204" pitchFamily="18" charset="0"/>
                <a:ea typeface="Times New Roman" panose="02020603050405020304" pitchFamily="18" charset="0"/>
              </a:rPr>
              <a:t> </a:t>
            </a:r>
            <a:r>
              <a:rPr lang="en-US" sz="1400" i="1" kern="0" dirty="0" err="1">
                <a:effectLst/>
                <a:latin typeface="Cambria" panose="02040503050406030204" pitchFamily="18" charset="0"/>
                <a:ea typeface="Times New Roman" panose="02020603050405020304" pitchFamily="18" charset="0"/>
              </a:rPr>
              <a:t>B’ol</a:t>
            </a:r>
            <a:r>
              <a:rPr lang="en-US" sz="1400" i="1" kern="0" dirty="0">
                <a:effectLst/>
                <a:latin typeface="Cambria" panose="02040503050406030204" pitchFamily="18" charset="0"/>
                <a:ea typeface="Times New Roman" panose="02020603050405020304" pitchFamily="18" charset="0"/>
              </a:rPr>
              <a:t> </a:t>
            </a:r>
            <a:r>
              <a:rPr lang="en-US" sz="1400" i="1" kern="0" dirty="0" err="1">
                <a:effectLst/>
                <a:latin typeface="Cambria" panose="02040503050406030204" pitchFamily="18" charset="0"/>
                <a:ea typeface="Times New Roman" panose="02020603050405020304" pitchFamily="18" charset="0"/>
              </a:rPr>
              <a:t>Im</a:t>
            </a:r>
            <a:r>
              <a:rPr lang="en-US" sz="1400" i="1" kern="0" dirty="0">
                <a:effectLst/>
                <a:latin typeface="Cambria" panose="02040503050406030204" pitchFamily="18" charset="0"/>
                <a:ea typeface="Times New Roman" panose="02020603050405020304" pitchFamily="18" charset="0"/>
              </a:rPr>
              <a:t> </a:t>
            </a:r>
            <a:r>
              <a:rPr lang="en-US" sz="1400" i="1" kern="0" dirty="0" err="1">
                <a:effectLst/>
                <a:latin typeface="Cambria" panose="02040503050406030204" pitchFamily="18" charset="0"/>
                <a:ea typeface="Times New Roman" panose="02020603050405020304" pitchFamily="18" charset="0"/>
              </a:rPr>
              <a:t>Chaveir</a:t>
            </a:r>
            <a:r>
              <a:rPr lang="en-US" sz="1400" i="1" kern="0" dirty="0" err="1">
                <a:latin typeface="Cambria" panose="02040503050406030204" pitchFamily="18" charset="0"/>
                <a:ea typeface="Times New Roman" panose="02020603050405020304" pitchFamily="18" charset="0"/>
              </a:rPr>
              <a:t>o</a:t>
            </a:r>
            <a:r>
              <a:rPr lang="en-US" sz="1400" i="1" kern="0" dirty="0">
                <a:latin typeface="Cambria" panose="02040503050406030204" pitchFamily="18" charset="0"/>
                <a:ea typeface="Times New Roman" panose="02020603050405020304" pitchFamily="18" charset="0"/>
              </a:rPr>
              <a:t> </a:t>
            </a:r>
            <a:r>
              <a:rPr lang="en-US" sz="1400" kern="0" dirty="0">
                <a:latin typeface="Cambria" panose="02040503050406030204" pitchFamily="18" charset="0"/>
                <a:ea typeface="Times New Roman" panose="02020603050405020304" pitchFamily="18" charset="0"/>
              </a:rPr>
              <a:t>is a k</a:t>
            </a:r>
            <a:r>
              <a:rPr lang="en-US" sz="1400" kern="0" dirty="0">
                <a:effectLst/>
                <a:latin typeface="Cambria" panose="02040503050406030204" pitchFamily="18" charset="0"/>
                <a:ea typeface="Times New Roman" panose="02020603050405020304" pitchFamily="18" charset="0"/>
              </a:rPr>
              <a:t>ey component of Tefilla</a:t>
            </a:r>
            <a:endParaRPr lang="en-US" sz="1400" dirty="0"/>
          </a:p>
        </p:txBody>
      </p:sp>
    </p:spTree>
    <p:extLst>
      <p:ext uri="{BB962C8B-B14F-4D97-AF65-F5344CB8AC3E}">
        <p14:creationId xmlns:p14="http://schemas.microsoft.com/office/powerpoint/2010/main" val="33529269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864B04E-647D-41A8-9ADE-30D3FB8880D7}"/>
              </a:ext>
            </a:extLst>
          </p:cNvPr>
          <p:cNvSpPr>
            <a:spLocks noGrp="1"/>
          </p:cNvSpPr>
          <p:nvPr>
            <p:ph type="sldNum" sz="quarter" idx="12"/>
          </p:nvPr>
        </p:nvSpPr>
        <p:spPr/>
        <p:txBody>
          <a:bodyPr/>
          <a:lstStyle/>
          <a:p>
            <a:fld id="{0C214F17-86AB-4F1C-BC88-4CB7EE2FB93D}" type="slidenum">
              <a:rPr lang="en-US" sz="1050" b="1" smtClean="0"/>
              <a:t>3</a:t>
            </a:fld>
            <a:endParaRPr lang="en-US" sz="1050" b="1" dirty="0"/>
          </a:p>
        </p:txBody>
      </p:sp>
      <p:sp>
        <p:nvSpPr>
          <p:cNvPr id="4" name="TextBox 3">
            <a:extLst>
              <a:ext uri="{FF2B5EF4-FFF2-40B4-BE49-F238E27FC236}">
                <a16:creationId xmlns:a16="http://schemas.microsoft.com/office/drawing/2014/main" id="{C86DE597-2D19-48F5-9F9A-2D819A60CCB6}"/>
              </a:ext>
            </a:extLst>
          </p:cNvPr>
          <p:cNvSpPr txBox="1"/>
          <p:nvPr/>
        </p:nvSpPr>
        <p:spPr>
          <a:xfrm>
            <a:off x="673100" y="837351"/>
            <a:ext cx="6426200" cy="6309932"/>
          </a:xfrm>
          <a:prstGeom prst="rect">
            <a:avLst/>
          </a:prstGeom>
          <a:noFill/>
        </p:spPr>
        <p:txBody>
          <a:bodyPr wrap="square">
            <a:spAutoFit/>
          </a:bodyPr>
          <a:lstStyle/>
          <a:p>
            <a:pPr marL="0" marR="0" algn="ctr" rtl="1">
              <a:lnSpc>
                <a:spcPct val="135000"/>
              </a:lnSpc>
              <a:spcBef>
                <a:spcPts val="0"/>
              </a:spcBef>
              <a:spcAft>
                <a:spcPts val="600"/>
              </a:spcAft>
            </a:pPr>
            <a:r>
              <a:rPr lang="he-IL" sz="2400" dirty="0">
                <a:effectLst/>
                <a:latin typeface="Calibri" panose="020F0502020204030204" pitchFamily="34" charset="0"/>
                <a:ea typeface="Calibri" panose="020F0502020204030204" pitchFamily="34" charset="0"/>
                <a:cs typeface="Times New Roman" panose="02020603050405020304" pitchFamily="18" charset="0"/>
              </a:rPr>
              <a:t>לעלוי נשמת מורינו הרב מאיר בן החבר ר׳ יהודה, זללה״ה</a:t>
            </a:r>
            <a:endParaRPr lang="en-US" sz="2400" dirty="0">
              <a:effectLst/>
              <a:latin typeface="Calibri" panose="020F0502020204030204" pitchFamily="34" charset="0"/>
              <a:ea typeface="Calibri" panose="020F0502020204030204" pitchFamily="34" charset="0"/>
            </a:endParaRPr>
          </a:p>
          <a:p>
            <a:pPr marL="0" marR="0" algn="ctr">
              <a:lnSpc>
                <a:spcPct val="135000"/>
              </a:lnSpc>
              <a:spcBef>
                <a:spcPts val="0"/>
              </a:spcBef>
              <a:spcAft>
                <a:spcPts val="600"/>
              </a:spcAft>
            </a:pPr>
            <a:r>
              <a:rPr lang="en-US" sz="2000" dirty="0">
                <a:effectLst/>
                <a:latin typeface="Ebrima" panose="02000000000000000000" pitchFamily="2" charset="0"/>
                <a:ea typeface="Calibri" panose="020F0502020204030204" pitchFamily="34" charset="0"/>
              </a:rPr>
              <a:t>In loving memory of Rabbi Dr. Meir Fulda</a:t>
            </a:r>
            <a:r>
              <a:rPr lang="en-US" sz="2400" dirty="0">
                <a:effectLst/>
                <a:latin typeface="Ebrima" panose="02000000000000000000" pitchFamily="2" charset="0"/>
                <a:ea typeface="Calibri" panose="020F0502020204030204" pitchFamily="34" charset="0"/>
              </a:rPr>
              <a:t>,</a:t>
            </a:r>
            <a:r>
              <a:rPr lang="en-US" sz="1800" dirty="0">
                <a:effectLst/>
                <a:latin typeface="Ebrima" panose="02000000000000000000" pitchFamily="2" charset="0"/>
                <a:ea typeface="Calibri" panose="020F0502020204030204" pitchFamily="34" charset="0"/>
              </a:rPr>
              <a:t> </a:t>
            </a:r>
            <a:r>
              <a:rPr lang="he-IL" sz="2400" dirty="0">
                <a:effectLst/>
                <a:latin typeface="Calibri" panose="020F0502020204030204" pitchFamily="34" charset="0"/>
                <a:ea typeface="Calibri" panose="020F0502020204030204" pitchFamily="34" charset="0"/>
                <a:cs typeface="Times New Roman" panose="02020603050405020304" pitchFamily="18" charset="0"/>
              </a:rPr>
              <a:t>זצ״ל</a:t>
            </a:r>
            <a:endParaRPr lang="en-US" sz="2400" dirty="0">
              <a:effectLst/>
              <a:latin typeface="Calibri" panose="020F0502020204030204" pitchFamily="34" charset="0"/>
              <a:ea typeface="Calibri" panose="020F0502020204030204" pitchFamily="34" charset="0"/>
            </a:endParaRPr>
          </a:p>
          <a:p>
            <a:pPr marL="0" marR="0">
              <a:lnSpc>
                <a:spcPct val="135000"/>
              </a:lnSpc>
              <a:spcBef>
                <a:spcPts val="900"/>
              </a:spcBef>
              <a:spcAft>
                <a:spcPts val="600"/>
              </a:spcAft>
            </a:pPr>
            <a:r>
              <a:rPr lang="en-US" sz="1400" dirty="0" err="1">
                <a:effectLst/>
                <a:latin typeface="Ebrima" panose="02000000000000000000" pitchFamily="2" charset="0"/>
                <a:ea typeface="Calibri" panose="020F0502020204030204" pitchFamily="34" charset="0"/>
              </a:rPr>
              <a:t>HaRav</a:t>
            </a:r>
            <a:r>
              <a:rPr lang="en-US" sz="1400" dirty="0">
                <a:effectLst/>
                <a:latin typeface="Ebrima" panose="02000000000000000000" pitchFamily="2" charset="0"/>
                <a:ea typeface="Calibri" panose="020F0502020204030204" pitchFamily="34" charset="0"/>
              </a:rPr>
              <a:t> Fulda dedicated his every breath to</a:t>
            </a:r>
            <a:r>
              <a:rPr lang="he-IL" sz="1600" dirty="0">
                <a:effectLst/>
                <a:latin typeface="Times New Roman" panose="02020603050405020304" pitchFamily="18" charset="0"/>
                <a:ea typeface="Calibri" panose="020F0502020204030204" pitchFamily="34" charset="0"/>
                <a:cs typeface="+mj-cs"/>
              </a:rPr>
              <a:t>הרבצת תורה</a:t>
            </a:r>
            <a:r>
              <a:rPr lang="he-IL" sz="1400" dirty="0">
                <a:effectLst/>
                <a:latin typeface="Calibri" panose="020F0502020204030204" pitchFamily="34" charset="0"/>
                <a:ea typeface="Calibri" panose="020F0502020204030204" pitchFamily="34" charset="0"/>
                <a:cs typeface="+mj-cs"/>
              </a:rPr>
              <a:t> </a:t>
            </a:r>
            <a:r>
              <a:rPr lang="en-US" sz="1400" dirty="0">
                <a:effectLst/>
                <a:latin typeface="Ebrima" panose="02000000000000000000" pitchFamily="2" charset="0"/>
                <a:ea typeface="Calibri" panose="020F0502020204030204" pitchFamily="34" charset="0"/>
              </a:rPr>
              <a:t> (teaching and spreading Torah) and being </a:t>
            </a:r>
            <a:r>
              <a:rPr lang="ar-SA" sz="1600" dirty="0" err="1">
                <a:effectLst/>
                <a:latin typeface="Calibri" panose="020F0502020204030204" pitchFamily="34" charset="0"/>
                <a:ea typeface="Calibri" panose="020F0502020204030204" pitchFamily="34" charset="0"/>
                <a:cs typeface="Times New Roman" panose="02020603050405020304" pitchFamily="18" charset="0"/>
              </a:rPr>
              <a:t>נושא</a:t>
            </a:r>
            <a:r>
              <a:rPr lang="ar-SA" sz="1600" dirty="0">
                <a:effectLst/>
                <a:latin typeface="Calibri" panose="020F0502020204030204" pitchFamily="34" charset="0"/>
                <a:ea typeface="Calibri" panose="020F0502020204030204" pitchFamily="34" charset="0"/>
                <a:cs typeface="Times New Roman" panose="02020603050405020304" pitchFamily="18" charset="0"/>
              </a:rPr>
              <a:t> </a:t>
            </a:r>
            <a:r>
              <a:rPr lang="ar-SA" sz="1600" dirty="0" err="1">
                <a:effectLst/>
                <a:latin typeface="Calibri" panose="020F0502020204030204" pitchFamily="34" charset="0"/>
                <a:ea typeface="Calibri" panose="020F0502020204030204" pitchFamily="34" charset="0"/>
                <a:cs typeface="Times New Roman" panose="02020603050405020304" pitchFamily="18" charset="0"/>
              </a:rPr>
              <a:t>בעל</a:t>
            </a:r>
            <a:r>
              <a:rPr lang="ar-SA" sz="1600" dirty="0">
                <a:effectLst/>
                <a:latin typeface="Calibri" panose="020F0502020204030204" pitchFamily="34" charset="0"/>
                <a:ea typeface="Calibri" panose="020F0502020204030204" pitchFamily="34" charset="0"/>
                <a:cs typeface="Times New Roman" panose="02020603050405020304" pitchFamily="18" charset="0"/>
              </a:rPr>
              <a:t> </a:t>
            </a:r>
            <a:r>
              <a:rPr lang="ar-SA" sz="1600" dirty="0" err="1">
                <a:effectLst/>
                <a:latin typeface="Calibri" panose="020F0502020204030204" pitchFamily="34" charset="0"/>
                <a:ea typeface="Calibri" panose="020F0502020204030204" pitchFamily="34" charset="0"/>
                <a:cs typeface="Times New Roman" panose="02020603050405020304" pitchFamily="18" charset="0"/>
              </a:rPr>
              <a:t>עם</a:t>
            </a:r>
            <a:r>
              <a:rPr lang="ar-SA" sz="1600" dirty="0">
                <a:effectLst/>
                <a:latin typeface="Calibri" panose="020F0502020204030204" pitchFamily="34" charset="0"/>
                <a:ea typeface="Calibri" panose="020F0502020204030204" pitchFamily="34" charset="0"/>
                <a:cs typeface="Times New Roman" panose="02020603050405020304" pitchFamily="18" charset="0"/>
              </a:rPr>
              <a:t> </a:t>
            </a:r>
            <a:r>
              <a:rPr lang="ar-SA" sz="1600" dirty="0" err="1">
                <a:effectLst/>
                <a:latin typeface="Calibri" panose="020F0502020204030204" pitchFamily="34" charset="0"/>
                <a:ea typeface="Calibri" panose="020F0502020204030204" pitchFamily="34" charset="0"/>
                <a:cs typeface="Times New Roman" panose="02020603050405020304" pitchFamily="18" charset="0"/>
              </a:rPr>
              <a:t>חב</a:t>
            </a:r>
            <a:r>
              <a:rPr lang="he-IL" sz="1600" dirty="0">
                <a:effectLst/>
                <a:latin typeface="Calibri" panose="020F0502020204030204" pitchFamily="34" charset="0"/>
                <a:ea typeface="Calibri" panose="020F0502020204030204" pitchFamily="34" charset="0"/>
                <a:cs typeface="Times New Roman" panose="02020603050405020304" pitchFamily="18" charset="0"/>
              </a:rPr>
              <a:t>י</a:t>
            </a:r>
            <a:r>
              <a:rPr lang="ar-SA" sz="1600" dirty="0" err="1">
                <a:effectLst/>
                <a:latin typeface="Calibri" panose="020F0502020204030204" pitchFamily="34" charset="0"/>
                <a:ea typeface="Calibri" panose="020F0502020204030204" pitchFamily="34" charset="0"/>
                <a:cs typeface="Times New Roman" panose="02020603050405020304" pitchFamily="18" charset="0"/>
              </a:rPr>
              <a:t>רו</a:t>
            </a:r>
            <a:r>
              <a:rPr lang="en-US" sz="1400" dirty="0">
                <a:effectLst/>
                <a:latin typeface="Ebrima" panose="02000000000000000000" pitchFamily="2" charset="0"/>
                <a:ea typeface="Calibri" panose="020F0502020204030204" pitchFamily="34" charset="0"/>
              </a:rPr>
              <a:t>, on both the communal and individual level, with total </a:t>
            </a:r>
            <a:r>
              <a:rPr lang="he-IL" sz="1600" dirty="0">
                <a:effectLst/>
                <a:latin typeface="Calibri" panose="020F0502020204030204" pitchFamily="34" charset="0"/>
                <a:ea typeface="Calibri" panose="020F0502020204030204" pitchFamily="34" charset="0"/>
                <a:cs typeface="Times New Roman" panose="02020603050405020304" pitchFamily="18" charset="0"/>
              </a:rPr>
              <a:t>מסירת נפש</a:t>
            </a:r>
            <a:r>
              <a:rPr lang="en-US" sz="1400" dirty="0">
                <a:effectLst/>
                <a:latin typeface="Calibri" panose="020F0502020204030204" pitchFamily="34" charset="0"/>
                <a:ea typeface="Calibri" panose="020F0502020204030204" pitchFamily="34" charset="0"/>
              </a:rPr>
              <a:t>.  </a:t>
            </a:r>
            <a:r>
              <a:rPr lang="en-US" sz="1400" dirty="0">
                <a:effectLst/>
                <a:latin typeface="Ebrima" panose="02000000000000000000" pitchFamily="2" charset="0"/>
                <a:ea typeface="Calibri" panose="020F0502020204030204" pitchFamily="34" charset="0"/>
              </a:rPr>
              <a:t>He listened, heard, cared, and truly understood people.  He advised and championed the cause of the many who leaned on him for support.  A man whose magnanimous heart encompassed the needs and concern for all mankind, he was blessed with a myriad of talents and used them all </a:t>
            </a:r>
            <a:r>
              <a:rPr lang="he-IL" sz="1600" dirty="0">
                <a:effectLst/>
                <a:latin typeface="Calibri" panose="020F0502020204030204" pitchFamily="34" charset="0"/>
                <a:ea typeface="Calibri" panose="020F0502020204030204" pitchFamily="34" charset="0"/>
                <a:cs typeface="Times New Roman" panose="02020603050405020304" pitchFamily="18" charset="0"/>
              </a:rPr>
              <a:t>לשם שמים</a:t>
            </a:r>
            <a:r>
              <a:rPr lang="en-US" sz="1400" i="1" dirty="0">
                <a:effectLst/>
                <a:latin typeface="Ebrima" panose="02000000000000000000" pitchFamily="2" charset="0"/>
                <a:ea typeface="Calibri" panose="020F0502020204030204" pitchFamily="34" charset="0"/>
              </a:rPr>
              <a:t>.</a:t>
            </a:r>
            <a:r>
              <a:rPr lang="en-US" sz="1400" dirty="0">
                <a:effectLst/>
                <a:latin typeface="Ebrima" panose="02000000000000000000" pitchFamily="2" charset="0"/>
                <a:ea typeface="Calibri" panose="020F0502020204030204" pitchFamily="34" charset="0"/>
              </a:rPr>
              <a:t>  </a:t>
            </a:r>
            <a:r>
              <a:rPr lang="en-US" sz="1400" dirty="0" err="1">
                <a:effectLst/>
                <a:latin typeface="Ebrima" panose="02000000000000000000" pitchFamily="2" charset="0"/>
                <a:ea typeface="Calibri" panose="020F0502020204030204" pitchFamily="34" charset="0"/>
              </a:rPr>
              <a:t>Rav</a:t>
            </a:r>
            <a:r>
              <a:rPr lang="en-US" sz="1400" dirty="0">
                <a:effectLst/>
                <a:latin typeface="Ebrima" panose="02000000000000000000" pitchFamily="2" charset="0"/>
                <a:ea typeface="Calibri" panose="020F0502020204030204" pitchFamily="34" charset="0"/>
              </a:rPr>
              <a:t> Fulda changed people’s lives – Jew and non-Jew alike, and thereby, truly embodied the directive, “</a:t>
            </a:r>
            <a:r>
              <a:rPr lang="he-IL" sz="1600" dirty="0">
                <a:solidFill>
                  <a:srgbClr val="202122"/>
                </a:solidFill>
                <a:effectLst/>
                <a:latin typeface="Calibri" panose="020F0502020204030204" pitchFamily="34" charset="0"/>
                <a:ea typeface="Calibri" panose="020F0502020204030204" pitchFamily="34" charset="0"/>
                <a:cs typeface="Times New Roman" panose="02020603050405020304" pitchFamily="18" charset="0"/>
              </a:rPr>
              <a:t>שיהא שם שמים מתאהב על ידך</a:t>
            </a:r>
            <a:r>
              <a:rPr lang="en-US" sz="1400" dirty="0">
                <a:effectLst/>
                <a:latin typeface="Ebrima" panose="02000000000000000000" pitchFamily="2" charset="0"/>
                <a:ea typeface="Calibri" panose="020F0502020204030204" pitchFamily="34" charset="0"/>
              </a:rPr>
              <a:t>” – “the Name of Heaven shall become loved through your conduct” (</a:t>
            </a:r>
            <a:r>
              <a:rPr lang="en-US" sz="1400" dirty="0" err="1">
                <a:effectLst/>
                <a:latin typeface="Ebrima" panose="02000000000000000000" pitchFamily="2" charset="0"/>
                <a:ea typeface="Calibri" panose="020F0502020204030204" pitchFamily="34" charset="0"/>
              </a:rPr>
              <a:t>Yoma</a:t>
            </a:r>
            <a:r>
              <a:rPr lang="en-US" sz="1400" dirty="0">
                <a:effectLst/>
                <a:latin typeface="Ebrima" panose="02000000000000000000" pitchFamily="2" charset="0"/>
                <a:ea typeface="Calibri" panose="020F0502020204030204" pitchFamily="34" charset="0"/>
              </a:rPr>
              <a:t> 86a).</a:t>
            </a:r>
          </a:p>
          <a:p>
            <a:pPr marL="0" marR="0" algn="ctr" rtl="1">
              <a:lnSpc>
                <a:spcPct val="135000"/>
              </a:lnSpc>
              <a:spcBef>
                <a:spcPts val="900"/>
              </a:spcBef>
              <a:spcAft>
                <a:spcPts val="600"/>
              </a:spcAft>
            </a:pPr>
            <a:r>
              <a:rPr lang="he-IL" dirty="0">
                <a:effectLst/>
                <a:latin typeface="Calibri" panose="020F0502020204030204" pitchFamily="34" charset="0"/>
                <a:ea typeface="Calibri" panose="020F0502020204030204" pitchFamily="34" charset="0"/>
                <a:cs typeface="+mj-cs"/>
              </a:rPr>
              <a:t>ימים על ימי מלך תוסיף שנותיו כמו דר ודר (תהלים ס״א, ז)</a:t>
            </a:r>
          </a:p>
          <a:p>
            <a:pPr marL="0" marR="0">
              <a:lnSpc>
                <a:spcPct val="135000"/>
              </a:lnSpc>
              <a:spcBef>
                <a:spcPts val="900"/>
              </a:spcBef>
              <a:spcAft>
                <a:spcPts val="600"/>
              </a:spcAft>
            </a:pPr>
            <a:r>
              <a:rPr lang="en-US" sz="1300" dirty="0" err="1">
                <a:effectLst/>
                <a:latin typeface="Ebrima" panose="02000000000000000000" pitchFamily="2" charset="0"/>
                <a:ea typeface="Ebrima" panose="02000000000000000000" pitchFamily="2" charset="0"/>
                <a:cs typeface="Ebrima" panose="02000000000000000000" pitchFamily="2" charset="0"/>
              </a:rPr>
              <a:t>Rav</a:t>
            </a:r>
            <a:r>
              <a:rPr lang="en-US" sz="1300" dirty="0">
                <a:effectLst/>
                <a:latin typeface="Ebrima" panose="02000000000000000000" pitchFamily="2" charset="0"/>
                <a:ea typeface="Ebrima" panose="02000000000000000000" pitchFamily="2" charset="0"/>
                <a:cs typeface="Ebrima" panose="02000000000000000000" pitchFamily="2" charset="0"/>
              </a:rPr>
              <a:t> Fulda’s days were filled and overflowing, and his years were like generations.  May the inspiring and uplifting</a:t>
            </a:r>
            <a:r>
              <a:rPr lang="he-IL" sz="1600" dirty="0">
                <a:effectLst/>
                <a:latin typeface="Ebrima" panose="02000000000000000000" pitchFamily="2" charset="0"/>
                <a:ea typeface="Ebrima" panose="02000000000000000000" pitchFamily="2" charset="0"/>
                <a:cs typeface="+mj-cs"/>
              </a:rPr>
              <a:t>השפעה</a:t>
            </a:r>
            <a:r>
              <a:rPr lang="he-IL" sz="1500" dirty="0">
                <a:effectLst/>
                <a:latin typeface="Ebrima" panose="02000000000000000000" pitchFamily="2" charset="0"/>
                <a:ea typeface="Ebrima" panose="02000000000000000000" pitchFamily="2" charset="0"/>
                <a:cs typeface="+mj-cs"/>
              </a:rPr>
              <a:t> </a:t>
            </a:r>
            <a:r>
              <a:rPr lang="en-US" sz="1300" dirty="0">
                <a:effectLst/>
                <a:latin typeface="Ebrima" panose="02000000000000000000" pitchFamily="2" charset="0"/>
                <a:ea typeface="Ebrima" panose="02000000000000000000" pitchFamily="2" charset="0"/>
                <a:cs typeface="Ebrima" panose="02000000000000000000" pitchFamily="2" charset="0"/>
              </a:rPr>
              <a:t> he left upon all who knew him and knew of him, be everlasting and continue from generation to generation.</a:t>
            </a:r>
          </a:p>
          <a:p>
            <a:pPr algn="ctr" rtl="1">
              <a:lnSpc>
                <a:spcPct val="135000"/>
              </a:lnSpc>
              <a:spcBef>
                <a:spcPts val="900"/>
              </a:spcBef>
              <a:spcAft>
                <a:spcPts val="600"/>
              </a:spcAft>
            </a:pPr>
            <a:r>
              <a:rPr lang="he-IL" dirty="0">
                <a:effectLst/>
                <a:latin typeface="Ebrima" panose="02000000000000000000" pitchFamily="2" charset="0"/>
                <a:ea typeface="Calibri" panose="020F0502020204030204" pitchFamily="34" charset="0"/>
                <a:cs typeface="Times New Roman" panose="02020603050405020304" pitchFamily="18" charset="0"/>
              </a:rPr>
              <a:t>יהי זכרו ברוך לחיי העולם הבא</a:t>
            </a:r>
            <a:endParaRPr lang="en-US" dirty="0">
              <a:effectLst/>
              <a:latin typeface="Calibri" panose="020F0502020204030204" pitchFamily="34" charset="0"/>
              <a:ea typeface="Calibri" panose="020F0502020204030204" pitchFamily="34" charset="0"/>
            </a:endParaRPr>
          </a:p>
        </p:txBody>
      </p:sp>
      <p:sp>
        <p:nvSpPr>
          <p:cNvPr id="8" name="TextBox 7">
            <a:extLst>
              <a:ext uri="{FF2B5EF4-FFF2-40B4-BE49-F238E27FC236}">
                <a16:creationId xmlns:a16="http://schemas.microsoft.com/office/drawing/2014/main" id="{8DED10FC-5E85-458C-B9B0-F431DDE7E471}"/>
              </a:ext>
            </a:extLst>
          </p:cNvPr>
          <p:cNvSpPr txBox="1"/>
          <p:nvPr/>
        </p:nvSpPr>
        <p:spPr>
          <a:xfrm>
            <a:off x="673100" y="7531804"/>
            <a:ext cx="6691948" cy="1689245"/>
          </a:xfrm>
          <a:prstGeom prst="rect">
            <a:avLst/>
          </a:prstGeom>
          <a:noFill/>
        </p:spPr>
        <p:txBody>
          <a:bodyPr wrap="square">
            <a:spAutoFit/>
          </a:bodyPr>
          <a:lstStyle/>
          <a:p>
            <a:pPr marL="0" marR="0">
              <a:lnSpc>
                <a:spcPct val="135000"/>
              </a:lnSpc>
              <a:spcBef>
                <a:spcPts val="0"/>
              </a:spcBef>
              <a:spcAft>
                <a:spcPts val="600"/>
              </a:spcAft>
            </a:pPr>
            <a:r>
              <a:rPr lang="en-US" sz="1300" dirty="0" err="1">
                <a:effectLst/>
                <a:latin typeface="Calibri" panose="020F0502020204030204" pitchFamily="34" charset="0"/>
                <a:ea typeface="Calibri" panose="020F0502020204030204" pitchFamily="34" charset="0"/>
                <a:cs typeface="Calibri" panose="020F0502020204030204" pitchFamily="34" charset="0"/>
              </a:rPr>
              <a:t>Rav</a:t>
            </a:r>
            <a:r>
              <a:rPr lang="en-US" sz="1300" dirty="0">
                <a:effectLst/>
                <a:latin typeface="Calibri" panose="020F0502020204030204" pitchFamily="34" charset="0"/>
                <a:ea typeface="Calibri" panose="020F0502020204030204" pitchFamily="34" charset="0"/>
                <a:cs typeface="Calibri" panose="020F0502020204030204" pitchFamily="34" charset="0"/>
              </a:rPr>
              <a:t> Fulda’s family wishes to express their </a:t>
            </a:r>
            <a:r>
              <a:rPr lang="en-US" sz="1300" i="1" dirty="0" err="1">
                <a:effectLst/>
                <a:latin typeface="Calibri" panose="020F0502020204030204" pitchFamily="34" charset="0"/>
                <a:ea typeface="Calibri" panose="020F0502020204030204" pitchFamily="34" charset="0"/>
                <a:cs typeface="Calibri" panose="020F0502020204030204" pitchFamily="34" charset="0"/>
              </a:rPr>
              <a:t>Hakoras</a:t>
            </a:r>
            <a:r>
              <a:rPr lang="en-US" sz="1300" i="1" dirty="0">
                <a:effectLst/>
                <a:latin typeface="Calibri" panose="020F0502020204030204" pitchFamily="34" charset="0"/>
                <a:ea typeface="Calibri" panose="020F0502020204030204" pitchFamily="34" charset="0"/>
                <a:cs typeface="Calibri" panose="020F0502020204030204" pitchFamily="34" charset="0"/>
              </a:rPr>
              <a:t> </a:t>
            </a:r>
            <a:r>
              <a:rPr lang="en-US" sz="1300" i="1" dirty="0" err="1">
                <a:effectLst/>
                <a:latin typeface="Calibri" panose="020F0502020204030204" pitchFamily="34" charset="0"/>
                <a:ea typeface="Calibri" panose="020F0502020204030204" pitchFamily="34" charset="0"/>
                <a:cs typeface="Calibri" panose="020F0502020204030204" pitchFamily="34" charset="0"/>
              </a:rPr>
              <a:t>Hatov</a:t>
            </a:r>
            <a:r>
              <a:rPr lang="en-US" sz="1300" i="1" dirty="0">
                <a:effectLst/>
                <a:latin typeface="Calibri" panose="020F0502020204030204" pitchFamily="34" charset="0"/>
                <a:ea typeface="Calibri" panose="020F0502020204030204" pitchFamily="34" charset="0"/>
                <a:cs typeface="Calibri" panose="020F0502020204030204" pitchFamily="34" charset="0"/>
              </a:rPr>
              <a:t> </a:t>
            </a:r>
            <a:r>
              <a:rPr lang="en-US" sz="1300" dirty="0">
                <a:effectLst/>
                <a:latin typeface="Calibri" panose="020F0502020204030204" pitchFamily="34" charset="0"/>
                <a:ea typeface="Calibri" panose="020F0502020204030204" pitchFamily="34" charset="0"/>
                <a:cs typeface="Calibri" panose="020F0502020204030204" pitchFamily="34" charset="0"/>
              </a:rPr>
              <a:t>for the opportunity to dedicate this teaching guide in his loving memory.  The Fulda, </a:t>
            </a:r>
            <a:r>
              <a:rPr lang="en-US" sz="1300" dirty="0" err="1">
                <a:effectLst/>
                <a:latin typeface="Calibri" panose="020F0502020204030204" pitchFamily="34" charset="0"/>
                <a:ea typeface="Calibri" panose="020F0502020204030204" pitchFamily="34" charset="0"/>
                <a:cs typeface="Calibri" panose="020F0502020204030204" pitchFamily="34" charset="0"/>
              </a:rPr>
              <a:t>Farntrog</a:t>
            </a:r>
            <a:r>
              <a:rPr lang="en-US" sz="1300" dirty="0">
                <a:effectLst/>
                <a:latin typeface="Calibri" panose="020F0502020204030204" pitchFamily="34" charset="0"/>
                <a:ea typeface="Calibri" panose="020F0502020204030204" pitchFamily="34" charset="0"/>
                <a:cs typeface="Calibri" panose="020F0502020204030204" pitchFamily="34" charset="0"/>
              </a:rPr>
              <a:t>, Nussbaum and Lasdun families are blessed to share a very close bond, based on common ancestral origins and the mutual loving care toward each other over multiple generations.  We express our gratitude to </a:t>
            </a:r>
            <a:r>
              <a:rPr lang="en-US" sz="1300" dirty="0" err="1">
                <a:effectLst/>
                <a:latin typeface="Calibri" panose="020F0502020204030204" pitchFamily="34" charset="0"/>
                <a:ea typeface="Calibri" panose="020F0502020204030204" pitchFamily="34" charset="0"/>
                <a:cs typeface="Calibri" panose="020F0502020204030204" pitchFamily="34" charset="0"/>
              </a:rPr>
              <a:t>HaKadosh</a:t>
            </a:r>
            <a:r>
              <a:rPr lang="en-US" sz="1300" dirty="0">
                <a:effectLst/>
                <a:latin typeface="Calibri" panose="020F0502020204030204" pitchFamily="34" charset="0"/>
                <a:ea typeface="Calibri" panose="020F0502020204030204" pitchFamily="34" charset="0"/>
                <a:cs typeface="Calibri" panose="020F0502020204030204" pitchFamily="34" charset="0"/>
              </a:rPr>
              <a:t> </a:t>
            </a:r>
            <a:r>
              <a:rPr lang="en-US" sz="1300" dirty="0" err="1">
                <a:effectLst/>
                <a:latin typeface="Calibri" panose="020F0502020204030204" pitchFamily="34" charset="0"/>
                <a:ea typeface="Calibri" panose="020F0502020204030204" pitchFamily="34" charset="0"/>
                <a:cs typeface="Calibri" panose="020F0502020204030204" pitchFamily="34" charset="0"/>
              </a:rPr>
              <a:t>Boruch</a:t>
            </a:r>
            <a:r>
              <a:rPr lang="en-US" sz="1300" dirty="0">
                <a:effectLst/>
                <a:latin typeface="Calibri" panose="020F0502020204030204" pitchFamily="34" charset="0"/>
                <a:ea typeface="Calibri" panose="020F0502020204030204" pitchFamily="34" charset="0"/>
                <a:cs typeface="Calibri" panose="020F0502020204030204" pitchFamily="34" charset="0"/>
              </a:rPr>
              <a:t> Hu for this special, enduring bond, with the Tefilla that our families will soon rejoice together with all </a:t>
            </a:r>
            <a:r>
              <a:rPr lang="en-US" sz="1300" i="1" dirty="0" err="1">
                <a:effectLst/>
                <a:latin typeface="Calibri" panose="020F0502020204030204" pitchFamily="34" charset="0"/>
                <a:ea typeface="Calibri" panose="020F0502020204030204" pitchFamily="34" charset="0"/>
                <a:cs typeface="Calibri" panose="020F0502020204030204" pitchFamily="34" charset="0"/>
              </a:rPr>
              <a:t>Klal</a:t>
            </a:r>
            <a:r>
              <a:rPr lang="en-US" sz="1300" i="1" dirty="0">
                <a:effectLst/>
                <a:latin typeface="Calibri" panose="020F0502020204030204" pitchFamily="34" charset="0"/>
                <a:ea typeface="Calibri" panose="020F0502020204030204" pitchFamily="34" charset="0"/>
                <a:cs typeface="Calibri" panose="020F0502020204030204" pitchFamily="34" charset="0"/>
              </a:rPr>
              <a:t> Yisrael </a:t>
            </a:r>
            <a:r>
              <a:rPr lang="en-US" sz="1300" dirty="0">
                <a:effectLst/>
                <a:latin typeface="Calibri" panose="020F0502020204030204" pitchFamily="34" charset="0"/>
                <a:ea typeface="Calibri" panose="020F0502020204030204" pitchFamily="34" charset="0"/>
                <a:cs typeface="Calibri" panose="020F0502020204030204" pitchFamily="34" charset="0"/>
              </a:rPr>
              <a:t>on the day when Zion will be told, “</a:t>
            </a:r>
            <a:r>
              <a:rPr lang="en-US" sz="1300" i="1" dirty="0">
                <a:effectLst/>
                <a:latin typeface="Calibri" panose="020F0502020204030204" pitchFamily="34" charset="0"/>
                <a:ea typeface="Calibri" panose="020F0502020204030204" pitchFamily="34" charset="0"/>
                <a:cs typeface="Calibri" panose="020F0502020204030204" pitchFamily="34" charset="0"/>
              </a:rPr>
              <a:t>Your G-d has reigned</a:t>
            </a:r>
            <a:r>
              <a:rPr lang="en-US" sz="1300" dirty="0">
                <a:effectLst/>
                <a:latin typeface="Calibri" panose="020F0502020204030204" pitchFamily="34" charset="0"/>
                <a:ea typeface="Calibri" panose="020F0502020204030204" pitchFamily="34" charset="0"/>
                <a:cs typeface="Calibri" panose="020F0502020204030204" pitchFamily="34" charset="0"/>
              </a:rPr>
              <a:t>.”  </a:t>
            </a:r>
            <a:endParaRPr lang="en-US" sz="13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6931202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F021C86-4162-4BF1-B692-F410F63C0D10}"/>
              </a:ext>
            </a:extLst>
          </p:cNvPr>
          <p:cNvSpPr>
            <a:spLocks noGrp="1"/>
          </p:cNvSpPr>
          <p:nvPr>
            <p:ph type="sldNum" sz="quarter" idx="12"/>
          </p:nvPr>
        </p:nvSpPr>
        <p:spPr/>
        <p:txBody>
          <a:bodyPr/>
          <a:lstStyle/>
          <a:p>
            <a:fld id="{0C214F17-86AB-4F1C-BC88-4CB7EE2FB93D}" type="slidenum">
              <a:rPr lang="en-US" sz="1050" b="1" smtClean="0">
                <a:solidFill>
                  <a:schemeClr val="tx1"/>
                </a:solidFill>
              </a:rPr>
              <a:t>30</a:t>
            </a:fld>
            <a:endParaRPr lang="en-US" sz="1050" b="1" dirty="0">
              <a:solidFill>
                <a:schemeClr val="tx1"/>
              </a:solidFill>
            </a:endParaRPr>
          </a:p>
        </p:txBody>
      </p:sp>
      <p:sp>
        <p:nvSpPr>
          <p:cNvPr id="4" name="Text Box 2">
            <a:extLst>
              <a:ext uri="{FF2B5EF4-FFF2-40B4-BE49-F238E27FC236}">
                <a16:creationId xmlns:a16="http://schemas.microsoft.com/office/drawing/2014/main" id="{D10B384E-DF94-4FAA-8AB1-F2254406F2A1}"/>
              </a:ext>
            </a:extLst>
          </p:cNvPr>
          <p:cNvSpPr txBox="1">
            <a:spLocks noChangeArrowheads="1"/>
          </p:cNvSpPr>
          <p:nvPr/>
        </p:nvSpPr>
        <p:spPr bwMode="auto">
          <a:xfrm>
            <a:off x="718503" y="1128710"/>
            <a:ext cx="6519545" cy="4040190"/>
          </a:xfrm>
          <a:prstGeom prst="rect">
            <a:avLst/>
          </a:prstGeom>
          <a:solidFill>
            <a:schemeClr val="bg1">
              <a:lumMod val="95000"/>
            </a:schemeClr>
          </a:solidFill>
          <a:ln w="6350">
            <a:solidFill>
              <a:srgbClr val="000000"/>
            </a:solidFill>
            <a:prstDash val="sysDot"/>
            <a:miter lim="800000"/>
            <a:headEnd/>
            <a:tailEnd/>
          </a:ln>
        </p:spPr>
        <p:txBody>
          <a:bodyPr rot="0" vert="horz" wrap="square" lIns="91440" tIns="45720" rIns="91440" bIns="45720" anchor="t" anchorCtr="0">
            <a:noAutofit/>
          </a:bodyPr>
          <a:lstStyle/>
          <a:p>
            <a:pPr marL="457200" marR="0" indent="-228600" rtl="0">
              <a:lnSpc>
                <a:spcPct val="135000"/>
              </a:lnSpc>
              <a:spcBef>
                <a:spcPts val="4200"/>
              </a:spcBef>
              <a:spcAft>
                <a:spcPts val="200"/>
              </a:spcAft>
              <a:buSzPct val="110000"/>
              <a:buFont typeface="Arial" panose="020B0604020202020204" pitchFamily="34" charset="0"/>
              <a:buChar char="•"/>
            </a:pPr>
            <a:endParaRPr lang="en-US" sz="1100" dirty="0">
              <a:effectLst/>
              <a:latin typeface="Tahoma" panose="020B0604030504040204" pitchFamily="34" charset="0"/>
              <a:ea typeface="Calibri" panose="020F0502020204030204" pitchFamily="34" charset="0"/>
              <a:cs typeface="Arial" panose="020B0604020202020204" pitchFamily="34" charset="0"/>
            </a:endParaRPr>
          </a:p>
          <a:p>
            <a:pPr marL="406400" indent="-284163" defTabSz="433388">
              <a:lnSpc>
                <a:spcPct val="135000"/>
              </a:lnSpc>
              <a:spcBef>
                <a:spcPts val="3800"/>
              </a:spcBef>
              <a:buSzPct val="110000"/>
              <a:buFont typeface="Wingdings" panose="05000000000000000000" pitchFamily="2" charset="2"/>
              <a:buChar char="v"/>
              <a:tabLst>
                <a:tab pos="406400" algn="l"/>
              </a:tabLst>
            </a:pPr>
            <a:r>
              <a:rPr lang="en-US" sz="1200" baseline="30000" dirty="0">
                <a:ea typeface="Calibri" panose="020F0502020204030204" pitchFamily="34" charset="0"/>
              </a:rPr>
              <a:t>2-3</a:t>
            </a:r>
            <a:r>
              <a:rPr lang="en-US" sz="1250" dirty="0">
                <a:ea typeface="Calibri" panose="020F0502020204030204" pitchFamily="34" charset="0"/>
              </a:rPr>
              <a:t>When people go through hard times, a significant aspect of their difficulty is their </a:t>
            </a:r>
            <a:br>
              <a:rPr lang="en-US" sz="1250" dirty="0">
                <a:ea typeface="Calibri" panose="020F0502020204030204" pitchFamily="34" charset="0"/>
              </a:rPr>
            </a:br>
            <a:r>
              <a:rPr lang="en-US" sz="1250" dirty="0">
                <a:ea typeface="Calibri" panose="020F0502020204030204" pitchFamily="34" charset="0"/>
              </a:rPr>
              <a:t>sense of isolation: </a:t>
            </a:r>
            <a:r>
              <a:rPr lang="en-US" sz="1250" i="1" dirty="0">
                <a:ea typeface="Calibri" panose="020F0502020204030204" pitchFamily="34" charset="0"/>
              </a:rPr>
              <a:t>“There is no one who understands me or can help me bear my pain</a:t>
            </a:r>
            <a:r>
              <a:rPr lang="en-US" sz="1250" dirty="0">
                <a:ea typeface="Calibri" panose="020F0502020204030204" pitchFamily="34" charset="0"/>
              </a:rPr>
              <a:t>.”</a:t>
            </a:r>
          </a:p>
          <a:p>
            <a:pPr marL="406400" indent="-284163" defTabSz="433388">
              <a:lnSpc>
                <a:spcPct val="135000"/>
              </a:lnSpc>
              <a:spcBef>
                <a:spcPts val="600"/>
              </a:spcBef>
              <a:buSzPct val="110000"/>
              <a:buFont typeface="Wingdings" panose="05000000000000000000" pitchFamily="2" charset="2"/>
              <a:buChar char="v"/>
              <a:tabLst>
                <a:tab pos="406400" algn="l"/>
              </a:tabLst>
            </a:pPr>
            <a:r>
              <a:rPr lang="en-US" sz="1250" dirty="0" err="1">
                <a:ea typeface="Calibri" panose="020F0502020204030204" pitchFamily="34" charset="0"/>
              </a:rPr>
              <a:t>Rav</a:t>
            </a:r>
            <a:r>
              <a:rPr lang="en-US" sz="1250" dirty="0">
                <a:ea typeface="Calibri" panose="020F0502020204030204" pitchFamily="34" charset="0"/>
              </a:rPr>
              <a:t> </a:t>
            </a:r>
            <a:r>
              <a:rPr lang="en-US" sz="1250" dirty="0" err="1">
                <a:ea typeface="Calibri" panose="020F0502020204030204" pitchFamily="34" charset="0"/>
              </a:rPr>
              <a:t>Wolbe</a:t>
            </a:r>
            <a:r>
              <a:rPr lang="en-US" sz="1250" dirty="0">
                <a:ea typeface="Calibri" panose="020F0502020204030204" pitchFamily="34" charset="0"/>
              </a:rPr>
              <a:t> (Source </a:t>
            </a:r>
            <a:r>
              <a:rPr lang="en-US" sz="1250" dirty="0">
                <a:latin typeface="Cambria" panose="02040503050406030204" pitchFamily="18" charset="0"/>
                <a:ea typeface="Cambria" panose="02040503050406030204" pitchFamily="18" charset="0"/>
              </a:rPr>
              <a:t>VII-1</a:t>
            </a:r>
            <a:r>
              <a:rPr lang="en-US" sz="1250" dirty="0">
                <a:ea typeface="Calibri" panose="020F0502020204030204" pitchFamily="34" charset="0"/>
              </a:rPr>
              <a:t>, below): </a:t>
            </a:r>
            <a:r>
              <a:rPr lang="en-US" sz="1250" i="1" dirty="0">
                <a:ea typeface="Calibri" panose="020F0502020204030204" pitchFamily="34" charset="0"/>
              </a:rPr>
              <a:t>“His loneliness pains him more than his illness.   No one understands his pain or reaches out to him … If you reach out to join him in his prison … </a:t>
            </a:r>
            <a:br>
              <a:rPr lang="en-US" sz="1250" i="1" dirty="0">
                <a:ea typeface="Calibri" panose="020F0502020204030204" pitchFamily="34" charset="0"/>
              </a:rPr>
            </a:br>
            <a:r>
              <a:rPr lang="en-US" sz="1250" i="1" dirty="0">
                <a:ea typeface="Calibri" panose="020F0502020204030204" pitchFamily="34" charset="0"/>
              </a:rPr>
              <a:t>to feel his pain … you have broken the chains of his isolation</a:t>
            </a:r>
            <a:r>
              <a:rPr lang="en-US" sz="1250" dirty="0">
                <a:ea typeface="Calibri" panose="020F0502020204030204" pitchFamily="34" charset="0"/>
              </a:rPr>
              <a:t>.” </a:t>
            </a:r>
          </a:p>
          <a:p>
            <a:pPr marL="406400" indent="-284163" defTabSz="433388">
              <a:lnSpc>
                <a:spcPct val="135000"/>
              </a:lnSpc>
              <a:spcBef>
                <a:spcPts val="600"/>
              </a:spcBef>
              <a:buSzPct val="110000"/>
              <a:buFont typeface="Wingdings" panose="05000000000000000000" pitchFamily="2" charset="2"/>
              <a:buChar char="v"/>
              <a:tabLst>
                <a:tab pos="406400" algn="l"/>
              </a:tabLst>
            </a:pPr>
            <a:r>
              <a:rPr lang="en-US" sz="1250" dirty="0">
                <a:ea typeface="Calibri" panose="020F0502020204030204" pitchFamily="34" charset="0"/>
              </a:rPr>
              <a:t>People who are struggling need to </a:t>
            </a:r>
            <a:r>
              <a:rPr lang="en-US" sz="1250" dirty="0">
                <a:effectLst/>
                <a:ea typeface="Calibri" panose="020F0502020204030204" pitchFamily="34" charset="0"/>
              </a:rPr>
              <a:t>feel connected and heard, that we value their feelings and troubles as worthy of our concern and support, i.e., </a:t>
            </a:r>
            <a:r>
              <a:rPr lang="en-US" sz="1250" b="1" i="1" dirty="0">
                <a:effectLst/>
                <a:ea typeface="Calibri" panose="020F0502020204030204" pitchFamily="34" charset="0"/>
              </a:rPr>
              <a:t>they “matter”.</a:t>
            </a:r>
          </a:p>
          <a:p>
            <a:pPr marL="406400" indent="-284163" defTabSz="433388">
              <a:lnSpc>
                <a:spcPct val="135000"/>
              </a:lnSpc>
              <a:spcBef>
                <a:spcPts val="600"/>
              </a:spcBef>
              <a:buSzPct val="110000"/>
              <a:buFont typeface="Wingdings" panose="05000000000000000000" pitchFamily="2" charset="2"/>
              <a:buChar char="v"/>
              <a:tabLst>
                <a:tab pos="406400" algn="l"/>
              </a:tabLst>
            </a:pPr>
            <a:r>
              <a:rPr lang="en-US" sz="1250" i="1" dirty="0">
                <a:effectLst/>
                <a:ea typeface="Calibri" panose="020F0502020204030204" pitchFamily="34" charset="0"/>
              </a:rPr>
              <a:t>“Sharing the pain of others is … about joining in their suffering … It is about creating a </a:t>
            </a:r>
            <a:br>
              <a:rPr lang="en-US" sz="1250" i="1" dirty="0">
                <a:effectLst/>
                <a:ea typeface="Calibri" panose="020F0502020204030204" pitchFamily="34" charset="0"/>
              </a:rPr>
            </a:br>
            <a:r>
              <a:rPr lang="en-US" sz="1250" i="1" dirty="0">
                <a:effectLst/>
                <a:ea typeface="Calibri" panose="020F0502020204030204" pitchFamily="34" charset="0"/>
              </a:rPr>
              <a:t>bond of shared pain”</a:t>
            </a:r>
            <a:r>
              <a:rPr lang="en-US" sz="1250" dirty="0">
                <a:effectLst/>
                <a:ea typeface="Calibri" panose="020F0502020204030204" pitchFamily="34" charset="0"/>
              </a:rPr>
              <a:t> (</a:t>
            </a:r>
            <a:r>
              <a:rPr lang="en-US" sz="1200" baseline="30000" dirty="0">
                <a:effectLst/>
                <a:ea typeface="Calibri" panose="020F0502020204030204" pitchFamily="34" charset="0"/>
              </a:rPr>
              <a:t>4</a:t>
            </a:r>
            <a:r>
              <a:rPr lang="en-US" sz="1250" dirty="0">
                <a:effectLst/>
                <a:ea typeface="Calibri" panose="020F0502020204030204" pitchFamily="34" charset="0"/>
              </a:rPr>
              <a:t>Rabbi </a:t>
            </a:r>
            <a:r>
              <a:rPr lang="en-US" sz="1250" dirty="0" err="1">
                <a:effectLst/>
                <a:ea typeface="Calibri" panose="020F0502020204030204" pitchFamily="34" charset="0"/>
              </a:rPr>
              <a:t>Eytan</a:t>
            </a:r>
            <a:r>
              <a:rPr lang="en-US" sz="1250" dirty="0">
                <a:effectLst/>
                <a:ea typeface="Calibri" panose="020F0502020204030204" pitchFamily="34" charset="0"/>
              </a:rPr>
              <a:t> </a:t>
            </a:r>
            <a:r>
              <a:rPr lang="en-US" sz="1250" dirty="0" err="1">
                <a:effectLst/>
                <a:ea typeface="Calibri" panose="020F0502020204030204" pitchFamily="34" charset="0"/>
              </a:rPr>
              <a:t>Kobre</a:t>
            </a:r>
            <a:r>
              <a:rPr lang="en-US" sz="1250" dirty="0">
                <a:effectLst/>
                <a:ea typeface="Calibri" panose="020F0502020204030204" pitchFamily="34" charset="0"/>
              </a:rPr>
              <a:t>).</a:t>
            </a:r>
          </a:p>
          <a:p>
            <a:pPr marL="406400" indent="-284163" defTabSz="433388">
              <a:lnSpc>
                <a:spcPct val="135000"/>
              </a:lnSpc>
              <a:spcBef>
                <a:spcPts val="600"/>
              </a:spcBef>
              <a:buSzPct val="110000"/>
              <a:buFont typeface="Wingdings" panose="05000000000000000000" pitchFamily="2" charset="2"/>
              <a:buChar char="v"/>
              <a:tabLst>
                <a:tab pos="406400" algn="l"/>
              </a:tabLst>
            </a:pPr>
            <a:r>
              <a:rPr lang="en-US" sz="1200" baseline="30000" dirty="0">
                <a:ea typeface="Calibri" panose="020F0502020204030204" pitchFamily="34" charset="0"/>
              </a:rPr>
              <a:t>5</a:t>
            </a:r>
            <a:r>
              <a:rPr lang="en-US" sz="1250" dirty="0">
                <a:ea typeface="Calibri" panose="020F0502020204030204" pitchFamily="34" charset="0"/>
              </a:rPr>
              <a:t>Brené Brown, Ph.D.: </a:t>
            </a:r>
            <a:r>
              <a:rPr lang="en-US" sz="1250" i="1" dirty="0">
                <a:ea typeface="Calibri" panose="020F0502020204030204" pitchFamily="34" charset="0"/>
              </a:rPr>
              <a:t>“Empathy fuels connection … empathy is feeling </a:t>
            </a:r>
            <a:r>
              <a:rPr lang="en-US" sz="1250" b="1" i="1" dirty="0">
                <a:ea typeface="Calibri" panose="020F0502020204030204" pitchFamily="34" charset="0"/>
              </a:rPr>
              <a:t>with</a:t>
            </a:r>
            <a:r>
              <a:rPr lang="en-US" sz="1250" i="1" dirty="0">
                <a:ea typeface="Calibri" panose="020F0502020204030204" pitchFamily="34" charset="0"/>
              </a:rPr>
              <a:t> people</a:t>
            </a:r>
            <a:r>
              <a:rPr lang="en-US" sz="1250" dirty="0">
                <a:ea typeface="Calibri" panose="020F0502020204030204" pitchFamily="34" charset="0"/>
              </a:rPr>
              <a:t>.”</a:t>
            </a:r>
            <a:br>
              <a:rPr lang="en-US" sz="1250" dirty="0">
                <a:ea typeface="Calibri" panose="020F0502020204030204" pitchFamily="34" charset="0"/>
              </a:rPr>
            </a:br>
            <a:r>
              <a:rPr lang="en-US" sz="1200" dirty="0">
                <a:ea typeface="Calibri" panose="020F0502020204030204" pitchFamily="34" charset="0"/>
                <a:hlinkClick r:id="rId3"/>
              </a:rPr>
              <a:t>https://youtu.be/HznVuCVQd10</a:t>
            </a:r>
            <a:r>
              <a:rPr lang="en-US" sz="1200" dirty="0">
                <a:ea typeface="Calibri" panose="020F0502020204030204" pitchFamily="34" charset="0"/>
              </a:rPr>
              <a:t> </a:t>
            </a:r>
            <a:r>
              <a:rPr lang="en-US" sz="1250" dirty="0">
                <a:ea typeface="Calibri" panose="020F0502020204030204" pitchFamily="34" charset="0"/>
              </a:rPr>
              <a:t>(cartoon, edited to be child friendly!) </a:t>
            </a:r>
            <a:br>
              <a:rPr lang="en-US" sz="1300" dirty="0">
                <a:ea typeface="Calibri" panose="020F0502020204030204" pitchFamily="34" charset="0"/>
              </a:rPr>
            </a:br>
            <a:endParaRPr lang="en-US" sz="1300" dirty="0">
              <a:effectLst/>
              <a:ea typeface="Calibri" panose="020F0502020204030204" pitchFamily="34" charset="0"/>
            </a:endParaRPr>
          </a:p>
        </p:txBody>
      </p:sp>
      <p:sp>
        <p:nvSpPr>
          <p:cNvPr id="6" name="Text Box 23">
            <a:extLst>
              <a:ext uri="{FF2B5EF4-FFF2-40B4-BE49-F238E27FC236}">
                <a16:creationId xmlns:a16="http://schemas.microsoft.com/office/drawing/2014/main" id="{F0A7C5F7-D215-4DEA-ABF3-1A2D925B39BE}"/>
              </a:ext>
            </a:extLst>
          </p:cNvPr>
          <p:cNvSpPr txBox="1"/>
          <p:nvPr/>
        </p:nvSpPr>
        <p:spPr>
          <a:xfrm>
            <a:off x="762001" y="1176074"/>
            <a:ext cx="6476048" cy="551126"/>
          </a:xfrm>
          <a:prstGeom prst="rect">
            <a:avLst/>
          </a:prstGeom>
          <a:solidFill>
            <a:prstClr val="white"/>
          </a:solidFill>
          <a:ln>
            <a:noFill/>
          </a:ln>
        </p:spPr>
        <p:txBody>
          <a:bodyPr rot="0" spcFirstLastPara="0" vert="horz" wrap="square" lIns="0" tIns="0" rIns="0" bIns="0" numCol="1" spcCol="0" rtlCol="0" fromWordArt="0" anchor="ctr" anchorCtr="0" forceAA="0" compatLnSpc="1">
            <a:prstTxWarp prst="textNoShape">
              <a:avLst/>
            </a:prstTxWarp>
            <a:noAutofit/>
          </a:bodyPr>
          <a:lstStyle/>
          <a:p>
            <a:pPr marL="0" marR="0" algn="ctr">
              <a:lnSpc>
                <a:spcPct val="145000"/>
              </a:lnSpc>
            </a:pPr>
            <a:r>
              <a:rPr lang="en-US" sz="1200" cap="small" baseline="30000" dirty="0">
                <a:effectLst/>
                <a:latin typeface="Calibri" panose="020F0502020204030204" pitchFamily="34" charset="0"/>
                <a:ea typeface="Times New Roman" panose="02020603050405020304" pitchFamily="18" charset="0"/>
                <a:cs typeface="Calibri" panose="020F0502020204030204" pitchFamily="34" charset="0"/>
              </a:rPr>
              <a:t>1</a:t>
            </a:r>
            <a:r>
              <a:rPr lang="en-US" sz="1200" b="1" cap="small" dirty="0">
                <a:effectLst/>
                <a:latin typeface="Verdana" panose="020B0604030504040204" pitchFamily="34" charset="0"/>
                <a:ea typeface="Times New Roman" panose="02020603050405020304" pitchFamily="18" charset="0"/>
                <a:cs typeface="Arial" panose="020B0604020202020204" pitchFamily="34" charset="0"/>
              </a:rPr>
              <a:t>Forming the human connection with people </a:t>
            </a:r>
            <a:r>
              <a:rPr lang="en-US" sz="1200" b="1" cap="small" dirty="0">
                <a:latin typeface="Verdana" panose="020B0604030504040204" pitchFamily="34" charset="0"/>
                <a:ea typeface="Times New Roman" panose="02020603050405020304" pitchFamily="18" charset="0"/>
                <a:cs typeface="Arial" panose="020B0604020202020204" pitchFamily="34" charset="0"/>
              </a:rPr>
              <a:t>in distress</a:t>
            </a:r>
            <a:endParaRPr lang="en-US" sz="1200" b="1" cap="small" dirty="0">
              <a:effectLst/>
              <a:latin typeface="Verdana" panose="020B0604030504040204" pitchFamily="34" charset="0"/>
              <a:ea typeface="Times New Roman" panose="02020603050405020304" pitchFamily="18" charset="0"/>
              <a:cs typeface="Arial" panose="020B0604020202020204" pitchFamily="34" charset="0"/>
            </a:endParaRPr>
          </a:p>
        </p:txBody>
      </p:sp>
      <p:sp>
        <p:nvSpPr>
          <p:cNvPr id="8" name="TextBox 7">
            <a:extLst>
              <a:ext uri="{FF2B5EF4-FFF2-40B4-BE49-F238E27FC236}">
                <a16:creationId xmlns:a16="http://schemas.microsoft.com/office/drawing/2014/main" id="{45D30BC7-D9F0-4E41-B391-8C95A7ECDFF1}"/>
              </a:ext>
            </a:extLst>
          </p:cNvPr>
          <p:cNvSpPr txBox="1"/>
          <p:nvPr/>
        </p:nvSpPr>
        <p:spPr>
          <a:xfrm>
            <a:off x="438717" y="400736"/>
            <a:ext cx="6894966" cy="384914"/>
          </a:xfrm>
          <a:prstGeom prst="rect">
            <a:avLst/>
          </a:prstGeom>
          <a:noFill/>
        </p:spPr>
        <p:txBody>
          <a:bodyPr wrap="square">
            <a:spAutoFit/>
          </a:bodyPr>
          <a:lstStyle/>
          <a:p>
            <a:pPr marL="274320" marR="0" indent="-274320" algn="ctr">
              <a:lnSpc>
                <a:spcPct val="130000"/>
              </a:lnSpc>
              <a:spcBef>
                <a:spcPts val="600"/>
              </a:spcBef>
              <a:spcAft>
                <a:spcPts val="600"/>
              </a:spcAft>
            </a:pPr>
            <a:r>
              <a:rPr lang="en-US" sz="1600" kern="0" dirty="0">
                <a:effectLst/>
                <a:latin typeface="Cambria" panose="02040503050406030204" pitchFamily="18" charset="0"/>
                <a:ea typeface="Times New Roman" panose="02020603050405020304" pitchFamily="18" charset="0"/>
              </a:rPr>
              <a:t>VII. 	Forming the human connection:  Using all our “senses” to be </a:t>
            </a:r>
            <a:r>
              <a:rPr lang="en-US" sz="1600" i="1" kern="0" dirty="0" err="1">
                <a:effectLst/>
                <a:latin typeface="Cambria" panose="02040503050406030204" pitchFamily="18" charset="0"/>
                <a:ea typeface="Times New Roman" panose="02020603050405020304" pitchFamily="18" charset="0"/>
              </a:rPr>
              <a:t>Nosei</a:t>
            </a:r>
            <a:r>
              <a:rPr lang="en-US" sz="1600" i="1" kern="0" dirty="0">
                <a:effectLst/>
                <a:latin typeface="Cambria" panose="02040503050406030204" pitchFamily="18" charset="0"/>
                <a:ea typeface="Times New Roman" panose="02020603050405020304" pitchFamily="18" charset="0"/>
              </a:rPr>
              <a:t> </a:t>
            </a:r>
            <a:r>
              <a:rPr lang="en-US" sz="1600" i="1" kern="0" dirty="0" err="1">
                <a:effectLst/>
                <a:latin typeface="Cambria" panose="02040503050406030204" pitchFamily="18" charset="0"/>
                <a:ea typeface="Times New Roman" panose="02020603050405020304" pitchFamily="18" charset="0"/>
              </a:rPr>
              <a:t>B’ol</a:t>
            </a:r>
            <a:r>
              <a:rPr lang="en-US" sz="1600" i="1" kern="0" dirty="0">
                <a:effectLst/>
                <a:latin typeface="Cambria" panose="02040503050406030204" pitchFamily="18" charset="0"/>
                <a:ea typeface="Times New Roman" panose="02020603050405020304" pitchFamily="18" charset="0"/>
              </a:rPr>
              <a:t> </a:t>
            </a:r>
            <a:endParaRPr lang="en-US" sz="1600" kern="0" dirty="0">
              <a:effectLst/>
              <a:latin typeface="Calibri" panose="020F0502020204030204" pitchFamily="34" charset="0"/>
              <a:ea typeface="Times New Roman" panose="02020603050405020304" pitchFamily="18" charset="0"/>
            </a:endParaRPr>
          </a:p>
        </p:txBody>
      </p:sp>
      <p:graphicFrame>
        <p:nvGraphicFramePr>
          <p:cNvPr id="9" name="Table 8">
            <a:extLst>
              <a:ext uri="{FF2B5EF4-FFF2-40B4-BE49-F238E27FC236}">
                <a16:creationId xmlns:a16="http://schemas.microsoft.com/office/drawing/2014/main" id="{1D33792E-2C26-49AB-AE62-B11E9B0FE835}"/>
              </a:ext>
            </a:extLst>
          </p:cNvPr>
          <p:cNvGraphicFramePr>
            <a:graphicFrameLocks noGrp="1"/>
          </p:cNvGraphicFramePr>
          <p:nvPr>
            <p:extLst>
              <p:ext uri="{D42A27DB-BD31-4B8C-83A1-F6EECF244321}">
                <p14:modId xmlns:p14="http://schemas.microsoft.com/office/powerpoint/2010/main" val="3887220608"/>
              </p:ext>
            </p:extLst>
          </p:nvPr>
        </p:nvGraphicFramePr>
        <p:xfrm>
          <a:off x="631258" y="6107780"/>
          <a:ext cx="6607742" cy="3214869"/>
        </p:xfrm>
        <a:graphic>
          <a:graphicData uri="http://schemas.openxmlformats.org/drawingml/2006/table">
            <a:tbl>
              <a:tblPr firstRow="1" firstCol="1" bandRow="1">
                <a:tableStyleId>{5C22544A-7EE6-4342-B048-85BDC9FD1C3A}</a:tableStyleId>
              </a:tblPr>
              <a:tblGrid>
                <a:gridCol w="3381942">
                  <a:extLst>
                    <a:ext uri="{9D8B030D-6E8A-4147-A177-3AD203B41FA5}">
                      <a16:colId xmlns:a16="http://schemas.microsoft.com/office/drawing/2014/main" val="2221726148"/>
                    </a:ext>
                  </a:extLst>
                </a:gridCol>
                <a:gridCol w="3225800">
                  <a:extLst>
                    <a:ext uri="{9D8B030D-6E8A-4147-A177-3AD203B41FA5}">
                      <a16:colId xmlns:a16="http://schemas.microsoft.com/office/drawing/2014/main" val="857517039"/>
                    </a:ext>
                  </a:extLst>
                </a:gridCol>
              </a:tblGrid>
              <a:tr h="3214869">
                <a:tc>
                  <a:txBody>
                    <a:bodyPr/>
                    <a:lstStyle/>
                    <a:p>
                      <a:pPr marL="0" marR="0" indent="0">
                        <a:lnSpc>
                          <a:spcPct val="150000"/>
                        </a:lnSpc>
                        <a:spcBef>
                          <a:spcPts val="0"/>
                        </a:spcBef>
                        <a:spcAft>
                          <a:spcPts val="300"/>
                        </a:spcAft>
                        <a:tabLst/>
                      </a:pPr>
                      <a:r>
                        <a:rPr lang="en-US" sz="1100" b="0" dirty="0">
                          <a:solidFill>
                            <a:schemeClr val="tx1"/>
                          </a:solidFill>
                          <a:effectLst/>
                          <a:latin typeface="+mn-lt"/>
                        </a:rPr>
                        <a:t>A person who is struggling with either with an illness or other suffering ... sits alone in a cave, in subterrestrial darkness ...  His loneliness pains him more than his illness.   No one understands his pain or reaches out to him; his soul is imprisoned by his troubles.  If you reach out to join him in his prison, to bear his burden with him, i.e., to feel his pain and to give over your heart to deeply understand his distress, you have broken the chains of his isolation and removed one-sixtieth of his illness.  The magnitude of the salvation delivered to someone who is suffering by being </a:t>
                      </a:r>
                      <a:r>
                        <a:rPr lang="en-US" sz="1100" b="0" i="1" dirty="0" err="1">
                          <a:solidFill>
                            <a:schemeClr val="tx1"/>
                          </a:solidFill>
                          <a:effectLst/>
                          <a:latin typeface="+mn-lt"/>
                        </a:rPr>
                        <a:t>Nosei</a:t>
                      </a:r>
                      <a:r>
                        <a:rPr lang="en-US" sz="1100" b="0" i="1" dirty="0">
                          <a:solidFill>
                            <a:schemeClr val="tx1"/>
                          </a:solidFill>
                          <a:effectLst/>
                          <a:latin typeface="+mn-lt"/>
                        </a:rPr>
                        <a:t> </a:t>
                      </a:r>
                      <a:r>
                        <a:rPr lang="en-US" sz="1100" b="0" i="1" dirty="0" err="1">
                          <a:solidFill>
                            <a:schemeClr val="tx1"/>
                          </a:solidFill>
                          <a:effectLst/>
                          <a:latin typeface="+mn-lt"/>
                        </a:rPr>
                        <a:t>B’ol</a:t>
                      </a:r>
                      <a:r>
                        <a:rPr lang="en-US" sz="1100" b="0" i="1" dirty="0">
                          <a:solidFill>
                            <a:schemeClr val="tx1"/>
                          </a:solidFill>
                          <a:effectLst/>
                          <a:latin typeface="+mn-lt"/>
                        </a:rPr>
                        <a:t> </a:t>
                      </a:r>
                      <a:r>
                        <a:rPr lang="en-US" sz="1100" b="0" dirty="0">
                          <a:solidFill>
                            <a:schemeClr val="tx1"/>
                          </a:solidFill>
                          <a:effectLst/>
                          <a:latin typeface="+mn-lt"/>
                        </a:rPr>
                        <a:t>with him, is boundless!</a:t>
                      </a:r>
                      <a:endParaRPr lang="en-US" sz="1100" b="0" dirty="0">
                        <a:solidFill>
                          <a:schemeClr val="tx1"/>
                        </a:solidFill>
                        <a:effectLst/>
                        <a:latin typeface="+mn-lt"/>
                        <a:ea typeface="Calibri" panose="020F0502020204030204" pitchFamily="34" charset="0"/>
                        <a:cs typeface="Arial" panose="020B0604020202020204" pitchFamily="34" charset="0"/>
                      </a:endParaRPr>
                    </a:p>
                  </a:txBody>
                  <a:tcPr marL="68160" marR="681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r" rtl="1">
                        <a:lnSpc>
                          <a:spcPct val="140000"/>
                        </a:lnSpc>
                        <a:spcBef>
                          <a:spcPts val="0"/>
                        </a:spcBef>
                        <a:spcAft>
                          <a:spcPts val="300"/>
                        </a:spcAft>
                      </a:pPr>
                      <a:r>
                        <a:rPr lang="he-IL" sz="1300" b="0" u="sng" dirty="0">
                          <a:solidFill>
                            <a:schemeClr val="tx1"/>
                          </a:solidFill>
                          <a:effectLst/>
                          <a:cs typeface="+mj-cs"/>
                        </a:rPr>
                        <a:t>עלי שור חלק א׳, מבוא לשער רביעי, עמ׳ רנב</a:t>
                      </a:r>
                      <a:r>
                        <a:rPr lang="he-IL" sz="1300" b="0" dirty="0">
                          <a:solidFill>
                            <a:schemeClr val="tx1"/>
                          </a:solidFill>
                          <a:effectLst/>
                          <a:cs typeface="+mj-cs"/>
                        </a:rPr>
                        <a:t>׃</a:t>
                      </a:r>
                      <a:endParaRPr lang="en-US" sz="1300" b="0" dirty="0">
                        <a:solidFill>
                          <a:schemeClr val="tx1"/>
                        </a:solidFill>
                        <a:effectLst/>
                        <a:cs typeface="+mj-cs"/>
                      </a:endParaRPr>
                    </a:p>
                    <a:p>
                      <a:pPr marL="0" marR="0" algn="r" rtl="1">
                        <a:lnSpc>
                          <a:spcPct val="140000"/>
                        </a:lnSpc>
                        <a:spcBef>
                          <a:spcPts val="300"/>
                        </a:spcBef>
                        <a:spcAft>
                          <a:spcPts val="600"/>
                        </a:spcAft>
                      </a:pPr>
                      <a:r>
                        <a:rPr lang="he-IL" sz="1300" b="0" dirty="0">
                          <a:solidFill>
                            <a:schemeClr val="tx1"/>
                          </a:solidFill>
                          <a:effectLst/>
                          <a:cs typeface="+mj-cs"/>
                        </a:rPr>
                        <a:t>האדם שפגעה בו מדת הדין ר״ל, אם במחלה, אם בסבל אחר, והוא נאבק עם סבלו</a:t>
                      </a:r>
                      <a:r>
                        <a:rPr lang="en-US" sz="1300" b="0" dirty="0">
                          <a:solidFill>
                            <a:schemeClr val="tx1"/>
                          </a:solidFill>
                          <a:effectLst/>
                          <a:cs typeface="+mj-cs"/>
                        </a:rPr>
                        <a:t> ... </a:t>
                      </a:r>
                      <a:r>
                        <a:rPr lang="he-IL" sz="1300" b="0" dirty="0">
                          <a:solidFill>
                            <a:schemeClr val="tx1"/>
                          </a:solidFill>
                          <a:effectLst/>
                          <a:cs typeface="+mj-cs"/>
                        </a:rPr>
                        <a:t>גם הוא יושב בדד, ועוד יותר ממה שכואבים לו יסוריו, כואבת לו בדידותו</a:t>
                      </a:r>
                      <a:r>
                        <a:rPr lang="en-US" sz="1300" b="0" dirty="0">
                          <a:solidFill>
                            <a:schemeClr val="tx1"/>
                          </a:solidFill>
                          <a:effectLst/>
                          <a:cs typeface="+mj-cs"/>
                        </a:rPr>
                        <a:t> .... </a:t>
                      </a:r>
                      <a:r>
                        <a:rPr lang="he-IL" sz="1300" b="0" dirty="0">
                          <a:solidFill>
                            <a:schemeClr val="tx1"/>
                          </a:solidFill>
                          <a:effectLst/>
                          <a:cs typeface="+mj-cs"/>
                        </a:rPr>
                        <a:t>במערה הוא</a:t>
                      </a:r>
                      <a:r>
                        <a:rPr lang="en-US" sz="1300" b="0" dirty="0">
                          <a:solidFill>
                            <a:schemeClr val="tx1"/>
                          </a:solidFill>
                          <a:effectLst/>
                          <a:cs typeface="+mj-cs"/>
                        </a:rPr>
                        <a:t>,</a:t>
                      </a:r>
                      <a:r>
                        <a:rPr lang="he-IL" sz="1300" b="0" dirty="0">
                          <a:solidFill>
                            <a:schemeClr val="tx1"/>
                          </a:solidFill>
                          <a:effectLst/>
                          <a:cs typeface="+mj-cs"/>
                        </a:rPr>
                        <a:t> לבדו</a:t>
                      </a:r>
                      <a:r>
                        <a:rPr lang="en-US" sz="1300" b="0" dirty="0">
                          <a:solidFill>
                            <a:schemeClr val="tx1"/>
                          </a:solidFill>
                          <a:effectLst/>
                          <a:cs typeface="+mj-cs"/>
                        </a:rPr>
                        <a:t>,</a:t>
                      </a:r>
                      <a:r>
                        <a:rPr lang="he-IL" sz="1300" b="0" dirty="0">
                          <a:solidFill>
                            <a:schemeClr val="tx1"/>
                          </a:solidFill>
                          <a:effectLst/>
                          <a:cs typeface="+mj-cs"/>
                        </a:rPr>
                        <a:t> בחושך תת קרקעי, אין מכיר, אין דורש</a:t>
                      </a:r>
                      <a:r>
                        <a:rPr lang="en-US" sz="1300" b="0" dirty="0">
                          <a:solidFill>
                            <a:schemeClr val="tx1"/>
                          </a:solidFill>
                          <a:effectLst/>
                          <a:cs typeface="+mj-cs"/>
                        </a:rPr>
                        <a:t>,</a:t>
                      </a:r>
                      <a:r>
                        <a:rPr lang="he-IL" sz="1300" b="0" dirty="0">
                          <a:solidFill>
                            <a:schemeClr val="tx1"/>
                          </a:solidFill>
                          <a:effectLst/>
                          <a:cs typeface="+mj-cs"/>
                        </a:rPr>
                        <a:t> נפשו במסגר</a:t>
                      </a:r>
                      <a:r>
                        <a:rPr lang="en-US" sz="1300" b="0" dirty="0">
                          <a:solidFill>
                            <a:schemeClr val="tx1"/>
                          </a:solidFill>
                          <a:effectLst/>
                          <a:cs typeface="+mj-cs"/>
                        </a:rPr>
                        <a:t>  ...  </a:t>
                      </a:r>
                      <a:r>
                        <a:rPr lang="he-IL" sz="1300" b="0" dirty="0">
                          <a:solidFill>
                            <a:schemeClr val="tx1"/>
                          </a:solidFill>
                          <a:effectLst/>
                          <a:cs typeface="+mj-cs"/>
                        </a:rPr>
                        <a:t>והדוחק עצמו לתוך מסגר זה של זולתו, לשאת איתו בעול</a:t>
                      </a:r>
                      <a:r>
                        <a:rPr lang="en-US" sz="1300" b="0" dirty="0">
                          <a:solidFill>
                            <a:schemeClr val="tx1"/>
                          </a:solidFill>
                          <a:effectLst/>
                          <a:cs typeface="+mj-cs"/>
                        </a:rPr>
                        <a:t>- </a:t>
                      </a:r>
                      <a:r>
                        <a:rPr lang="he-IL" sz="1300" b="0" dirty="0">
                          <a:solidFill>
                            <a:schemeClr val="tx1"/>
                          </a:solidFill>
                          <a:effectLst/>
                          <a:cs typeface="+mj-cs"/>
                        </a:rPr>
                        <a:t> להרגיש אתו הכאב, לסבול אתו יחד</a:t>
                      </a:r>
                      <a:r>
                        <a:rPr lang="en-US" sz="1300" b="0" dirty="0">
                          <a:solidFill>
                            <a:schemeClr val="tx1"/>
                          </a:solidFill>
                          <a:effectLst/>
                          <a:cs typeface="+mj-cs"/>
                        </a:rPr>
                        <a:t>,</a:t>
                      </a:r>
                      <a:r>
                        <a:rPr lang="he-IL" sz="1300" b="0" dirty="0">
                          <a:solidFill>
                            <a:schemeClr val="tx1"/>
                          </a:solidFill>
                          <a:effectLst/>
                          <a:cs typeface="+mj-cs"/>
                        </a:rPr>
                        <a:t> לתת לב להתבונן בצרתו</a:t>
                      </a:r>
                      <a:r>
                        <a:rPr lang="en-US" sz="1300" b="0" dirty="0">
                          <a:solidFill>
                            <a:schemeClr val="tx1"/>
                          </a:solidFill>
                          <a:effectLst/>
                          <a:cs typeface="+mj-cs"/>
                        </a:rPr>
                        <a:t> - </a:t>
                      </a:r>
                      <a:r>
                        <a:rPr lang="he-IL" sz="1300" b="0" dirty="0">
                          <a:solidFill>
                            <a:schemeClr val="tx1"/>
                          </a:solidFill>
                          <a:effectLst/>
                          <a:cs typeface="+mj-cs"/>
                        </a:rPr>
                        <a:t>הרי פרץ את כבלי בדידותו, ונטל ממנו אחד מששים מחליו. </a:t>
                      </a:r>
                      <a:r>
                        <a:rPr lang="en-US" sz="1300" b="0" dirty="0">
                          <a:solidFill>
                            <a:schemeClr val="tx1"/>
                          </a:solidFill>
                          <a:effectLst/>
                          <a:cs typeface="+mj-cs"/>
                        </a:rPr>
                        <a:t> </a:t>
                      </a:r>
                      <a:r>
                        <a:rPr lang="he-IL" sz="1300" b="0" dirty="0">
                          <a:solidFill>
                            <a:schemeClr val="tx1"/>
                          </a:solidFill>
                          <a:effectLst/>
                          <a:cs typeface="+mj-cs"/>
                        </a:rPr>
                        <a:t>היש קץ לגודל הישועה שהנושא בעול עם חברו מושיט לסובל זה </a:t>
                      </a:r>
                      <a:r>
                        <a:rPr lang="en-US" sz="1100" b="0" dirty="0">
                          <a:solidFill>
                            <a:schemeClr val="tx1"/>
                          </a:solidFill>
                          <a:effectLst/>
                          <a:latin typeface="Times New Roman" panose="02020603050405020304" pitchFamily="18" charset="0"/>
                          <a:cs typeface="Times New Roman" panose="02020603050405020304" pitchFamily="18" charset="0"/>
                        </a:rPr>
                        <a:t>?!</a:t>
                      </a:r>
                      <a:endParaRPr lang="en-US" sz="11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160" marR="681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41418914"/>
                  </a:ext>
                </a:extLst>
              </a:tr>
            </a:tbl>
          </a:graphicData>
        </a:graphic>
      </p:graphicFrame>
      <p:sp>
        <p:nvSpPr>
          <p:cNvPr id="10" name="Rectangle 1">
            <a:extLst>
              <a:ext uri="{FF2B5EF4-FFF2-40B4-BE49-F238E27FC236}">
                <a16:creationId xmlns:a16="http://schemas.microsoft.com/office/drawing/2014/main" id="{E80DA292-1387-42BE-8BBC-FFA2EBE4C8DE}"/>
              </a:ext>
            </a:extLst>
          </p:cNvPr>
          <p:cNvSpPr>
            <a:spLocks noChangeArrowheads="1"/>
          </p:cNvSpPr>
          <p:nvPr/>
        </p:nvSpPr>
        <p:spPr bwMode="auto">
          <a:xfrm>
            <a:off x="631258" y="5585573"/>
            <a:ext cx="6702425" cy="509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685800" algn="l"/>
              </a:tabLst>
              <a:defRPr>
                <a:solidFill>
                  <a:schemeClr val="tx1"/>
                </a:solidFill>
                <a:latin typeface="Arial" panose="020B0604020202020204" pitchFamily="34" charset="0"/>
              </a:defRPr>
            </a:lvl1pPr>
            <a:lvl2pPr eaLnBrk="0" fontAlgn="base" hangingPunct="0">
              <a:spcBef>
                <a:spcPct val="0"/>
              </a:spcBef>
              <a:spcAft>
                <a:spcPct val="0"/>
              </a:spcAft>
              <a:tabLst>
                <a:tab pos="685800" algn="l"/>
              </a:tabLst>
              <a:defRPr>
                <a:solidFill>
                  <a:schemeClr val="tx1"/>
                </a:solidFill>
                <a:latin typeface="Arial" panose="020B0604020202020204" pitchFamily="34" charset="0"/>
              </a:defRPr>
            </a:lvl2pPr>
            <a:lvl3pPr eaLnBrk="0" fontAlgn="base" hangingPunct="0">
              <a:spcBef>
                <a:spcPct val="0"/>
              </a:spcBef>
              <a:spcAft>
                <a:spcPct val="0"/>
              </a:spcAft>
              <a:tabLst>
                <a:tab pos="685800" algn="l"/>
              </a:tabLst>
              <a:defRPr>
                <a:solidFill>
                  <a:schemeClr val="tx1"/>
                </a:solidFill>
                <a:latin typeface="Arial" panose="020B0604020202020204" pitchFamily="34" charset="0"/>
              </a:defRPr>
            </a:lvl3pPr>
            <a:lvl4pPr eaLnBrk="0" fontAlgn="base" hangingPunct="0">
              <a:spcBef>
                <a:spcPct val="0"/>
              </a:spcBef>
              <a:spcAft>
                <a:spcPct val="0"/>
              </a:spcAft>
              <a:tabLst>
                <a:tab pos="685800" algn="l"/>
              </a:tabLst>
              <a:defRPr>
                <a:solidFill>
                  <a:schemeClr val="tx1"/>
                </a:solidFill>
                <a:latin typeface="Arial" panose="020B0604020202020204" pitchFamily="34" charset="0"/>
              </a:defRPr>
            </a:lvl4pPr>
            <a:lvl5pPr eaLnBrk="0" fontAlgn="base" hangingPunct="0">
              <a:spcBef>
                <a:spcPct val="0"/>
              </a:spcBef>
              <a:spcAft>
                <a:spcPct val="0"/>
              </a:spcAft>
              <a:tabLst>
                <a:tab pos="685800" algn="l"/>
              </a:tabLst>
              <a:defRPr>
                <a:solidFill>
                  <a:schemeClr val="tx1"/>
                </a:solidFill>
                <a:latin typeface="Arial" panose="020B0604020202020204" pitchFamily="34" charset="0"/>
              </a:defRPr>
            </a:lvl5pPr>
            <a:lvl6pPr eaLnBrk="0" fontAlgn="base" hangingPunct="0">
              <a:spcBef>
                <a:spcPct val="0"/>
              </a:spcBef>
              <a:spcAft>
                <a:spcPct val="0"/>
              </a:spcAft>
              <a:tabLst>
                <a:tab pos="685800" algn="l"/>
              </a:tabLst>
              <a:defRPr>
                <a:solidFill>
                  <a:schemeClr val="tx1"/>
                </a:solidFill>
                <a:latin typeface="Arial" panose="020B0604020202020204" pitchFamily="34" charset="0"/>
              </a:defRPr>
            </a:lvl6pPr>
            <a:lvl7pPr eaLnBrk="0" fontAlgn="base" hangingPunct="0">
              <a:spcBef>
                <a:spcPct val="0"/>
              </a:spcBef>
              <a:spcAft>
                <a:spcPct val="0"/>
              </a:spcAft>
              <a:tabLst>
                <a:tab pos="685800" algn="l"/>
              </a:tabLst>
              <a:defRPr>
                <a:solidFill>
                  <a:schemeClr val="tx1"/>
                </a:solidFill>
                <a:latin typeface="Arial" panose="020B0604020202020204" pitchFamily="34" charset="0"/>
              </a:defRPr>
            </a:lvl7pPr>
            <a:lvl8pPr eaLnBrk="0" fontAlgn="base" hangingPunct="0">
              <a:spcBef>
                <a:spcPct val="0"/>
              </a:spcBef>
              <a:spcAft>
                <a:spcPct val="0"/>
              </a:spcAft>
              <a:tabLst>
                <a:tab pos="685800" algn="l"/>
              </a:tabLst>
              <a:defRPr>
                <a:solidFill>
                  <a:schemeClr val="tx1"/>
                </a:solidFill>
                <a:latin typeface="Arial" panose="020B0604020202020204" pitchFamily="34" charset="0"/>
              </a:defRPr>
            </a:lvl8pPr>
            <a:lvl9pPr eaLnBrk="0" fontAlgn="base" hangingPunct="0">
              <a:spcBef>
                <a:spcPct val="0"/>
              </a:spcBef>
              <a:spcAft>
                <a:spcPct val="0"/>
              </a:spcAft>
              <a:tabLst>
                <a:tab pos="685800" algn="l"/>
              </a:tabLst>
              <a:defRPr>
                <a:solidFill>
                  <a:schemeClr val="tx1"/>
                </a:solidFill>
                <a:latin typeface="Arial" panose="020B0604020202020204" pitchFamily="34" charset="0"/>
              </a:defRPr>
            </a:lvl9pPr>
          </a:lstStyle>
          <a:p>
            <a:pPr marL="914400" marR="0" lvl="0" indent="-914400" algn="l" defTabSz="914400" rtl="0" eaLnBrk="0" fontAlgn="base" latinLnBrk="0" hangingPunct="0">
              <a:lnSpc>
                <a:spcPct val="130000"/>
              </a:lnSpc>
              <a:spcBef>
                <a:spcPct val="0"/>
              </a:spcBef>
              <a:spcAft>
                <a:spcPct val="0"/>
              </a:spcAft>
              <a:buClrTx/>
              <a:buSzTx/>
              <a:buFontTx/>
              <a:buNone/>
              <a:tabLst>
                <a:tab pos="914400" algn="l"/>
              </a:tabLst>
            </a:pPr>
            <a:r>
              <a:rPr kumimoji="0" lang="en-US" altLang="en-US" sz="1100" b="1" i="0" u="none" strike="noStrike" cap="none" normalizeH="0" baseline="0" dirty="0">
                <a:ln>
                  <a:noFill/>
                </a:ln>
                <a:solidFill>
                  <a:schemeClr val="tx1"/>
                </a:solidFill>
                <a:effectLst/>
                <a:latin typeface="Cambria" panose="02040503050406030204" pitchFamily="18" charset="0"/>
                <a:ea typeface="Calibri" panose="020F0502020204030204" pitchFamily="34" charset="0"/>
                <a:cs typeface="Calibri" panose="020F0502020204030204" pitchFamily="34" charset="0"/>
              </a:rPr>
              <a:t>Source VII-1:  	</a:t>
            </a:r>
            <a:r>
              <a:rPr kumimoji="0" lang="en-US" altLang="en-US" sz="1100" b="1" i="0" u="none" strike="noStrike" cap="none" normalizeH="0" baseline="0" dirty="0" err="1">
                <a:ln>
                  <a:noFill/>
                </a:ln>
                <a:solidFill>
                  <a:schemeClr val="tx1"/>
                </a:solidFill>
                <a:effectLst/>
                <a:latin typeface="Cambria" panose="02040503050406030204" pitchFamily="18" charset="0"/>
                <a:ea typeface="Calibri" panose="020F0502020204030204" pitchFamily="34" charset="0"/>
                <a:cs typeface="Calibri" panose="020F0502020204030204" pitchFamily="34" charset="0"/>
              </a:rPr>
              <a:t>Rav</a:t>
            </a:r>
            <a:r>
              <a:rPr kumimoji="0" lang="en-US" altLang="en-US" sz="1100" b="1" i="0" u="none" strike="noStrike" cap="none" normalizeH="0" baseline="0" dirty="0">
                <a:ln>
                  <a:noFill/>
                </a:ln>
                <a:solidFill>
                  <a:schemeClr val="tx1"/>
                </a:solidFill>
                <a:effectLst/>
                <a:latin typeface="Cambria" panose="02040503050406030204" pitchFamily="18" charset="0"/>
                <a:ea typeface="Calibri" panose="020F0502020204030204" pitchFamily="34" charset="0"/>
                <a:cs typeface="Calibri" panose="020F0502020204030204" pitchFamily="34" charset="0"/>
              </a:rPr>
              <a:t> </a:t>
            </a:r>
            <a:r>
              <a:rPr kumimoji="0" lang="en-US" altLang="en-US" sz="1100" b="1" i="0" u="none" strike="noStrike" cap="none" normalizeH="0" baseline="0" dirty="0" err="1">
                <a:ln>
                  <a:noFill/>
                </a:ln>
                <a:solidFill>
                  <a:schemeClr val="tx1"/>
                </a:solidFill>
                <a:effectLst/>
                <a:latin typeface="Cambria" panose="02040503050406030204" pitchFamily="18" charset="0"/>
                <a:ea typeface="Cambria" panose="02040503050406030204" pitchFamily="18" charset="0"/>
                <a:cs typeface="Calibri" panose="020F0502020204030204" pitchFamily="34" charset="0"/>
              </a:rPr>
              <a:t>Shlomo</a:t>
            </a:r>
            <a:r>
              <a:rPr kumimoji="0" lang="en-US" altLang="en-US" sz="1100" b="1" i="0" u="none" strike="noStrike" cap="none" normalizeH="0" baseline="0" dirty="0">
                <a:ln>
                  <a:noFill/>
                </a:ln>
                <a:solidFill>
                  <a:schemeClr val="tx1"/>
                </a:solidFill>
                <a:effectLst/>
                <a:latin typeface="Cambria" panose="02040503050406030204" pitchFamily="18" charset="0"/>
                <a:ea typeface="Cambria" panose="02040503050406030204" pitchFamily="18" charset="0"/>
                <a:cs typeface="Calibri" panose="020F0502020204030204" pitchFamily="34" charset="0"/>
              </a:rPr>
              <a:t> </a:t>
            </a:r>
            <a:r>
              <a:rPr kumimoji="0" lang="en-US" altLang="en-US" sz="1100" b="1" i="0" u="none" strike="noStrike" cap="none" normalizeH="0" baseline="0" dirty="0" err="1">
                <a:ln>
                  <a:noFill/>
                </a:ln>
                <a:solidFill>
                  <a:schemeClr val="tx1"/>
                </a:solidFill>
                <a:effectLst/>
                <a:latin typeface="Cambria" panose="02040503050406030204" pitchFamily="18" charset="0"/>
                <a:ea typeface="Cambria" panose="02040503050406030204" pitchFamily="18" charset="0"/>
                <a:cs typeface="Calibri" panose="020F0502020204030204" pitchFamily="34" charset="0"/>
              </a:rPr>
              <a:t>Wolbe</a:t>
            </a:r>
            <a:r>
              <a:rPr kumimoji="0" lang="en-US" altLang="en-US" sz="1100" b="1" i="0" u="none" strike="noStrike" cap="none" normalizeH="0" baseline="0" dirty="0">
                <a:ln>
                  <a:noFill/>
                </a:ln>
                <a:solidFill>
                  <a:schemeClr val="tx1"/>
                </a:solidFill>
                <a:effectLst/>
                <a:latin typeface="Cambria" panose="02040503050406030204" pitchFamily="18" charset="0"/>
                <a:ea typeface="Cambria" panose="02040503050406030204" pitchFamily="18" charset="0"/>
                <a:cs typeface="Calibri" panose="020F0502020204030204" pitchFamily="34" charset="0"/>
              </a:rPr>
              <a:t>:  </a:t>
            </a:r>
            <a:r>
              <a:rPr kumimoji="0" lang="en-US" altLang="en-US" sz="1100" i="0" u="none" strike="noStrike" cap="none" normalizeH="0" baseline="0" dirty="0">
                <a:ln>
                  <a:noFill/>
                </a:ln>
                <a:solidFill>
                  <a:schemeClr val="tx1"/>
                </a:solidFill>
                <a:effectLst/>
                <a:latin typeface="Cambria" panose="02040503050406030204" pitchFamily="18" charset="0"/>
                <a:ea typeface="Cambria" panose="02040503050406030204" pitchFamily="18" charset="0"/>
                <a:cs typeface="Calibri" panose="020F0502020204030204" pitchFamily="34" charset="0"/>
              </a:rPr>
              <a:t>Being </a:t>
            </a:r>
            <a:r>
              <a:rPr kumimoji="0" lang="en-US" altLang="en-US" sz="1100" i="1" u="none" strike="noStrike" cap="none" normalizeH="0" baseline="0" dirty="0" err="1">
                <a:ln>
                  <a:noFill/>
                </a:ln>
                <a:solidFill>
                  <a:schemeClr val="tx1"/>
                </a:solidFill>
                <a:effectLst/>
                <a:latin typeface="Cambria" panose="02040503050406030204" pitchFamily="18" charset="0"/>
                <a:ea typeface="Cambria" panose="02040503050406030204" pitchFamily="18" charset="0"/>
                <a:cs typeface="Calibri" panose="020F0502020204030204" pitchFamily="34" charset="0"/>
              </a:rPr>
              <a:t>Nosei</a:t>
            </a:r>
            <a:r>
              <a:rPr kumimoji="0" lang="en-US" altLang="en-US" sz="1100" i="1" u="none" strike="noStrike" cap="none" normalizeH="0" baseline="0" dirty="0">
                <a:ln>
                  <a:noFill/>
                </a:ln>
                <a:solidFill>
                  <a:schemeClr val="tx1"/>
                </a:solidFill>
                <a:effectLst/>
                <a:latin typeface="Cambria" panose="02040503050406030204" pitchFamily="18" charset="0"/>
                <a:ea typeface="Cambria" panose="02040503050406030204" pitchFamily="18" charset="0"/>
                <a:cs typeface="Calibri" panose="020F0502020204030204" pitchFamily="34" charset="0"/>
              </a:rPr>
              <a:t> </a:t>
            </a:r>
            <a:r>
              <a:rPr kumimoji="0" lang="en-US" altLang="en-US" sz="1100" i="1" u="none" strike="noStrike" cap="none" normalizeH="0" baseline="0" dirty="0" err="1">
                <a:ln>
                  <a:noFill/>
                </a:ln>
                <a:solidFill>
                  <a:schemeClr val="tx1"/>
                </a:solidFill>
                <a:effectLst/>
                <a:latin typeface="Cambria" panose="02040503050406030204" pitchFamily="18" charset="0"/>
                <a:ea typeface="Cambria" panose="02040503050406030204" pitchFamily="18" charset="0"/>
                <a:cs typeface="Calibri" panose="020F0502020204030204" pitchFamily="34" charset="0"/>
              </a:rPr>
              <a:t>B’ol</a:t>
            </a:r>
            <a:r>
              <a:rPr kumimoji="0" lang="en-US" altLang="en-US" sz="1100" i="0" u="none" strike="noStrike" cap="none" normalizeH="0" baseline="0" dirty="0">
                <a:ln>
                  <a:noFill/>
                </a:ln>
                <a:solidFill>
                  <a:schemeClr val="tx1"/>
                </a:solidFill>
                <a:effectLst/>
                <a:latin typeface="Cambria" panose="02040503050406030204" pitchFamily="18" charset="0"/>
                <a:ea typeface="Cambria" panose="02040503050406030204" pitchFamily="18" charset="0"/>
                <a:cs typeface="Calibri" panose="020F0502020204030204" pitchFamily="34" charset="0"/>
              </a:rPr>
              <a:t> </a:t>
            </a:r>
            <a:r>
              <a:rPr kumimoji="0" lang="en-US" altLang="en-US" sz="1100" i="1" u="none" strike="noStrike" cap="none" normalizeH="0" baseline="0" dirty="0" err="1">
                <a:ln>
                  <a:noFill/>
                </a:ln>
                <a:solidFill>
                  <a:schemeClr val="tx1"/>
                </a:solidFill>
                <a:effectLst/>
                <a:latin typeface="Cambria" panose="02040503050406030204" pitchFamily="18" charset="0"/>
                <a:ea typeface="Cambria" panose="02040503050406030204" pitchFamily="18" charset="0"/>
                <a:cs typeface="Calibri" panose="020F0502020204030204" pitchFamily="34" charset="0"/>
              </a:rPr>
              <a:t>Im</a:t>
            </a:r>
            <a:r>
              <a:rPr kumimoji="0" lang="en-US" altLang="en-US" sz="1100" i="1" u="none" strike="noStrike" cap="none" normalizeH="0" baseline="0" dirty="0">
                <a:ln>
                  <a:noFill/>
                </a:ln>
                <a:solidFill>
                  <a:schemeClr val="tx1"/>
                </a:solidFill>
                <a:effectLst/>
                <a:latin typeface="Cambria" panose="02040503050406030204" pitchFamily="18" charset="0"/>
                <a:ea typeface="Cambria" panose="02040503050406030204" pitchFamily="18" charset="0"/>
                <a:cs typeface="Calibri" panose="020F0502020204030204" pitchFamily="34" charset="0"/>
              </a:rPr>
              <a:t> </a:t>
            </a:r>
            <a:r>
              <a:rPr kumimoji="0" lang="en-US" altLang="en-US" sz="1100" i="1" u="none" strike="noStrike" cap="none" normalizeH="0" baseline="0" dirty="0" err="1">
                <a:ln>
                  <a:noFill/>
                </a:ln>
                <a:solidFill>
                  <a:schemeClr val="tx1"/>
                </a:solidFill>
                <a:effectLst/>
                <a:latin typeface="Cambria" panose="02040503050406030204" pitchFamily="18" charset="0"/>
                <a:ea typeface="Cambria" panose="02040503050406030204" pitchFamily="18" charset="0"/>
                <a:cs typeface="Calibri" panose="020F0502020204030204" pitchFamily="34" charset="0"/>
              </a:rPr>
              <a:t>Chaveiro</a:t>
            </a:r>
            <a:r>
              <a:rPr kumimoji="0" lang="en-US" altLang="en-US" sz="1100" i="0" u="none" strike="noStrike" cap="none" normalizeH="0" baseline="0" dirty="0">
                <a:ln>
                  <a:noFill/>
                </a:ln>
                <a:solidFill>
                  <a:schemeClr val="tx1"/>
                </a:solidFill>
                <a:effectLst/>
                <a:latin typeface="Cambria" panose="02040503050406030204" pitchFamily="18" charset="0"/>
                <a:ea typeface="Cambria" panose="02040503050406030204" pitchFamily="18" charset="0"/>
                <a:cs typeface="Calibri" panose="020F0502020204030204" pitchFamily="34" charset="0"/>
              </a:rPr>
              <a:t> means reaching out to join a person </a:t>
            </a:r>
            <a:br>
              <a:rPr kumimoji="0" lang="en-US" altLang="en-US" sz="1100" i="0" u="none" strike="noStrike" cap="none" normalizeH="0" baseline="0" dirty="0">
                <a:ln>
                  <a:noFill/>
                </a:ln>
                <a:solidFill>
                  <a:schemeClr val="tx1"/>
                </a:solidFill>
                <a:effectLst/>
                <a:latin typeface="Cambria" panose="02040503050406030204" pitchFamily="18" charset="0"/>
                <a:ea typeface="Cambria" panose="02040503050406030204" pitchFamily="18" charset="0"/>
                <a:cs typeface="Calibri" panose="020F0502020204030204" pitchFamily="34" charset="0"/>
              </a:rPr>
            </a:br>
            <a:r>
              <a:rPr kumimoji="0" lang="en-US" altLang="en-US" sz="1100" i="0" u="none" strike="noStrike" cap="none" normalizeH="0" baseline="0" dirty="0">
                <a:ln>
                  <a:noFill/>
                </a:ln>
                <a:solidFill>
                  <a:schemeClr val="tx1"/>
                </a:solidFill>
                <a:effectLst/>
                <a:latin typeface="Cambria" panose="02040503050406030204" pitchFamily="18" charset="0"/>
                <a:ea typeface="Cambria" panose="02040503050406030204" pitchFamily="18" charset="0"/>
                <a:cs typeface="Calibri" panose="020F0502020204030204" pitchFamily="34" charset="0"/>
              </a:rPr>
              <a:t>locked in the prison of loneliness.</a:t>
            </a:r>
            <a:endParaRPr kumimoji="0" lang="en-US" altLang="en-US" sz="1100" b="0" i="0" u="none" strike="noStrike" cap="none" normalizeH="0" baseline="0" dirty="0">
              <a:ln>
                <a:noFill/>
              </a:ln>
              <a:solidFill>
                <a:schemeClr val="tx1"/>
              </a:solidFill>
              <a:effectLst/>
            </a:endParaRPr>
          </a:p>
        </p:txBody>
      </p:sp>
    </p:spTree>
    <p:extLst>
      <p:ext uri="{BB962C8B-B14F-4D97-AF65-F5344CB8AC3E}">
        <p14:creationId xmlns:p14="http://schemas.microsoft.com/office/powerpoint/2010/main" val="30822904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A7CA5C1-CFFC-47A0-90F2-3FFFD8883C85}"/>
              </a:ext>
            </a:extLst>
          </p:cNvPr>
          <p:cNvSpPr>
            <a:spLocks noGrp="1"/>
          </p:cNvSpPr>
          <p:nvPr>
            <p:ph type="sldNum" sz="quarter" idx="12"/>
          </p:nvPr>
        </p:nvSpPr>
        <p:spPr/>
        <p:txBody>
          <a:bodyPr/>
          <a:lstStyle/>
          <a:p>
            <a:fld id="{0C214F17-86AB-4F1C-BC88-4CB7EE2FB93D}" type="slidenum">
              <a:rPr lang="en-US" sz="1050" b="1" smtClean="0">
                <a:solidFill>
                  <a:schemeClr val="tx1"/>
                </a:solidFill>
              </a:rPr>
              <a:t>31</a:t>
            </a:fld>
            <a:endParaRPr lang="en-US" sz="1050" b="1" dirty="0">
              <a:solidFill>
                <a:schemeClr val="tx1"/>
              </a:solidFill>
            </a:endParaRPr>
          </a:p>
        </p:txBody>
      </p:sp>
      <p:sp>
        <p:nvSpPr>
          <p:cNvPr id="4" name="Text Box 2">
            <a:extLst>
              <a:ext uri="{FF2B5EF4-FFF2-40B4-BE49-F238E27FC236}">
                <a16:creationId xmlns:a16="http://schemas.microsoft.com/office/drawing/2014/main" id="{23CBFC16-2659-4806-8E6B-25EA44382E22}"/>
              </a:ext>
            </a:extLst>
          </p:cNvPr>
          <p:cNvSpPr txBox="1">
            <a:spLocks noChangeArrowheads="1"/>
          </p:cNvSpPr>
          <p:nvPr/>
        </p:nvSpPr>
        <p:spPr bwMode="auto">
          <a:xfrm>
            <a:off x="718504" y="939799"/>
            <a:ext cx="6480582" cy="3610715"/>
          </a:xfrm>
          <a:prstGeom prst="rect">
            <a:avLst/>
          </a:prstGeom>
          <a:solidFill>
            <a:schemeClr val="bg1">
              <a:lumMod val="95000"/>
            </a:schemeClr>
          </a:solidFill>
          <a:ln w="6350">
            <a:solidFill>
              <a:srgbClr val="000000"/>
            </a:solidFill>
            <a:prstDash val="sysDot"/>
            <a:miter lim="800000"/>
            <a:headEnd/>
            <a:tailEnd/>
          </a:ln>
        </p:spPr>
        <p:txBody>
          <a:bodyPr rot="0" vert="horz" wrap="square" lIns="91440" tIns="45720" rIns="91440" bIns="45720" anchor="t" anchorCtr="0">
            <a:noAutofit/>
          </a:bodyPr>
          <a:lstStyle/>
          <a:p>
            <a:pPr marL="457200" marR="0" indent="-228600" rtl="0">
              <a:lnSpc>
                <a:spcPct val="135000"/>
              </a:lnSpc>
              <a:spcBef>
                <a:spcPts val="4200"/>
              </a:spcBef>
              <a:spcAft>
                <a:spcPts val="200"/>
              </a:spcAft>
              <a:buSzPct val="110000"/>
              <a:buFont typeface="Arial" panose="020B0604020202020204" pitchFamily="34" charset="0"/>
              <a:buChar char="•"/>
            </a:pPr>
            <a:endParaRPr lang="en-US" sz="1100" dirty="0">
              <a:effectLst/>
              <a:latin typeface="Tahoma" panose="020B0604030504040204" pitchFamily="34" charset="0"/>
              <a:ea typeface="Calibri" panose="020F0502020204030204" pitchFamily="34" charset="0"/>
              <a:cs typeface="Arial" panose="020B0604020202020204" pitchFamily="34" charset="0"/>
            </a:endParaRPr>
          </a:p>
          <a:p>
            <a:pPr marL="465138" indent="-342900">
              <a:lnSpc>
                <a:spcPct val="135000"/>
              </a:lnSpc>
              <a:spcBef>
                <a:spcPts val="4500"/>
              </a:spcBef>
              <a:buSzPct val="110000"/>
              <a:buFont typeface="Wingdings" panose="05000000000000000000" pitchFamily="2" charset="2"/>
              <a:buChar char="v"/>
              <a:tabLst>
                <a:tab pos="465138" algn="l"/>
              </a:tabLst>
            </a:pPr>
            <a:r>
              <a:rPr lang="en-US" sz="1300" b="1" dirty="0">
                <a:effectLst/>
                <a:ea typeface="Calibri" panose="020F0502020204030204" pitchFamily="34" charset="0"/>
              </a:rPr>
              <a:t>Our vision - 3 fold:  </a:t>
            </a:r>
            <a:r>
              <a:rPr lang="en-US" sz="1300" dirty="0">
                <a:effectLst/>
                <a:ea typeface="Calibri" panose="020F0502020204030204" pitchFamily="34" charset="0"/>
              </a:rPr>
              <a:t>1) With our eyes, we observe the superficial details of a person’s hardship;  2) We use mental imagery for a “deep dive” into the emotional repercussions and other ripple effects of the hardship;  3) We view the situation through the “lens” (i.e., perspective) of the person who is struggling through it.</a:t>
            </a:r>
            <a:r>
              <a:rPr lang="en-US" sz="1300" baseline="30000" dirty="0">
                <a:effectLst/>
                <a:ea typeface="Calibri" panose="020F0502020204030204" pitchFamily="34" charset="0"/>
              </a:rPr>
              <a:t> </a:t>
            </a:r>
            <a:r>
              <a:rPr lang="en-US" sz="1200" baseline="30000" dirty="0">
                <a:effectLst/>
                <a:ea typeface="Calibri" panose="020F0502020204030204" pitchFamily="34" charset="0"/>
              </a:rPr>
              <a:t>6</a:t>
            </a:r>
            <a:r>
              <a:rPr lang="en-US" sz="1200" baseline="30000" dirty="0">
                <a:ea typeface="Calibri" panose="020F0502020204030204" pitchFamily="34" charset="0"/>
              </a:rPr>
              <a:t>-8</a:t>
            </a:r>
            <a:r>
              <a:rPr lang="en-US" sz="1300" dirty="0">
                <a:effectLst/>
                <a:ea typeface="Calibri" panose="020F0502020204030204" pitchFamily="34" charset="0"/>
              </a:rPr>
              <a:t> </a:t>
            </a:r>
          </a:p>
          <a:p>
            <a:pPr marL="465138" indent="-342900">
              <a:lnSpc>
                <a:spcPct val="135000"/>
              </a:lnSpc>
              <a:spcBef>
                <a:spcPts val="900"/>
              </a:spcBef>
              <a:buSzPct val="110000"/>
              <a:buFont typeface="Wingdings" panose="05000000000000000000" pitchFamily="2" charset="2"/>
              <a:buChar char="v"/>
              <a:tabLst>
                <a:tab pos="465138" algn="l"/>
              </a:tabLst>
            </a:pPr>
            <a:r>
              <a:rPr lang="en-US" sz="1200" baseline="30000" dirty="0">
                <a:effectLst/>
                <a:ea typeface="Calibri" panose="020F0502020204030204" pitchFamily="34" charset="0"/>
              </a:rPr>
              <a:t>9</a:t>
            </a:r>
            <a:r>
              <a:rPr lang="en-US" sz="1300" b="1" dirty="0">
                <a:effectLst/>
                <a:ea typeface="Calibri" panose="020F0502020204030204" pitchFamily="34" charset="0"/>
              </a:rPr>
              <a:t>Our hearing:  </a:t>
            </a:r>
            <a:r>
              <a:rPr lang="en-US" sz="1300" dirty="0">
                <a:effectLst/>
                <a:ea typeface="Calibri" panose="020F0502020204030204" pitchFamily="34" charset="0"/>
              </a:rPr>
              <a:t>Listen in an attentive and non-judgmental manner to internalize the words and emotions that people convey to us.  Resist the urge to </a:t>
            </a:r>
            <a:r>
              <a:rPr lang="en-US" sz="1300" dirty="0">
                <a:ea typeface="Calibri" panose="020F0502020204030204" pitchFamily="34" charset="0"/>
              </a:rPr>
              <a:t>formulate a response while they talk to us, or to judge their perspective or emotions.</a:t>
            </a:r>
            <a:endParaRPr lang="en-US" sz="1300" dirty="0">
              <a:effectLst/>
              <a:ea typeface="Calibri" panose="020F0502020204030204" pitchFamily="34" charset="0"/>
            </a:endParaRPr>
          </a:p>
          <a:p>
            <a:pPr marL="465138" indent="-342900">
              <a:lnSpc>
                <a:spcPct val="135000"/>
              </a:lnSpc>
              <a:spcBef>
                <a:spcPts val="900"/>
              </a:spcBef>
              <a:buSzPct val="110000"/>
              <a:buFont typeface="Wingdings" panose="05000000000000000000" pitchFamily="2" charset="2"/>
              <a:buChar char="v"/>
              <a:tabLst>
                <a:tab pos="465138" algn="l"/>
              </a:tabLst>
            </a:pPr>
            <a:r>
              <a:rPr lang="en-US" sz="1300" b="1" dirty="0">
                <a:ea typeface="Calibri" panose="020F0502020204030204" pitchFamily="34" charset="0"/>
              </a:rPr>
              <a:t>O</a:t>
            </a:r>
            <a:r>
              <a:rPr lang="en-US" sz="1300" b="1" dirty="0">
                <a:effectLst/>
                <a:ea typeface="Calibri" panose="020F0502020204030204" pitchFamily="34" charset="0"/>
              </a:rPr>
              <a:t>ur facial features:  </a:t>
            </a:r>
            <a:r>
              <a:rPr lang="en-US" sz="1300" dirty="0">
                <a:effectLst/>
                <a:ea typeface="Calibri" panose="020F0502020204030204" pitchFamily="34" charset="0"/>
              </a:rPr>
              <a:t>Project a resplendent countenance to the distressed person, in order to express our good will to share in his or her struggles.</a:t>
            </a:r>
          </a:p>
        </p:txBody>
      </p:sp>
      <p:sp>
        <p:nvSpPr>
          <p:cNvPr id="6" name="Text Box 23">
            <a:extLst>
              <a:ext uri="{FF2B5EF4-FFF2-40B4-BE49-F238E27FC236}">
                <a16:creationId xmlns:a16="http://schemas.microsoft.com/office/drawing/2014/main" id="{774BDC8B-EBCF-447F-B0FF-6FF1B764AE47}"/>
              </a:ext>
            </a:extLst>
          </p:cNvPr>
          <p:cNvSpPr txBox="1"/>
          <p:nvPr/>
        </p:nvSpPr>
        <p:spPr>
          <a:xfrm>
            <a:off x="767443" y="990600"/>
            <a:ext cx="6431643" cy="570652"/>
          </a:xfrm>
          <a:prstGeom prst="rect">
            <a:avLst/>
          </a:prstGeom>
          <a:solidFill>
            <a:prstClr val="white"/>
          </a:solidFill>
          <a:ln>
            <a:noFill/>
          </a:ln>
        </p:spPr>
        <p:txBody>
          <a:bodyPr rot="0" spcFirstLastPara="0" vert="horz" wrap="square" lIns="0" tIns="0" rIns="0" bIns="0" numCol="1" spcCol="0" rtlCol="0" fromWordArt="0" anchor="ctr" anchorCtr="0" forceAA="0" compatLnSpc="1">
            <a:prstTxWarp prst="textNoShape">
              <a:avLst/>
            </a:prstTxWarp>
            <a:noAutofit/>
          </a:bodyPr>
          <a:lstStyle/>
          <a:p>
            <a:pPr marL="0" marR="0" algn="ctr">
              <a:lnSpc>
                <a:spcPct val="145000"/>
              </a:lnSpc>
            </a:pPr>
            <a:r>
              <a:rPr lang="en-US" sz="1200" b="1" cap="small" dirty="0">
                <a:effectLst/>
                <a:latin typeface="Verdana" panose="020B0604030504040204" pitchFamily="34" charset="0"/>
                <a:ea typeface="Times New Roman" panose="02020603050405020304" pitchFamily="18" charset="0"/>
                <a:cs typeface="Arial" panose="020B0604020202020204" pitchFamily="34" charset="0"/>
              </a:rPr>
              <a:t>Using all our “senses” to be </a:t>
            </a:r>
            <a:r>
              <a:rPr lang="en-US" sz="1200" b="1" i="1" cap="small" dirty="0" err="1">
                <a:effectLst/>
                <a:latin typeface="Verdana" panose="020B0604030504040204" pitchFamily="34" charset="0"/>
                <a:ea typeface="Times New Roman" panose="02020603050405020304" pitchFamily="18" charset="0"/>
                <a:cs typeface="Arial" panose="020B0604020202020204" pitchFamily="34" charset="0"/>
              </a:rPr>
              <a:t>Nosei</a:t>
            </a:r>
            <a:r>
              <a:rPr lang="en-US" sz="1200" b="1" i="1" cap="small" dirty="0">
                <a:effectLst/>
                <a:latin typeface="Verdana" panose="020B0604030504040204" pitchFamily="34" charset="0"/>
                <a:ea typeface="Times New Roman" panose="02020603050405020304" pitchFamily="18" charset="0"/>
                <a:cs typeface="Arial" panose="020B0604020202020204" pitchFamily="34" charset="0"/>
              </a:rPr>
              <a:t> </a:t>
            </a:r>
            <a:r>
              <a:rPr lang="en-US" sz="1200" b="1" i="1" cap="small" dirty="0" err="1">
                <a:effectLst/>
                <a:latin typeface="Verdana" panose="020B0604030504040204" pitchFamily="34" charset="0"/>
                <a:ea typeface="Times New Roman" panose="02020603050405020304" pitchFamily="18" charset="0"/>
                <a:cs typeface="Arial" panose="020B0604020202020204" pitchFamily="34" charset="0"/>
              </a:rPr>
              <a:t>B’ol</a:t>
            </a:r>
            <a:r>
              <a:rPr lang="en-US" sz="1200" b="1" i="1" cap="small" dirty="0">
                <a:effectLst/>
                <a:latin typeface="Verdana" panose="020B0604030504040204" pitchFamily="34" charset="0"/>
                <a:ea typeface="Times New Roman" panose="02020603050405020304" pitchFamily="18" charset="0"/>
                <a:cs typeface="Arial" panose="020B0604020202020204" pitchFamily="34" charset="0"/>
              </a:rPr>
              <a:t> </a:t>
            </a:r>
            <a:r>
              <a:rPr lang="en-US" sz="1200" b="1" i="1" cap="small" dirty="0" err="1">
                <a:effectLst/>
                <a:latin typeface="Verdana" panose="020B0604030504040204" pitchFamily="34" charset="0"/>
                <a:ea typeface="Times New Roman" panose="02020603050405020304" pitchFamily="18" charset="0"/>
                <a:cs typeface="Arial" panose="020B0604020202020204" pitchFamily="34" charset="0"/>
              </a:rPr>
              <a:t>Im</a:t>
            </a:r>
            <a:r>
              <a:rPr lang="en-US" sz="1200" b="1" i="1" cap="small" dirty="0">
                <a:effectLst/>
                <a:latin typeface="Verdana" panose="020B0604030504040204" pitchFamily="34" charset="0"/>
                <a:ea typeface="Times New Roman" panose="02020603050405020304" pitchFamily="18" charset="0"/>
                <a:cs typeface="Arial" panose="020B0604020202020204" pitchFamily="34" charset="0"/>
              </a:rPr>
              <a:t> </a:t>
            </a:r>
            <a:r>
              <a:rPr lang="en-US" sz="1200" b="1" i="1" cap="small" dirty="0" err="1">
                <a:effectLst/>
                <a:latin typeface="Verdana" panose="020B0604030504040204" pitchFamily="34" charset="0"/>
                <a:ea typeface="Times New Roman" panose="02020603050405020304" pitchFamily="18" charset="0"/>
                <a:cs typeface="Arial" panose="020B0604020202020204" pitchFamily="34" charset="0"/>
              </a:rPr>
              <a:t>Chaveiro</a:t>
            </a:r>
            <a:endParaRPr lang="en-US" sz="1200" b="1" i="1" cap="small" dirty="0">
              <a:effectLst/>
              <a:latin typeface="Verdana" panose="020B0604030504040204" pitchFamily="34" charset="0"/>
              <a:ea typeface="Times New Roman" panose="02020603050405020304" pitchFamily="18" charset="0"/>
              <a:cs typeface="Arial" panose="020B0604020202020204" pitchFamily="34" charset="0"/>
            </a:endParaRPr>
          </a:p>
        </p:txBody>
      </p:sp>
      <p:sp>
        <p:nvSpPr>
          <p:cNvPr id="10" name="Text Box 2">
            <a:extLst>
              <a:ext uri="{FF2B5EF4-FFF2-40B4-BE49-F238E27FC236}">
                <a16:creationId xmlns:a16="http://schemas.microsoft.com/office/drawing/2014/main" id="{071784FF-EA5A-4D3D-9542-9BBA87EFB086}"/>
              </a:ext>
            </a:extLst>
          </p:cNvPr>
          <p:cNvSpPr txBox="1">
            <a:spLocks noChangeArrowheads="1"/>
          </p:cNvSpPr>
          <p:nvPr/>
        </p:nvSpPr>
        <p:spPr bwMode="auto">
          <a:xfrm>
            <a:off x="726645" y="5029200"/>
            <a:ext cx="6519545" cy="4405085"/>
          </a:xfrm>
          <a:prstGeom prst="rect">
            <a:avLst/>
          </a:prstGeom>
          <a:solidFill>
            <a:schemeClr val="bg1">
              <a:lumMod val="95000"/>
            </a:schemeClr>
          </a:solidFill>
          <a:ln w="6350">
            <a:solidFill>
              <a:srgbClr val="000000"/>
            </a:solidFill>
            <a:prstDash val="sysDot"/>
            <a:miter lim="800000"/>
            <a:headEnd/>
            <a:tailEnd/>
          </a:ln>
        </p:spPr>
        <p:txBody>
          <a:bodyPr rot="0" vert="horz" wrap="square" lIns="91440" tIns="45720" rIns="91440" bIns="45720" anchor="t" anchorCtr="0">
            <a:noAutofit/>
          </a:bodyPr>
          <a:lstStyle/>
          <a:p>
            <a:pPr marL="457200" marR="0" indent="-228600" rtl="0">
              <a:lnSpc>
                <a:spcPct val="135000"/>
              </a:lnSpc>
              <a:spcBef>
                <a:spcPts val="4200"/>
              </a:spcBef>
              <a:spcAft>
                <a:spcPts val="200"/>
              </a:spcAft>
              <a:buSzPct val="110000"/>
              <a:buFont typeface="Arial" panose="020B0604020202020204" pitchFamily="34" charset="0"/>
              <a:buChar char="•"/>
            </a:pPr>
            <a:endParaRPr lang="en-US" sz="1100" dirty="0">
              <a:effectLst/>
              <a:latin typeface="Tahoma" panose="020B0604030504040204" pitchFamily="34" charset="0"/>
              <a:ea typeface="Calibri" panose="020F0502020204030204" pitchFamily="34" charset="0"/>
              <a:cs typeface="Arial" panose="020B0604020202020204" pitchFamily="34" charset="0"/>
            </a:endParaRPr>
          </a:p>
          <a:p>
            <a:pPr marL="465138" indent="-342900">
              <a:lnSpc>
                <a:spcPct val="135000"/>
              </a:lnSpc>
              <a:spcBef>
                <a:spcPts val="5800"/>
              </a:spcBef>
              <a:buSzPct val="110000"/>
              <a:buFont typeface="Wingdings" panose="05000000000000000000" pitchFamily="2" charset="2"/>
              <a:buChar char="v"/>
              <a:tabLst>
                <a:tab pos="465138" algn="l"/>
              </a:tabLst>
            </a:pPr>
            <a:r>
              <a:rPr lang="en-US" sz="1300" i="1" dirty="0">
                <a:effectLst/>
                <a:ea typeface="Calibri" panose="020F0502020204030204" pitchFamily="34" charset="0"/>
              </a:rPr>
              <a:t>“It is impossible to reach the level of feeling another’s pain </a:t>
            </a:r>
            <a:r>
              <a:rPr lang="en-US" sz="1300" i="1" dirty="0">
                <a:ea typeface="Calibri" panose="020F0502020204030204" pitchFamily="34" charset="0"/>
              </a:rPr>
              <a:t> … unless </a:t>
            </a:r>
            <a:r>
              <a:rPr lang="en-US" sz="1300" i="1" dirty="0">
                <a:effectLst/>
                <a:ea typeface="Calibri" panose="020F0502020204030204" pitchFamily="34" charset="0"/>
              </a:rPr>
              <a:t>we abundantly utilize mental imagery, i.e., visualizing ourselves, Heaven forbid, experiencing the pain, hardship or illness that another person is suffering</a:t>
            </a:r>
            <a:r>
              <a:rPr lang="en-US" sz="1300" dirty="0">
                <a:ea typeface="Calibri" panose="020F0502020204030204" pitchFamily="34" charset="0"/>
              </a:rPr>
              <a:t>.  </a:t>
            </a:r>
            <a:r>
              <a:rPr lang="en-US" sz="1300" i="1" dirty="0">
                <a:ea typeface="Calibri" panose="020F0502020204030204" pitchFamily="34" charset="0"/>
              </a:rPr>
              <a:t>Whatever we would want someone to do for us … we must demand of ourselves to do for another person</a:t>
            </a:r>
            <a:r>
              <a:rPr lang="en-US" sz="1300" dirty="0">
                <a:ea typeface="Calibri" panose="020F0502020204030204" pitchFamily="34" charset="0"/>
              </a:rPr>
              <a:t>.“</a:t>
            </a:r>
            <a:endParaRPr lang="en-US" sz="1300" dirty="0">
              <a:effectLst/>
              <a:ea typeface="Calibri" panose="020F0502020204030204" pitchFamily="34" charset="0"/>
            </a:endParaRPr>
          </a:p>
          <a:p>
            <a:pPr marL="465138" indent="-342900">
              <a:lnSpc>
                <a:spcPct val="135000"/>
              </a:lnSpc>
              <a:spcBef>
                <a:spcPts val="900"/>
              </a:spcBef>
              <a:buSzPct val="110000"/>
              <a:buFont typeface="Wingdings" panose="05000000000000000000" pitchFamily="2" charset="2"/>
              <a:buChar char="v"/>
              <a:tabLst>
                <a:tab pos="465138" algn="l"/>
              </a:tabLst>
            </a:pPr>
            <a:r>
              <a:rPr lang="en-US" sz="1200" baseline="30000" dirty="0">
                <a:effectLst/>
                <a:ea typeface="Calibri" panose="020F0502020204030204" pitchFamily="34" charset="0"/>
              </a:rPr>
              <a:t>11</a:t>
            </a:r>
            <a:r>
              <a:rPr lang="en-US" sz="1300" i="1" dirty="0">
                <a:effectLst/>
                <a:ea typeface="Calibri" panose="020F0502020204030204" pitchFamily="34" charset="0"/>
              </a:rPr>
              <a:t>“Look at yourself as if you are the poor person” </a:t>
            </a:r>
            <a:r>
              <a:rPr lang="en-US" sz="1300" dirty="0">
                <a:effectLst/>
                <a:ea typeface="Calibri" panose="020F0502020204030204" pitchFamily="34" charset="0"/>
              </a:rPr>
              <a:t>(</a:t>
            </a:r>
            <a:r>
              <a:rPr lang="en-US" sz="1300" dirty="0" err="1">
                <a:effectLst/>
                <a:ea typeface="Calibri" panose="020F0502020204030204" pitchFamily="34" charset="0"/>
              </a:rPr>
              <a:t>Rashi</a:t>
            </a:r>
            <a:r>
              <a:rPr lang="en-US" sz="1300" dirty="0">
                <a:effectLst/>
                <a:ea typeface="Calibri" panose="020F0502020204030204" pitchFamily="34" charset="0"/>
              </a:rPr>
              <a:t>; see </a:t>
            </a:r>
            <a:r>
              <a:rPr lang="en-US" sz="1300" dirty="0">
                <a:ea typeface="Calibri" panose="020F0502020204030204" pitchFamily="34" charset="0"/>
              </a:rPr>
              <a:t>Slide 32, </a:t>
            </a:r>
            <a:r>
              <a:rPr lang="en-US" sz="1300" dirty="0">
                <a:effectLst/>
                <a:ea typeface="Calibri" panose="020F0502020204030204" pitchFamily="34" charset="0"/>
              </a:rPr>
              <a:t>Source </a:t>
            </a:r>
            <a:r>
              <a:rPr lang="en-US" sz="1300" dirty="0">
                <a:effectLst/>
                <a:latin typeface="Cambria" panose="02040503050406030204" pitchFamily="18" charset="0"/>
                <a:ea typeface="Cambria" panose="02040503050406030204" pitchFamily="18" charset="0"/>
              </a:rPr>
              <a:t>VII-2</a:t>
            </a:r>
            <a:r>
              <a:rPr lang="en-US" sz="1300" dirty="0">
                <a:ea typeface="Calibri" panose="020F0502020204030204" pitchFamily="34" charset="0"/>
              </a:rPr>
              <a:t>)</a:t>
            </a:r>
            <a:r>
              <a:rPr lang="en-US" sz="1300" dirty="0">
                <a:effectLst/>
                <a:ea typeface="Calibri" panose="020F0502020204030204" pitchFamily="34" charset="0"/>
              </a:rPr>
              <a:t>.  </a:t>
            </a:r>
            <a:r>
              <a:rPr lang="en-US" sz="1300" dirty="0">
                <a:ea typeface="Calibri" panose="020F0502020204030204" pitchFamily="34" charset="0"/>
              </a:rPr>
              <a:t>Visualize ourselves being forced to collect charity door-to-door.  Imagine the feelings of degradation, helplessness and anxiety each time we knock on another door.  How would we want to be treated by the homeowner?  We would desperately hope to be welcomed warmly with a smiling and gracious reception and receive generous assistance.  Treat the poor person at our door the way we would want if the tables were turned - with warmth and authentic concern for the person’s plight.</a:t>
            </a:r>
          </a:p>
        </p:txBody>
      </p:sp>
      <p:sp>
        <p:nvSpPr>
          <p:cNvPr id="12" name="Text Box 23">
            <a:extLst>
              <a:ext uri="{FF2B5EF4-FFF2-40B4-BE49-F238E27FC236}">
                <a16:creationId xmlns:a16="http://schemas.microsoft.com/office/drawing/2014/main" id="{EBD8FC01-48D1-4123-B1C8-1B2C6C6677D7}"/>
              </a:ext>
            </a:extLst>
          </p:cNvPr>
          <p:cNvSpPr txBox="1"/>
          <p:nvPr/>
        </p:nvSpPr>
        <p:spPr>
          <a:xfrm>
            <a:off x="767443" y="5049213"/>
            <a:ext cx="6431643" cy="805488"/>
          </a:xfrm>
          <a:prstGeom prst="rect">
            <a:avLst/>
          </a:prstGeom>
          <a:solidFill>
            <a:prstClr val="white"/>
          </a:solidFill>
          <a:ln>
            <a:noFill/>
          </a:ln>
        </p:spPr>
        <p:txBody>
          <a:bodyPr rot="0" spcFirstLastPara="0" vert="horz" wrap="square" lIns="0" tIns="0" rIns="0" bIns="0" numCol="1" spcCol="0" rtlCol="0" fromWordArt="0" anchor="ctr" anchorCtr="0" forceAA="0" compatLnSpc="1">
            <a:prstTxWarp prst="textNoShape">
              <a:avLst/>
            </a:prstTxWarp>
            <a:noAutofit/>
          </a:bodyPr>
          <a:lstStyle/>
          <a:p>
            <a:pPr marL="0" marR="0" algn="ctr">
              <a:lnSpc>
                <a:spcPct val="135000"/>
              </a:lnSpc>
            </a:pPr>
            <a:r>
              <a:rPr lang="en-US" sz="1200" baseline="30000" dirty="0">
                <a:effectLst/>
                <a:ea typeface="Calibri" panose="020F0502020204030204" pitchFamily="34" charset="0"/>
              </a:rPr>
              <a:t>10</a:t>
            </a:r>
            <a:r>
              <a:rPr lang="en-US" sz="1200" b="1" cap="small" dirty="0">
                <a:effectLst/>
                <a:latin typeface="Verdana" panose="020B0604030504040204" pitchFamily="34" charset="0"/>
                <a:ea typeface="Times New Roman" panose="02020603050405020304" pitchFamily="18" charset="0"/>
                <a:cs typeface="Arial" panose="020B0604020202020204" pitchFamily="34" charset="0"/>
              </a:rPr>
              <a:t>Sabba of </a:t>
            </a:r>
            <a:r>
              <a:rPr lang="en-US" sz="1200" b="1" cap="small" dirty="0" err="1">
                <a:effectLst/>
                <a:latin typeface="Verdana" panose="020B0604030504040204" pitchFamily="34" charset="0"/>
                <a:ea typeface="Times New Roman" panose="02020603050405020304" pitchFamily="18" charset="0"/>
                <a:cs typeface="Arial" panose="020B0604020202020204" pitchFamily="34" charset="0"/>
              </a:rPr>
              <a:t>Kelm</a:t>
            </a:r>
            <a:r>
              <a:rPr lang="en-US" sz="1200" b="1" cap="small" dirty="0">
                <a:latin typeface="Verdana" panose="020B0604030504040204" pitchFamily="34" charset="0"/>
                <a:ea typeface="Times New Roman" panose="02020603050405020304" pitchFamily="18" charset="0"/>
                <a:cs typeface="Arial" panose="020B0604020202020204" pitchFamily="34" charset="0"/>
              </a:rPr>
              <a:t>:  Using mental imagery to visualize people’s distress:</a:t>
            </a:r>
          </a:p>
          <a:p>
            <a:pPr marL="0" marR="0" algn="ctr">
              <a:lnSpc>
                <a:spcPct val="135000"/>
              </a:lnSpc>
              <a:spcBef>
                <a:spcPts val="300"/>
              </a:spcBef>
              <a:spcAft>
                <a:spcPts val="600"/>
              </a:spcAft>
            </a:pPr>
            <a:r>
              <a:rPr lang="en-US" sz="1050" b="1" cap="small" dirty="0">
                <a:latin typeface="Verdana" panose="020B0604030504040204" pitchFamily="34" charset="0"/>
                <a:ea typeface="Times New Roman" panose="02020603050405020304" pitchFamily="18" charset="0"/>
                <a:cs typeface="Arial" panose="020B0604020202020204" pitchFamily="34" charset="0"/>
              </a:rPr>
              <a:t>the key to be </a:t>
            </a:r>
            <a:r>
              <a:rPr lang="en-US" sz="1050" b="1" i="1" cap="small" dirty="0" err="1">
                <a:latin typeface="Verdana" panose="020B0604030504040204" pitchFamily="34" charset="0"/>
                <a:ea typeface="Times New Roman" panose="02020603050405020304" pitchFamily="18" charset="0"/>
                <a:cs typeface="Arial" panose="020B0604020202020204" pitchFamily="34" charset="0"/>
              </a:rPr>
              <a:t>Nosei</a:t>
            </a:r>
            <a:r>
              <a:rPr lang="en-US" sz="1050" b="1" i="1" cap="small" dirty="0">
                <a:latin typeface="Verdana" panose="020B0604030504040204" pitchFamily="34" charset="0"/>
                <a:ea typeface="Times New Roman" panose="02020603050405020304" pitchFamily="18" charset="0"/>
                <a:cs typeface="Arial" panose="020B0604020202020204" pitchFamily="34" charset="0"/>
              </a:rPr>
              <a:t> </a:t>
            </a:r>
            <a:r>
              <a:rPr lang="en-US" sz="1050" b="1" i="1" cap="small" dirty="0" err="1">
                <a:latin typeface="Verdana" panose="020B0604030504040204" pitchFamily="34" charset="0"/>
                <a:ea typeface="Times New Roman" panose="02020603050405020304" pitchFamily="18" charset="0"/>
                <a:cs typeface="Arial" panose="020B0604020202020204" pitchFamily="34" charset="0"/>
              </a:rPr>
              <a:t>B’ol</a:t>
            </a:r>
            <a:r>
              <a:rPr lang="en-US" sz="1050" b="1" i="1" cap="small" dirty="0">
                <a:latin typeface="Verdana" panose="020B0604030504040204" pitchFamily="34" charset="0"/>
                <a:ea typeface="Times New Roman" panose="02020603050405020304" pitchFamily="18" charset="0"/>
                <a:cs typeface="Arial" panose="020B0604020202020204" pitchFamily="34" charset="0"/>
              </a:rPr>
              <a:t> </a:t>
            </a:r>
            <a:r>
              <a:rPr lang="en-US" sz="1050" b="1" i="1" cap="small" dirty="0" err="1">
                <a:latin typeface="Verdana" panose="020B0604030504040204" pitchFamily="34" charset="0"/>
                <a:ea typeface="Times New Roman" panose="02020603050405020304" pitchFamily="18" charset="0"/>
                <a:cs typeface="Arial" panose="020B0604020202020204" pitchFamily="34" charset="0"/>
              </a:rPr>
              <a:t>Im</a:t>
            </a:r>
            <a:r>
              <a:rPr lang="en-US" sz="1050" b="1" i="1" cap="small" dirty="0">
                <a:latin typeface="Verdana" panose="020B0604030504040204" pitchFamily="34" charset="0"/>
                <a:ea typeface="Times New Roman" panose="02020603050405020304" pitchFamily="18" charset="0"/>
                <a:cs typeface="Arial" panose="020B0604020202020204" pitchFamily="34" charset="0"/>
              </a:rPr>
              <a:t> </a:t>
            </a:r>
            <a:r>
              <a:rPr lang="en-US" sz="1050" b="1" i="1" cap="small" dirty="0" err="1">
                <a:latin typeface="Verdana" panose="020B0604030504040204" pitchFamily="34" charset="0"/>
                <a:ea typeface="Times New Roman" panose="02020603050405020304" pitchFamily="18" charset="0"/>
                <a:cs typeface="Arial" panose="020B0604020202020204" pitchFamily="34" charset="0"/>
              </a:rPr>
              <a:t>Chaveiro</a:t>
            </a:r>
            <a:endParaRPr lang="en-US" sz="1050" b="1" i="1" cap="small" dirty="0">
              <a:effectLst/>
              <a:latin typeface="Verdana" panose="020B0604030504040204" pitchFamily="34" charset="0"/>
              <a:ea typeface="Times New Roman" panose="02020603050405020304" pitchFamily="18" charset="0"/>
              <a:cs typeface="Arial" panose="020B0604020202020204" pitchFamily="34" charset="0"/>
            </a:endParaRPr>
          </a:p>
        </p:txBody>
      </p:sp>
      <p:sp>
        <p:nvSpPr>
          <p:cNvPr id="3" name="TextBox 2">
            <a:extLst>
              <a:ext uri="{FF2B5EF4-FFF2-40B4-BE49-F238E27FC236}">
                <a16:creationId xmlns:a16="http://schemas.microsoft.com/office/drawing/2014/main" id="{4571300E-9D3E-4B26-8449-B4A4A154382C}"/>
              </a:ext>
            </a:extLst>
          </p:cNvPr>
          <p:cNvSpPr txBox="1"/>
          <p:nvPr/>
        </p:nvSpPr>
        <p:spPr>
          <a:xfrm>
            <a:off x="1197352" y="332095"/>
            <a:ext cx="5653391" cy="307777"/>
          </a:xfrm>
          <a:prstGeom prst="rect">
            <a:avLst/>
          </a:prstGeom>
          <a:noFill/>
        </p:spPr>
        <p:txBody>
          <a:bodyPr wrap="square">
            <a:spAutoFit/>
          </a:bodyPr>
          <a:lstStyle/>
          <a:p>
            <a:r>
              <a:rPr lang="en-US" sz="1400" kern="0" dirty="0">
                <a:effectLst/>
                <a:latin typeface="Cambria" panose="02040503050406030204" pitchFamily="18" charset="0"/>
                <a:ea typeface="Times New Roman" panose="02020603050405020304" pitchFamily="18" charset="0"/>
              </a:rPr>
              <a:t>VII.  The human connection:  Using all our “senses” to be </a:t>
            </a:r>
            <a:r>
              <a:rPr lang="en-US" sz="1400" i="1" kern="0" dirty="0" err="1">
                <a:effectLst/>
                <a:latin typeface="Cambria" panose="02040503050406030204" pitchFamily="18" charset="0"/>
                <a:ea typeface="Times New Roman" panose="02020603050405020304" pitchFamily="18" charset="0"/>
              </a:rPr>
              <a:t>Nosei</a:t>
            </a:r>
            <a:r>
              <a:rPr lang="en-US" sz="1400" i="1" kern="0" dirty="0">
                <a:effectLst/>
                <a:latin typeface="Cambria" panose="02040503050406030204" pitchFamily="18" charset="0"/>
                <a:ea typeface="Times New Roman" panose="02020603050405020304" pitchFamily="18" charset="0"/>
              </a:rPr>
              <a:t> </a:t>
            </a:r>
            <a:r>
              <a:rPr lang="en-US" sz="1400" i="1" kern="0" dirty="0" err="1">
                <a:effectLst/>
                <a:latin typeface="Cambria" panose="02040503050406030204" pitchFamily="18" charset="0"/>
                <a:ea typeface="Times New Roman" panose="02020603050405020304" pitchFamily="18" charset="0"/>
              </a:rPr>
              <a:t>B’ol</a:t>
            </a:r>
            <a:endParaRPr lang="en-US" sz="1400" dirty="0"/>
          </a:p>
        </p:txBody>
      </p:sp>
    </p:spTree>
    <p:extLst>
      <p:ext uri="{BB962C8B-B14F-4D97-AF65-F5344CB8AC3E}">
        <p14:creationId xmlns:p14="http://schemas.microsoft.com/office/powerpoint/2010/main" val="32302811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FA5C651-3E63-401C-8BDD-346E0D0B4103}"/>
              </a:ext>
            </a:extLst>
          </p:cNvPr>
          <p:cNvSpPr>
            <a:spLocks noGrp="1"/>
          </p:cNvSpPr>
          <p:nvPr>
            <p:ph type="sldNum" sz="quarter" idx="12"/>
          </p:nvPr>
        </p:nvSpPr>
        <p:spPr>
          <a:xfrm>
            <a:off x="5487987" y="9273301"/>
            <a:ext cx="1748790" cy="535517"/>
          </a:xfrm>
        </p:spPr>
        <p:txBody>
          <a:bodyPr/>
          <a:lstStyle/>
          <a:p>
            <a:fld id="{0C214F17-86AB-4F1C-BC88-4CB7EE2FB93D}" type="slidenum">
              <a:rPr lang="en-US" sz="1050" b="1" smtClean="0">
                <a:solidFill>
                  <a:schemeClr val="tx1"/>
                </a:solidFill>
              </a:rPr>
              <a:t>32</a:t>
            </a:fld>
            <a:endParaRPr lang="en-US" sz="1050" b="1" dirty="0">
              <a:solidFill>
                <a:schemeClr val="tx1"/>
              </a:solidFill>
            </a:endParaRPr>
          </a:p>
        </p:txBody>
      </p:sp>
      <p:sp>
        <p:nvSpPr>
          <p:cNvPr id="4" name="Text Box 2">
            <a:extLst>
              <a:ext uri="{FF2B5EF4-FFF2-40B4-BE49-F238E27FC236}">
                <a16:creationId xmlns:a16="http://schemas.microsoft.com/office/drawing/2014/main" id="{9070300A-2F2B-4177-9960-F1467D253D5D}"/>
              </a:ext>
            </a:extLst>
          </p:cNvPr>
          <p:cNvSpPr txBox="1">
            <a:spLocks noChangeArrowheads="1"/>
          </p:cNvSpPr>
          <p:nvPr/>
        </p:nvSpPr>
        <p:spPr bwMode="auto">
          <a:xfrm>
            <a:off x="653732" y="3086101"/>
            <a:ext cx="6611534" cy="3648018"/>
          </a:xfrm>
          <a:prstGeom prst="rect">
            <a:avLst/>
          </a:prstGeom>
          <a:solidFill>
            <a:schemeClr val="bg1">
              <a:lumMod val="95000"/>
            </a:schemeClr>
          </a:solidFill>
          <a:ln w="6350">
            <a:solidFill>
              <a:srgbClr val="000000"/>
            </a:solidFill>
            <a:prstDash val="sysDot"/>
            <a:miter lim="800000"/>
            <a:headEnd/>
            <a:tailEnd/>
          </a:ln>
        </p:spPr>
        <p:txBody>
          <a:bodyPr rot="0" vert="horz" wrap="square" lIns="91440" tIns="45720" rIns="91440" bIns="45720" anchor="t" anchorCtr="0">
            <a:noAutofit/>
          </a:bodyPr>
          <a:lstStyle/>
          <a:p>
            <a:pPr marL="457200" marR="0" indent="-228600" rtl="0">
              <a:lnSpc>
                <a:spcPct val="135000"/>
              </a:lnSpc>
              <a:spcBef>
                <a:spcPts val="4200"/>
              </a:spcBef>
              <a:spcAft>
                <a:spcPts val="200"/>
              </a:spcAft>
              <a:buSzPct val="110000"/>
              <a:buFont typeface="Arial" panose="020B0604020202020204" pitchFamily="34" charset="0"/>
              <a:buChar char="•"/>
            </a:pPr>
            <a:endParaRPr lang="en-US" sz="1100" dirty="0">
              <a:effectLst/>
              <a:latin typeface="Tahoma" panose="020B0604030504040204" pitchFamily="34" charset="0"/>
              <a:ea typeface="Calibri" panose="020F0502020204030204" pitchFamily="34" charset="0"/>
              <a:cs typeface="Arial" panose="020B0604020202020204" pitchFamily="34" charset="0"/>
            </a:endParaRPr>
          </a:p>
          <a:p>
            <a:pPr marL="406400" indent="-292100">
              <a:lnSpc>
                <a:spcPct val="135000"/>
              </a:lnSpc>
              <a:spcBef>
                <a:spcPts val="5200"/>
              </a:spcBef>
              <a:buSzPct val="110000"/>
              <a:buFont typeface="Wingdings" panose="05000000000000000000" pitchFamily="2" charset="2"/>
              <a:buChar char="v"/>
            </a:pPr>
            <a:r>
              <a:rPr lang="en-US" sz="1200" dirty="0">
                <a:effectLst/>
                <a:ea typeface="Calibri" panose="020F0502020204030204" pitchFamily="34" charset="0"/>
              </a:rPr>
              <a:t>The </a:t>
            </a:r>
            <a:r>
              <a:rPr lang="en-US" sz="1200" dirty="0" err="1">
                <a:effectLst/>
                <a:ea typeface="Calibri" panose="020F0502020204030204" pitchFamily="34" charset="0"/>
              </a:rPr>
              <a:t>Gemara</a:t>
            </a:r>
            <a:r>
              <a:rPr lang="en-US" sz="1200" dirty="0">
                <a:effectLst/>
                <a:ea typeface="Calibri" panose="020F0502020204030204" pitchFamily="34" charset="0"/>
              </a:rPr>
              <a:t> (Makos 10a) describes greeting people with a </a:t>
            </a:r>
            <a:r>
              <a:rPr lang="en-US" sz="1200" dirty="0">
                <a:ea typeface="Calibri" panose="020F0502020204030204" pitchFamily="34" charset="0"/>
              </a:rPr>
              <a:t>radiant </a:t>
            </a:r>
            <a:r>
              <a:rPr lang="en-US" sz="1200" dirty="0">
                <a:effectLst/>
                <a:ea typeface="Calibri" panose="020F0502020204030204" pitchFamily="34" charset="0"/>
              </a:rPr>
              <a:t>countenance as </a:t>
            </a:r>
            <a:r>
              <a:rPr lang="en-US" sz="1200" i="1" dirty="0">
                <a:effectLst/>
                <a:ea typeface="Calibri" panose="020F0502020204030204" pitchFamily="34" charset="0"/>
              </a:rPr>
              <a:t>“shining the sun” </a:t>
            </a:r>
            <a:r>
              <a:rPr lang="en-US" sz="1200" dirty="0">
                <a:effectLst/>
                <a:ea typeface="Calibri" panose="020F0502020204030204" pitchFamily="34" charset="0"/>
              </a:rPr>
              <a:t>at them.  </a:t>
            </a:r>
            <a:r>
              <a:rPr lang="en-US" sz="1200" baseline="30000" dirty="0">
                <a:effectLst/>
                <a:ea typeface="Calibri" panose="020F0502020204030204" pitchFamily="34" charset="0"/>
              </a:rPr>
              <a:t>13</a:t>
            </a:r>
            <a:r>
              <a:rPr lang="en-US" sz="1200" dirty="0">
                <a:effectLst/>
                <a:ea typeface="Calibri" panose="020F0502020204030204" pitchFamily="34" charset="0"/>
              </a:rPr>
              <a:t>Just as the sun’s rays are converted by a plant into life-giving nutrients, the smiles we greet people with, are converted into energy and vitality by the recipients</a:t>
            </a:r>
            <a:r>
              <a:rPr lang="en-US" sz="1200" dirty="0">
                <a:ea typeface="Calibri" panose="020F0502020204030204" pitchFamily="34" charset="0"/>
              </a:rPr>
              <a:t>. It illuminates the darkness within troubled souls and revitalizes them (see Source </a:t>
            </a:r>
            <a:r>
              <a:rPr lang="en-US" sz="1200" dirty="0">
                <a:latin typeface="Cambria" panose="02040503050406030204" pitchFamily="18" charset="0"/>
                <a:ea typeface="Cambria" panose="02040503050406030204" pitchFamily="18" charset="0"/>
              </a:rPr>
              <a:t>VII-3</a:t>
            </a:r>
            <a:r>
              <a:rPr lang="en-US" sz="1200" dirty="0">
                <a:ea typeface="Calibri" panose="020F0502020204030204" pitchFamily="34" charset="0"/>
              </a:rPr>
              <a:t>, below).</a:t>
            </a:r>
            <a:endParaRPr lang="en-US" sz="1200" dirty="0">
              <a:effectLst/>
              <a:ea typeface="Calibri" panose="020F0502020204030204" pitchFamily="34" charset="0"/>
            </a:endParaRPr>
          </a:p>
          <a:p>
            <a:pPr marL="406400" indent="-292100">
              <a:lnSpc>
                <a:spcPct val="135000"/>
              </a:lnSpc>
              <a:spcBef>
                <a:spcPts val="600"/>
              </a:spcBef>
              <a:buSzPct val="110000"/>
              <a:buFont typeface="Wingdings" panose="05000000000000000000" pitchFamily="2" charset="2"/>
              <a:buChar char="v"/>
            </a:pPr>
            <a:r>
              <a:rPr lang="en-US" sz="1200" baseline="30000" dirty="0">
                <a:effectLst/>
                <a:ea typeface="Calibri" panose="020F0502020204030204" pitchFamily="34" charset="0"/>
              </a:rPr>
              <a:t>14</a:t>
            </a:r>
            <a:r>
              <a:rPr lang="en-US" sz="1200" dirty="0">
                <a:effectLst/>
                <a:ea typeface="Calibri" panose="020F0502020204030204" pitchFamily="34" charset="0"/>
              </a:rPr>
              <a:t>Rav </a:t>
            </a:r>
            <a:r>
              <a:rPr lang="en-US" sz="1200" dirty="0" err="1">
                <a:effectLst/>
                <a:ea typeface="Calibri" panose="020F0502020204030204" pitchFamily="34" charset="0"/>
              </a:rPr>
              <a:t>Shlomo</a:t>
            </a:r>
            <a:r>
              <a:rPr lang="en-US" sz="1200" dirty="0">
                <a:effectLst/>
                <a:ea typeface="Calibri" panose="020F0502020204030204" pitchFamily="34" charset="0"/>
              </a:rPr>
              <a:t> </a:t>
            </a:r>
            <a:r>
              <a:rPr lang="en-US" sz="1200" dirty="0" err="1">
                <a:effectLst/>
                <a:ea typeface="Calibri" panose="020F0502020204030204" pitchFamily="34" charset="0"/>
              </a:rPr>
              <a:t>Wolbe</a:t>
            </a:r>
            <a:r>
              <a:rPr lang="en-US" sz="1200" dirty="0">
                <a:effectLst/>
                <a:ea typeface="Calibri" panose="020F0502020204030204" pitchFamily="34" charset="0"/>
              </a:rPr>
              <a:t>: </a:t>
            </a:r>
            <a:r>
              <a:rPr lang="en-US" sz="1200" i="1" dirty="0">
                <a:effectLst/>
                <a:ea typeface="Calibri" panose="020F0502020204030204" pitchFamily="34" charset="0"/>
              </a:rPr>
              <a:t>“This is the entire essence of a person – to be an individual who shines the sun, i.e., one who greets everyone with a resplendent countenance.  This is the foundation of all interpersonal </a:t>
            </a:r>
            <a:r>
              <a:rPr lang="en-US" sz="1200" i="1" dirty="0" err="1">
                <a:effectLst/>
                <a:ea typeface="Calibri" panose="020F0502020204030204" pitchFamily="34" charset="0"/>
              </a:rPr>
              <a:t>Mitzvos</a:t>
            </a:r>
            <a:r>
              <a:rPr lang="en-US" sz="1200" i="1" dirty="0">
                <a:effectLst/>
                <a:ea typeface="Calibri" panose="020F0502020204030204" pitchFamily="34" charset="0"/>
              </a:rPr>
              <a:t> and all our relationships with friends.</a:t>
            </a:r>
            <a:r>
              <a:rPr lang="en-US" sz="1200" dirty="0">
                <a:effectLst/>
                <a:ea typeface="Calibri" panose="020F0502020204030204" pitchFamily="34" charset="0"/>
              </a:rPr>
              <a:t>” </a:t>
            </a:r>
          </a:p>
          <a:p>
            <a:pPr marL="406400" indent="-292100">
              <a:lnSpc>
                <a:spcPct val="135000"/>
              </a:lnSpc>
              <a:spcBef>
                <a:spcPts val="600"/>
              </a:spcBef>
              <a:buSzPct val="110000"/>
              <a:buFont typeface="Wingdings" panose="05000000000000000000" pitchFamily="2" charset="2"/>
              <a:buChar char="v"/>
            </a:pPr>
            <a:r>
              <a:rPr lang="en-US" sz="1200" baseline="30000" dirty="0">
                <a:ea typeface="Calibri" panose="020F0502020204030204" pitchFamily="34" charset="0"/>
              </a:rPr>
              <a:t>15</a:t>
            </a:r>
            <a:r>
              <a:rPr lang="en-US" sz="1200" dirty="0">
                <a:ea typeface="Calibri" panose="020F0502020204030204" pitchFamily="34" charset="0"/>
              </a:rPr>
              <a:t>Rav Moshe </a:t>
            </a:r>
            <a:r>
              <a:rPr lang="en-US" sz="1200" dirty="0" err="1">
                <a:ea typeface="Calibri" panose="020F0502020204030204" pitchFamily="34" charset="0"/>
              </a:rPr>
              <a:t>Gerelick</a:t>
            </a:r>
            <a:r>
              <a:rPr lang="en-US" sz="1200" dirty="0">
                <a:ea typeface="Calibri" panose="020F0502020204030204" pitchFamily="34" charset="0"/>
              </a:rPr>
              <a:t>: A sincere smile emanates from the </a:t>
            </a:r>
            <a:r>
              <a:rPr lang="en-US" sz="1200" i="1" dirty="0" err="1">
                <a:ea typeface="Calibri" panose="020F0502020204030204" pitchFamily="34" charset="0"/>
              </a:rPr>
              <a:t>Tzelem</a:t>
            </a:r>
            <a:r>
              <a:rPr lang="en-US" sz="1200" i="1" dirty="0">
                <a:ea typeface="Calibri" panose="020F0502020204030204" pitchFamily="34" charset="0"/>
              </a:rPr>
              <a:t> </a:t>
            </a:r>
            <a:r>
              <a:rPr lang="en-US" sz="1200" i="1" dirty="0" err="1">
                <a:ea typeface="Calibri" panose="020F0502020204030204" pitchFamily="34" charset="0"/>
              </a:rPr>
              <a:t>Elokim</a:t>
            </a:r>
            <a:r>
              <a:rPr lang="en-US" sz="1200" i="1" dirty="0">
                <a:ea typeface="Calibri" panose="020F0502020204030204" pitchFamily="34" charset="0"/>
              </a:rPr>
              <a:t> </a:t>
            </a:r>
            <a:r>
              <a:rPr lang="en-US" sz="1200" dirty="0">
                <a:ea typeface="Calibri" panose="020F0502020204030204" pitchFamily="34" charset="0"/>
              </a:rPr>
              <a:t>(Divine image or spark) within a person’s soul: “</a:t>
            </a:r>
            <a:r>
              <a:rPr lang="en-US" sz="1200" i="1" dirty="0">
                <a:ea typeface="Calibri" panose="020F0502020204030204" pitchFamily="34" charset="0"/>
              </a:rPr>
              <a:t>At the moment a person smiles and greets another resplendently, the two souls, the smiling person and the recipient, become connected.</a:t>
            </a:r>
            <a:r>
              <a:rPr lang="en-US" sz="1200" dirty="0">
                <a:ea typeface="Calibri" panose="020F0502020204030204" pitchFamily="34" charset="0"/>
              </a:rPr>
              <a:t>” </a:t>
            </a:r>
            <a:endParaRPr lang="en-US" sz="1200" dirty="0">
              <a:effectLst/>
              <a:ea typeface="Calibri" panose="020F0502020204030204" pitchFamily="34" charset="0"/>
            </a:endParaRPr>
          </a:p>
          <a:p>
            <a:pPr marL="571500" indent="-342900">
              <a:lnSpc>
                <a:spcPct val="135000"/>
              </a:lnSpc>
              <a:spcBef>
                <a:spcPts val="1200"/>
              </a:spcBef>
              <a:buSzPct val="110000"/>
              <a:buFont typeface="Wingdings" panose="05000000000000000000" pitchFamily="2" charset="2"/>
              <a:buChar char="v"/>
              <a:tabLst>
                <a:tab pos="571500" algn="l"/>
              </a:tabLst>
            </a:pPr>
            <a:endParaRPr lang="en-US" sz="1300" dirty="0">
              <a:effectLst/>
              <a:ea typeface="Calibri" panose="020F0502020204030204" pitchFamily="34" charset="0"/>
            </a:endParaRPr>
          </a:p>
        </p:txBody>
      </p:sp>
      <p:sp>
        <p:nvSpPr>
          <p:cNvPr id="6" name="Text Box 23">
            <a:extLst>
              <a:ext uri="{FF2B5EF4-FFF2-40B4-BE49-F238E27FC236}">
                <a16:creationId xmlns:a16="http://schemas.microsoft.com/office/drawing/2014/main" id="{DF0243C0-66FC-4DC6-8CF1-BE9B8A65A533}"/>
              </a:ext>
            </a:extLst>
          </p:cNvPr>
          <p:cNvSpPr txBox="1"/>
          <p:nvPr/>
        </p:nvSpPr>
        <p:spPr>
          <a:xfrm>
            <a:off x="698500" y="3133728"/>
            <a:ext cx="6538277" cy="701672"/>
          </a:xfrm>
          <a:prstGeom prst="rect">
            <a:avLst/>
          </a:prstGeom>
          <a:solidFill>
            <a:prstClr val="white"/>
          </a:solidFill>
          <a:ln>
            <a:noFill/>
          </a:ln>
        </p:spPr>
        <p:txBody>
          <a:bodyPr rot="0" spcFirstLastPara="0" vert="horz" wrap="square" lIns="0" tIns="0" rIns="0" bIns="0" numCol="1" spcCol="0" rtlCol="0" fromWordArt="0" anchor="t" anchorCtr="0" forceAA="0" compatLnSpc="1">
            <a:prstTxWarp prst="textNoShape">
              <a:avLst/>
            </a:prstTxWarp>
            <a:noAutofit/>
          </a:bodyPr>
          <a:lstStyle/>
          <a:p>
            <a:pPr marL="0" marR="0" algn="ctr">
              <a:lnSpc>
                <a:spcPct val="150000"/>
              </a:lnSpc>
              <a:spcBef>
                <a:spcPts val="1200"/>
              </a:spcBef>
            </a:pPr>
            <a:r>
              <a:rPr lang="en-US" sz="1200" cap="small" baseline="30000" dirty="0">
                <a:effectLst/>
                <a:ea typeface="Times New Roman" panose="02020603050405020304" pitchFamily="18" charset="0"/>
                <a:cs typeface="Arial" panose="020B0604020202020204" pitchFamily="34" charset="0"/>
              </a:rPr>
              <a:t>12</a:t>
            </a:r>
            <a:r>
              <a:rPr lang="en-US" sz="1200" b="1" cap="small" dirty="0">
                <a:effectLst/>
                <a:latin typeface="Verdana" panose="020B0604030504040204" pitchFamily="34" charset="0"/>
                <a:ea typeface="Times New Roman" panose="02020603050405020304" pitchFamily="18" charset="0"/>
                <a:cs typeface="Arial" panose="020B0604020202020204" pitchFamily="34" charset="0"/>
              </a:rPr>
              <a:t>The power of smiling and receiving people with </a:t>
            </a:r>
            <a:r>
              <a:rPr lang="en-US" sz="1200" cap="small" dirty="0">
                <a:effectLst/>
                <a:latin typeface="Verdana" panose="020B0604030504040204" pitchFamily="34" charset="0"/>
                <a:ea typeface="Times New Roman" panose="02020603050405020304" pitchFamily="18" charset="0"/>
                <a:cs typeface="Arial" panose="020B0604020202020204" pitchFamily="34" charset="0"/>
              </a:rPr>
              <a:t>“</a:t>
            </a:r>
            <a:r>
              <a:rPr lang="he-IL" sz="1450" cap="small" dirty="0">
                <a:effectLst/>
                <a:latin typeface="Verdana" panose="020B0604030504040204" pitchFamily="34" charset="0"/>
                <a:ea typeface="Times New Roman" panose="02020603050405020304" pitchFamily="18" charset="0"/>
                <a:cs typeface="+mj-cs"/>
              </a:rPr>
              <a:t>הארת פנים</a:t>
            </a:r>
            <a:r>
              <a:rPr lang="en-US" sz="1200" cap="small" dirty="0">
                <a:effectLst/>
                <a:latin typeface="Verdana" panose="020B0604030504040204" pitchFamily="34" charset="0"/>
                <a:ea typeface="Times New Roman" panose="02020603050405020304" pitchFamily="18" charset="0"/>
                <a:cs typeface="Arial" panose="020B0604020202020204" pitchFamily="34" charset="0"/>
              </a:rPr>
              <a:t>”</a:t>
            </a:r>
            <a:r>
              <a:rPr lang="en-US" sz="1200" b="1" cap="small" dirty="0">
                <a:effectLst/>
                <a:latin typeface="Verdana" panose="020B0604030504040204" pitchFamily="34" charset="0"/>
                <a:ea typeface="Times New Roman" panose="02020603050405020304" pitchFamily="18" charset="0"/>
                <a:cs typeface="Arial" panose="020B0604020202020204" pitchFamily="34" charset="0"/>
              </a:rPr>
              <a:t>:</a:t>
            </a:r>
            <a:r>
              <a:rPr lang="en-US" sz="1100" b="1" cap="small" dirty="0">
                <a:effectLst/>
                <a:latin typeface="Verdana" panose="020B0604030504040204" pitchFamily="34" charset="0"/>
                <a:ea typeface="Times New Roman" panose="02020603050405020304" pitchFamily="18" charset="0"/>
                <a:cs typeface="Arial" panose="020B0604020202020204" pitchFamily="34" charset="0"/>
              </a:rPr>
              <a:t> </a:t>
            </a:r>
            <a:br>
              <a:rPr lang="en-US" sz="1200" b="1" cap="small" dirty="0">
                <a:effectLst/>
                <a:latin typeface="Verdana" panose="020B0604030504040204" pitchFamily="34" charset="0"/>
                <a:ea typeface="Times New Roman" panose="02020603050405020304" pitchFamily="18" charset="0"/>
                <a:cs typeface="Arial" panose="020B0604020202020204" pitchFamily="34" charset="0"/>
              </a:rPr>
            </a:br>
            <a:r>
              <a:rPr lang="en-US" sz="1050" b="1" cap="small" dirty="0">
                <a:effectLst/>
                <a:latin typeface="Verdana" panose="020B0604030504040204" pitchFamily="34" charset="0"/>
                <a:ea typeface="Times New Roman" panose="02020603050405020304" pitchFamily="18" charset="0"/>
                <a:cs typeface="Arial" panose="020B0604020202020204" pitchFamily="34" charset="0"/>
              </a:rPr>
              <a:t>a radiant (resplendent) countenance</a:t>
            </a:r>
            <a:endParaRPr lang="en-US" sz="1050" b="1" i="1" cap="small" dirty="0">
              <a:effectLst/>
              <a:latin typeface="Verdana" panose="020B0604030504040204" pitchFamily="34" charset="0"/>
              <a:ea typeface="Times New Roman" panose="02020603050405020304" pitchFamily="18" charset="0"/>
              <a:cs typeface="Arial" panose="020B0604020202020204" pitchFamily="34" charset="0"/>
            </a:endParaRPr>
          </a:p>
        </p:txBody>
      </p:sp>
      <p:graphicFrame>
        <p:nvGraphicFramePr>
          <p:cNvPr id="10" name="Table 9">
            <a:extLst>
              <a:ext uri="{FF2B5EF4-FFF2-40B4-BE49-F238E27FC236}">
                <a16:creationId xmlns:a16="http://schemas.microsoft.com/office/drawing/2014/main" id="{1A96E3EE-3BD9-4476-91DE-1E6815AF7880}"/>
              </a:ext>
            </a:extLst>
          </p:cNvPr>
          <p:cNvGraphicFramePr>
            <a:graphicFrameLocks noGrp="1"/>
          </p:cNvGraphicFramePr>
          <p:nvPr>
            <p:extLst>
              <p:ext uri="{D42A27DB-BD31-4B8C-83A1-F6EECF244321}">
                <p14:modId xmlns:p14="http://schemas.microsoft.com/office/powerpoint/2010/main" val="2851983770"/>
              </p:ext>
            </p:extLst>
          </p:nvPr>
        </p:nvGraphicFramePr>
        <p:xfrm>
          <a:off x="746992" y="7387780"/>
          <a:ext cx="6518274" cy="1993287"/>
        </p:xfrm>
        <a:graphic>
          <a:graphicData uri="http://schemas.openxmlformats.org/drawingml/2006/table">
            <a:tbl>
              <a:tblPr firstRow="1" firstCol="1" bandRow="1">
                <a:tableStyleId>{5C22544A-7EE6-4342-B048-85BDC9FD1C3A}</a:tableStyleId>
              </a:tblPr>
              <a:tblGrid>
                <a:gridCol w="3440542">
                  <a:extLst>
                    <a:ext uri="{9D8B030D-6E8A-4147-A177-3AD203B41FA5}">
                      <a16:colId xmlns:a16="http://schemas.microsoft.com/office/drawing/2014/main" val="3251234569"/>
                    </a:ext>
                  </a:extLst>
                </a:gridCol>
                <a:gridCol w="3077732">
                  <a:extLst>
                    <a:ext uri="{9D8B030D-6E8A-4147-A177-3AD203B41FA5}">
                      <a16:colId xmlns:a16="http://schemas.microsoft.com/office/drawing/2014/main" val="1223154867"/>
                    </a:ext>
                  </a:extLst>
                </a:gridCol>
              </a:tblGrid>
              <a:tr h="1993287">
                <a:tc>
                  <a:txBody>
                    <a:bodyPr/>
                    <a:lstStyle/>
                    <a:p>
                      <a:pPr marL="0" marR="0">
                        <a:lnSpc>
                          <a:spcPct val="140000"/>
                        </a:lnSpc>
                        <a:spcBef>
                          <a:spcPts val="300"/>
                        </a:spcBef>
                        <a:spcAft>
                          <a:spcPts val="300"/>
                        </a:spcAft>
                      </a:pPr>
                      <a:r>
                        <a:rPr lang="en-US" sz="1100" b="0" i="1" dirty="0">
                          <a:solidFill>
                            <a:schemeClr val="tx1"/>
                          </a:solidFill>
                          <a:effectLst/>
                        </a:rPr>
                        <a:t>“Receive everyone with a cheerful countenance” </a:t>
                      </a:r>
                      <a:r>
                        <a:rPr lang="en-US" sz="1100" b="0" dirty="0">
                          <a:solidFill>
                            <a:schemeClr val="tx1"/>
                          </a:solidFill>
                          <a:effectLst/>
                        </a:rPr>
                        <a:t>(</a:t>
                      </a:r>
                      <a:r>
                        <a:rPr lang="en-US" sz="1100" b="0" dirty="0" err="1">
                          <a:solidFill>
                            <a:schemeClr val="tx1"/>
                          </a:solidFill>
                          <a:effectLst/>
                        </a:rPr>
                        <a:t>Pirkei</a:t>
                      </a:r>
                      <a:r>
                        <a:rPr lang="en-US" sz="1100" b="0" dirty="0">
                          <a:solidFill>
                            <a:schemeClr val="tx1"/>
                          </a:solidFill>
                          <a:effectLst/>
                        </a:rPr>
                        <a:t> </a:t>
                      </a:r>
                      <a:r>
                        <a:rPr lang="en-US" sz="1100" b="0" dirty="0" err="1">
                          <a:solidFill>
                            <a:schemeClr val="tx1"/>
                          </a:solidFill>
                          <a:effectLst/>
                        </a:rPr>
                        <a:t>Avos</a:t>
                      </a:r>
                      <a:r>
                        <a:rPr lang="en-US" sz="1100" b="0" dirty="0">
                          <a:solidFill>
                            <a:schemeClr val="tx1"/>
                          </a:solidFill>
                          <a:effectLst/>
                        </a:rPr>
                        <a:t> 1:15):  How so?  This teaches that if a person gives his friend all the finest gifts in the world, but does so with a downcast face, Scripture considers it as if he had given him nothing.  But one who receives his friend with a cheerful countenance, even if he does not give him anything, Scripture considers it as if he had given him all the finest gifts in the world.</a:t>
                      </a:r>
                      <a:endParaRPr lang="en-US" sz="1100" b="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160" marR="6816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rtl="1">
                        <a:lnSpc>
                          <a:spcPct val="150000"/>
                        </a:lnSpc>
                        <a:spcBef>
                          <a:spcPts val="300"/>
                        </a:spcBef>
                        <a:spcAft>
                          <a:spcPts val="300"/>
                        </a:spcAft>
                      </a:pPr>
                      <a:r>
                        <a:rPr lang="he-IL" sz="1300" b="0" u="sng" dirty="0">
                          <a:solidFill>
                            <a:schemeClr val="tx1"/>
                          </a:solidFill>
                          <a:effectLst/>
                          <a:cs typeface="+mj-cs"/>
                        </a:rPr>
                        <a:t>אבות דרבי נתן י״ג</a:t>
                      </a:r>
                      <a:r>
                        <a:rPr lang="en-US" sz="1300" b="0" u="sng" dirty="0">
                          <a:solidFill>
                            <a:schemeClr val="tx1"/>
                          </a:solidFill>
                          <a:effectLst/>
                          <a:cs typeface="+mj-cs"/>
                        </a:rPr>
                        <a:t>,</a:t>
                      </a:r>
                      <a:r>
                        <a:rPr lang="he-IL" sz="1300" b="0" u="sng" dirty="0">
                          <a:solidFill>
                            <a:schemeClr val="tx1"/>
                          </a:solidFill>
                          <a:effectLst/>
                          <a:cs typeface="+mj-cs"/>
                        </a:rPr>
                        <a:t> ד</a:t>
                      </a:r>
                      <a:r>
                        <a:rPr lang="he-IL" sz="1300" b="0" dirty="0">
                          <a:solidFill>
                            <a:schemeClr val="tx1"/>
                          </a:solidFill>
                          <a:effectLst/>
                          <a:cs typeface="+mj-cs"/>
                        </a:rPr>
                        <a:t>׳׃</a:t>
                      </a:r>
                      <a:endParaRPr lang="en-US" sz="1300" b="0" dirty="0">
                        <a:solidFill>
                          <a:schemeClr val="tx1"/>
                        </a:solidFill>
                        <a:effectLst/>
                        <a:cs typeface="+mj-cs"/>
                      </a:endParaRPr>
                    </a:p>
                    <a:p>
                      <a:pPr marL="0" marR="0" algn="r" rtl="1">
                        <a:lnSpc>
                          <a:spcPct val="135000"/>
                        </a:lnSpc>
                        <a:spcBef>
                          <a:spcPts val="0"/>
                        </a:spcBef>
                        <a:spcAft>
                          <a:spcPts val="0"/>
                        </a:spcAft>
                      </a:pPr>
                      <a:r>
                        <a:rPr lang="he-IL" sz="1300" b="0" dirty="0">
                          <a:solidFill>
                            <a:schemeClr val="tx1"/>
                          </a:solidFill>
                          <a:effectLst/>
                          <a:cs typeface="+mj-cs"/>
                        </a:rPr>
                        <a:t>״</a:t>
                      </a:r>
                      <a:r>
                        <a:rPr lang="he-IL" sz="1250" b="0" dirty="0">
                          <a:solidFill>
                            <a:schemeClr val="tx1"/>
                          </a:solidFill>
                          <a:effectLst/>
                          <a:cs typeface="+mj-cs"/>
                        </a:rPr>
                        <a:t>והוי מקבל את כל האדם בסבר פנים יפות״ (פרקי אבות א׃ ט״ו)</a:t>
                      </a:r>
                      <a:r>
                        <a:rPr lang="en-US" sz="1250" b="0" dirty="0">
                          <a:solidFill>
                            <a:schemeClr val="tx1"/>
                          </a:solidFill>
                          <a:effectLst/>
                          <a:cs typeface="+mj-cs"/>
                        </a:rPr>
                        <a:t>:  </a:t>
                      </a:r>
                      <a:r>
                        <a:rPr lang="he-IL" sz="1250" b="0" dirty="0">
                          <a:solidFill>
                            <a:schemeClr val="tx1"/>
                          </a:solidFill>
                          <a:effectLst/>
                          <a:cs typeface="+mj-cs"/>
                        </a:rPr>
                        <a:t>כיצד</a:t>
                      </a:r>
                      <a:r>
                        <a:rPr lang="en-US" sz="1050" b="0" dirty="0">
                          <a:solidFill>
                            <a:schemeClr val="tx1"/>
                          </a:solidFill>
                          <a:effectLst/>
                          <a:latin typeface="Times New Roman" panose="02020603050405020304" pitchFamily="18" charset="0"/>
                          <a:cs typeface="Times New Roman" panose="02020603050405020304" pitchFamily="18" charset="0"/>
                        </a:rPr>
                        <a:t>?</a:t>
                      </a:r>
                      <a:r>
                        <a:rPr lang="he-IL" sz="1250" b="0" dirty="0">
                          <a:solidFill>
                            <a:schemeClr val="tx1"/>
                          </a:solidFill>
                          <a:effectLst/>
                          <a:cs typeface="+mj-cs"/>
                        </a:rPr>
                        <a:t> </a:t>
                      </a:r>
                      <a:r>
                        <a:rPr lang="en-US" sz="1250" b="0" dirty="0">
                          <a:solidFill>
                            <a:schemeClr val="tx1"/>
                          </a:solidFill>
                          <a:effectLst/>
                          <a:cs typeface="+mj-cs"/>
                        </a:rPr>
                        <a:t> </a:t>
                      </a:r>
                      <a:r>
                        <a:rPr lang="he-IL" sz="1250" b="0" dirty="0">
                          <a:solidFill>
                            <a:schemeClr val="tx1"/>
                          </a:solidFill>
                          <a:effectLst/>
                          <a:cs typeface="+mj-cs"/>
                        </a:rPr>
                        <a:t>מלמד שאם נתן אדם לחבירו כל מתנות טובות שבעולם ופניו זעומות</a:t>
                      </a:r>
                      <a:r>
                        <a:rPr lang="en-US" sz="1250" b="0" dirty="0">
                          <a:solidFill>
                            <a:schemeClr val="tx1"/>
                          </a:solidFill>
                          <a:effectLst/>
                          <a:cs typeface="+mj-cs"/>
                        </a:rPr>
                        <a:t>,</a:t>
                      </a:r>
                      <a:r>
                        <a:rPr lang="he-IL" sz="1250" b="0" dirty="0">
                          <a:solidFill>
                            <a:schemeClr val="tx1"/>
                          </a:solidFill>
                          <a:effectLst/>
                          <a:cs typeface="+mj-cs"/>
                        </a:rPr>
                        <a:t> מעלה עליו הכתוב כאילו לא נתן לו כלום</a:t>
                      </a:r>
                      <a:r>
                        <a:rPr lang="en-US" sz="1250" b="0" dirty="0">
                          <a:solidFill>
                            <a:schemeClr val="tx1"/>
                          </a:solidFill>
                          <a:effectLst/>
                          <a:cs typeface="+mj-cs"/>
                        </a:rPr>
                        <a:t>  .</a:t>
                      </a:r>
                      <a:r>
                        <a:rPr lang="he-IL" sz="1250" b="0" dirty="0">
                          <a:solidFill>
                            <a:schemeClr val="tx1"/>
                          </a:solidFill>
                          <a:effectLst/>
                          <a:cs typeface="+mj-cs"/>
                        </a:rPr>
                        <a:t>אבל המקבל את חבירו בסבר פנים יפות אפילו לא נתן לו כלום</a:t>
                      </a:r>
                      <a:r>
                        <a:rPr lang="en-US" sz="1250" b="0" dirty="0">
                          <a:solidFill>
                            <a:schemeClr val="tx1"/>
                          </a:solidFill>
                          <a:effectLst/>
                          <a:cs typeface="+mj-cs"/>
                        </a:rPr>
                        <a:t>,</a:t>
                      </a:r>
                      <a:r>
                        <a:rPr lang="he-IL" sz="1250" b="0" dirty="0">
                          <a:solidFill>
                            <a:schemeClr val="tx1"/>
                          </a:solidFill>
                          <a:effectLst/>
                          <a:cs typeface="+mj-cs"/>
                        </a:rPr>
                        <a:t> מעלה עליו הכתוב כאילו נתן לו כל מתנות טובות שבעולם</a:t>
                      </a:r>
                      <a:r>
                        <a:rPr lang="en-US" sz="1250" b="0" dirty="0">
                          <a:solidFill>
                            <a:schemeClr val="tx1"/>
                          </a:solidFill>
                          <a:effectLst/>
                          <a:cs typeface="+mj-cs"/>
                        </a:rPr>
                        <a:t>.</a:t>
                      </a:r>
                      <a:endParaRPr lang="en-US" sz="1250" b="0" dirty="0">
                        <a:solidFill>
                          <a:schemeClr val="tx1"/>
                        </a:solidFill>
                        <a:effectLst/>
                        <a:latin typeface="Calibri" panose="020F0502020204030204" pitchFamily="34" charset="0"/>
                        <a:ea typeface="Calibri" panose="020F0502020204030204" pitchFamily="34" charset="0"/>
                        <a:cs typeface="+mj-cs"/>
                      </a:endParaRPr>
                    </a:p>
                  </a:txBody>
                  <a:tcPr marL="68160" marR="6816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50282893"/>
                  </a:ext>
                </a:extLst>
              </a:tr>
            </a:tbl>
          </a:graphicData>
        </a:graphic>
      </p:graphicFrame>
      <p:sp>
        <p:nvSpPr>
          <p:cNvPr id="11" name="Rectangle 1">
            <a:extLst>
              <a:ext uri="{FF2B5EF4-FFF2-40B4-BE49-F238E27FC236}">
                <a16:creationId xmlns:a16="http://schemas.microsoft.com/office/drawing/2014/main" id="{A8963343-B356-4CF6-8D2C-ADBEE019968D}"/>
              </a:ext>
            </a:extLst>
          </p:cNvPr>
          <p:cNvSpPr>
            <a:spLocks noChangeArrowheads="1"/>
          </p:cNvSpPr>
          <p:nvPr/>
        </p:nvSpPr>
        <p:spPr bwMode="auto">
          <a:xfrm>
            <a:off x="653732" y="7118474"/>
            <a:ext cx="5995552"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dirty="0">
                <a:ln>
                  <a:noFill/>
                </a:ln>
                <a:solidFill>
                  <a:schemeClr val="tx1"/>
                </a:solidFill>
                <a:effectLst/>
                <a:latin typeface="Cambria" panose="02040503050406030204" pitchFamily="18" charset="0"/>
                <a:ea typeface="Calibri" panose="020F0502020204030204" pitchFamily="34" charset="0"/>
                <a:cs typeface="Calibri" panose="020F0502020204030204" pitchFamily="34" charset="0"/>
              </a:rPr>
              <a:t>Source VII-3:  </a:t>
            </a:r>
            <a:r>
              <a:rPr kumimoji="0" lang="en-US" altLang="en-US" sz="1100" b="1" i="0" u="none" strike="noStrike" cap="none" normalizeH="0" baseline="0" dirty="0" err="1">
                <a:ln>
                  <a:noFill/>
                </a:ln>
                <a:solidFill>
                  <a:schemeClr val="tx1"/>
                </a:solidFill>
                <a:effectLst/>
                <a:latin typeface="Cambria" panose="02040503050406030204" pitchFamily="18" charset="0"/>
                <a:ea typeface="Calibri" panose="020F0502020204030204" pitchFamily="34" charset="0"/>
                <a:cs typeface="Calibri" panose="020F0502020204030204" pitchFamily="34" charset="0"/>
              </a:rPr>
              <a:t>Avos</a:t>
            </a:r>
            <a:r>
              <a:rPr kumimoji="0" lang="en-US" altLang="en-US" sz="1100" b="1" i="0" u="none" strike="noStrike" cap="none" normalizeH="0" baseline="0" dirty="0">
                <a:ln>
                  <a:noFill/>
                </a:ln>
                <a:solidFill>
                  <a:schemeClr val="tx1"/>
                </a:solidFill>
                <a:effectLst/>
                <a:latin typeface="Cambria" panose="02040503050406030204" pitchFamily="18" charset="0"/>
                <a:ea typeface="Calibri" panose="020F0502020204030204" pitchFamily="34" charset="0"/>
                <a:cs typeface="Calibri" panose="020F0502020204030204" pitchFamily="34" charset="0"/>
              </a:rPr>
              <a:t> </a:t>
            </a:r>
            <a:r>
              <a:rPr kumimoji="0" lang="en-US" altLang="en-US" sz="1100" b="1" i="0" u="none" strike="noStrike" cap="none" normalizeH="0" baseline="0" dirty="0" err="1">
                <a:ln>
                  <a:noFill/>
                </a:ln>
                <a:solidFill>
                  <a:schemeClr val="tx1"/>
                </a:solidFill>
                <a:effectLst/>
                <a:latin typeface="Cambria" panose="02040503050406030204" pitchFamily="18" charset="0"/>
                <a:ea typeface="Calibri" panose="020F0502020204030204" pitchFamily="34" charset="0"/>
                <a:cs typeface="Calibri" panose="020F0502020204030204" pitchFamily="34" charset="0"/>
              </a:rPr>
              <a:t>D’Rebbi</a:t>
            </a:r>
            <a:r>
              <a:rPr kumimoji="0" lang="en-US" altLang="en-US" sz="1100" b="1" i="0" u="none" strike="noStrike" cap="none" normalizeH="0" baseline="0" dirty="0">
                <a:ln>
                  <a:noFill/>
                </a:ln>
                <a:solidFill>
                  <a:schemeClr val="tx1"/>
                </a:solidFill>
                <a:effectLst/>
                <a:latin typeface="Cambria" panose="02040503050406030204" pitchFamily="18" charset="0"/>
                <a:ea typeface="Calibri" panose="020F0502020204030204" pitchFamily="34" charset="0"/>
                <a:cs typeface="Calibri" panose="020F0502020204030204" pitchFamily="34" charset="0"/>
              </a:rPr>
              <a:t> </a:t>
            </a:r>
            <a:r>
              <a:rPr kumimoji="0" lang="en-US" altLang="en-US" sz="1100" b="1" i="0" u="none" strike="noStrike" cap="none" normalizeH="0" baseline="0" dirty="0" err="1">
                <a:ln>
                  <a:noFill/>
                </a:ln>
                <a:solidFill>
                  <a:schemeClr val="tx1"/>
                </a:solidFill>
                <a:effectLst/>
                <a:latin typeface="Cambria" panose="02040503050406030204" pitchFamily="18" charset="0"/>
                <a:ea typeface="Calibri" panose="020F0502020204030204" pitchFamily="34" charset="0"/>
                <a:cs typeface="Calibri" panose="020F0502020204030204" pitchFamily="34" charset="0"/>
              </a:rPr>
              <a:t>Nosson</a:t>
            </a:r>
            <a:r>
              <a:rPr kumimoji="0" lang="en-US" altLang="en-US" sz="1100" b="1" i="0" u="none" strike="noStrike" cap="none" normalizeH="0" baseline="0" dirty="0">
                <a:ln>
                  <a:noFill/>
                </a:ln>
                <a:solidFill>
                  <a:schemeClr val="tx1"/>
                </a:solidFill>
                <a:effectLst/>
                <a:latin typeface="Cambria" panose="02040503050406030204" pitchFamily="18" charset="0"/>
                <a:ea typeface="Calibri" panose="020F0502020204030204" pitchFamily="34" charset="0"/>
                <a:cs typeface="Calibri" panose="020F0502020204030204" pitchFamily="34" charset="0"/>
              </a:rPr>
              <a:t> :  </a:t>
            </a:r>
            <a:r>
              <a:rPr kumimoji="0" lang="en-US" altLang="en-US" sz="1100" i="0" u="none" strike="noStrike" cap="none" normalizeH="0" baseline="0" dirty="0">
                <a:ln>
                  <a:noFill/>
                </a:ln>
                <a:solidFill>
                  <a:schemeClr val="tx1"/>
                </a:solidFill>
                <a:effectLst/>
                <a:latin typeface="Cambria" panose="02040503050406030204" pitchFamily="18" charset="0"/>
                <a:ea typeface="Calibri" panose="020F0502020204030204" pitchFamily="34" charset="0"/>
                <a:cs typeface="Calibri" panose="020F0502020204030204" pitchFamily="34" charset="0"/>
              </a:rPr>
              <a:t>The power of greeting people with a radiant countenance.</a:t>
            </a:r>
            <a:endParaRPr kumimoji="0" lang="en-US" altLang="en-US" sz="1100" i="0" u="none" strike="noStrike" cap="none" normalizeH="0" baseline="0" dirty="0">
              <a:ln>
                <a:noFill/>
              </a:ln>
              <a:solidFill>
                <a:schemeClr val="tx1"/>
              </a:solidFill>
              <a:effectLst/>
            </a:endParaRPr>
          </a:p>
        </p:txBody>
      </p:sp>
      <p:graphicFrame>
        <p:nvGraphicFramePr>
          <p:cNvPr id="3" name="Table 2">
            <a:extLst>
              <a:ext uri="{FF2B5EF4-FFF2-40B4-BE49-F238E27FC236}">
                <a16:creationId xmlns:a16="http://schemas.microsoft.com/office/drawing/2014/main" id="{7C080210-3345-4E45-BDD9-4130B8DCEEE2}"/>
              </a:ext>
            </a:extLst>
          </p:cNvPr>
          <p:cNvGraphicFramePr>
            <a:graphicFrameLocks noGrp="1"/>
          </p:cNvGraphicFramePr>
          <p:nvPr>
            <p:extLst>
              <p:ext uri="{D42A27DB-BD31-4B8C-83A1-F6EECF244321}">
                <p14:modId xmlns:p14="http://schemas.microsoft.com/office/powerpoint/2010/main" val="1751550118"/>
              </p:ext>
            </p:extLst>
          </p:nvPr>
        </p:nvGraphicFramePr>
        <p:xfrm>
          <a:off x="601027" y="1085016"/>
          <a:ext cx="6572250" cy="1705651"/>
        </p:xfrm>
        <a:graphic>
          <a:graphicData uri="http://schemas.openxmlformats.org/drawingml/2006/table">
            <a:tbl>
              <a:tblPr firstRow="1" firstCol="1" bandRow="1">
                <a:tableStyleId>{5C22544A-7EE6-4342-B048-85BDC9FD1C3A}</a:tableStyleId>
              </a:tblPr>
              <a:tblGrid>
                <a:gridCol w="3654425">
                  <a:extLst>
                    <a:ext uri="{9D8B030D-6E8A-4147-A177-3AD203B41FA5}">
                      <a16:colId xmlns:a16="http://schemas.microsoft.com/office/drawing/2014/main" val="2440264528"/>
                    </a:ext>
                  </a:extLst>
                </a:gridCol>
                <a:gridCol w="2917825">
                  <a:extLst>
                    <a:ext uri="{9D8B030D-6E8A-4147-A177-3AD203B41FA5}">
                      <a16:colId xmlns:a16="http://schemas.microsoft.com/office/drawing/2014/main" val="338726213"/>
                    </a:ext>
                  </a:extLst>
                </a:gridCol>
              </a:tblGrid>
              <a:tr h="1023184">
                <a:tc>
                  <a:txBody>
                    <a:bodyPr/>
                    <a:lstStyle/>
                    <a:p>
                      <a:pPr marL="0" marR="0">
                        <a:lnSpc>
                          <a:spcPct val="150000"/>
                        </a:lnSpc>
                        <a:spcBef>
                          <a:spcPts val="600"/>
                        </a:spcBef>
                        <a:spcAft>
                          <a:spcPts val="0"/>
                        </a:spcAft>
                      </a:pPr>
                      <a:r>
                        <a:rPr lang="en-US" sz="1100" b="0" dirty="0">
                          <a:solidFill>
                            <a:schemeClr val="tx1"/>
                          </a:solidFill>
                          <a:effectLst/>
                        </a:rPr>
                        <a:t>When you will lend money to My people, to the poor person who is with you, do not act toward him as a creditor; do not place interest upon him.</a:t>
                      </a:r>
                      <a:endParaRPr lang="en-US" sz="1100" b="0" dirty="0">
                        <a:solidFill>
                          <a:schemeClr val="tx1"/>
                        </a:solidFill>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r" rtl="1">
                        <a:lnSpc>
                          <a:spcPct val="140000"/>
                        </a:lnSpc>
                        <a:spcBef>
                          <a:spcPts val="0"/>
                        </a:spcBef>
                        <a:spcAft>
                          <a:spcPts val="0"/>
                        </a:spcAft>
                      </a:pPr>
                      <a:r>
                        <a:rPr lang="he-IL" sz="1300" b="0" u="sng" dirty="0">
                          <a:solidFill>
                            <a:schemeClr val="tx1"/>
                          </a:solidFill>
                          <a:effectLst/>
                          <a:cs typeface="+mj-cs"/>
                        </a:rPr>
                        <a:t>שמות כ״ב</a:t>
                      </a:r>
                      <a:r>
                        <a:rPr lang="en-US" sz="1300" b="0" u="sng" dirty="0">
                          <a:solidFill>
                            <a:schemeClr val="tx1"/>
                          </a:solidFill>
                          <a:effectLst/>
                          <a:cs typeface="+mj-cs"/>
                        </a:rPr>
                        <a:t>,</a:t>
                      </a:r>
                      <a:r>
                        <a:rPr lang="he-IL" sz="1300" b="0" u="sng" dirty="0">
                          <a:solidFill>
                            <a:schemeClr val="tx1"/>
                          </a:solidFill>
                          <a:effectLst/>
                          <a:cs typeface="+mj-cs"/>
                        </a:rPr>
                        <a:t> כ״ד</a:t>
                      </a:r>
                      <a:r>
                        <a:rPr lang="he-IL" sz="1300" b="0" dirty="0">
                          <a:solidFill>
                            <a:schemeClr val="tx1"/>
                          </a:solidFill>
                          <a:effectLst/>
                          <a:cs typeface="+mj-cs"/>
                        </a:rPr>
                        <a:t>: </a:t>
                      </a:r>
                      <a:endParaRPr lang="en-US" sz="1300" b="0" dirty="0">
                        <a:solidFill>
                          <a:schemeClr val="tx1"/>
                        </a:solidFill>
                        <a:effectLst/>
                        <a:cs typeface="+mj-cs"/>
                      </a:endParaRPr>
                    </a:p>
                    <a:p>
                      <a:pPr marL="0" marR="0" algn="r" rtl="1">
                        <a:lnSpc>
                          <a:spcPct val="135000"/>
                        </a:lnSpc>
                        <a:spcBef>
                          <a:spcPts val="300"/>
                        </a:spcBef>
                        <a:spcAft>
                          <a:spcPts val="300"/>
                        </a:spcAft>
                      </a:pPr>
                      <a:r>
                        <a:rPr lang="he-IL" sz="1250" b="0" dirty="0">
                          <a:solidFill>
                            <a:schemeClr val="tx1"/>
                          </a:solidFill>
                          <a:effectLst/>
                          <a:cs typeface="+mj-cs"/>
                        </a:rPr>
                        <a:t>א</a:t>
                      </a:r>
                      <a:r>
                        <a:rPr lang="he-IL" sz="1300" b="0" dirty="0">
                          <a:solidFill>
                            <a:schemeClr val="tx1"/>
                          </a:solidFill>
                          <a:effectLst/>
                          <a:cs typeface="+mj-cs"/>
                        </a:rPr>
                        <a:t>ִם כֶּסֶף תַּלְוֶה אֶת עַמִּי אֶת הֶעָנִי עִמָּךְ לֹא תִהְיֶה לוֹ כְּנֹשֶׁה לֹא תְשִׂימוּן עָלָיו נֶשֶׁךְ</a:t>
                      </a:r>
                      <a:r>
                        <a:rPr lang="en-US" sz="1300" b="0" dirty="0">
                          <a:solidFill>
                            <a:schemeClr val="tx1"/>
                          </a:solidFill>
                          <a:effectLst/>
                          <a:cs typeface="+mj-cs"/>
                        </a:rPr>
                        <a:t>.</a:t>
                      </a:r>
                      <a:endParaRPr lang="en-US" sz="1300" b="0" dirty="0">
                        <a:solidFill>
                          <a:schemeClr val="tx1"/>
                        </a:solidFill>
                        <a:effectLst/>
                        <a:latin typeface="Calibri" panose="020F0502020204030204" pitchFamily="34" charset="0"/>
                        <a:ea typeface="Calibri" panose="020F0502020204030204" pitchFamily="34" charset="0"/>
                        <a:cs typeface="+mj-cs"/>
                      </a:endParaRPr>
                    </a:p>
                  </a:txBody>
                  <a:tcPr marL="68580" marR="6858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66147766"/>
                  </a:ext>
                </a:extLst>
              </a:tr>
              <a:tr h="682467">
                <a:tc>
                  <a:txBody>
                    <a:bodyPr/>
                    <a:lstStyle/>
                    <a:p>
                      <a:pPr marL="0" marR="0">
                        <a:lnSpc>
                          <a:spcPct val="130000"/>
                        </a:lnSpc>
                        <a:spcBef>
                          <a:spcPts val="0"/>
                        </a:spcBef>
                        <a:spcAft>
                          <a:spcPts val="0"/>
                        </a:spcAft>
                      </a:pPr>
                      <a:r>
                        <a:rPr lang="en-US" sz="1100" b="1" dirty="0" err="1">
                          <a:solidFill>
                            <a:schemeClr val="tx1"/>
                          </a:solidFill>
                          <a:effectLst/>
                        </a:rPr>
                        <a:t>Rashi</a:t>
                      </a:r>
                      <a:r>
                        <a:rPr lang="en-US" sz="1100" b="1" dirty="0">
                          <a:solidFill>
                            <a:schemeClr val="tx1"/>
                          </a:solidFill>
                          <a:effectLst/>
                        </a:rPr>
                        <a:t> – </a:t>
                      </a:r>
                      <a:r>
                        <a:rPr lang="en-US" sz="1100" b="0" i="1" dirty="0">
                          <a:solidFill>
                            <a:schemeClr val="tx1"/>
                          </a:solidFill>
                          <a:effectLst/>
                        </a:rPr>
                        <a:t>The poor person who is with you: </a:t>
                      </a:r>
                    </a:p>
                    <a:p>
                      <a:pPr marL="0" marR="0">
                        <a:lnSpc>
                          <a:spcPct val="130000"/>
                        </a:lnSpc>
                        <a:spcBef>
                          <a:spcPts val="300"/>
                        </a:spcBef>
                        <a:spcAft>
                          <a:spcPts val="300"/>
                        </a:spcAft>
                      </a:pPr>
                      <a:r>
                        <a:rPr lang="en-US" sz="1100" b="0" dirty="0">
                          <a:solidFill>
                            <a:schemeClr val="tx1"/>
                          </a:solidFill>
                          <a:effectLst/>
                        </a:rPr>
                        <a:t>Look at yourself as if you are the poor person.</a:t>
                      </a:r>
                      <a:endParaRPr lang="en-US" sz="1100" b="0" dirty="0">
                        <a:solidFill>
                          <a:schemeClr val="tx1"/>
                        </a:solidFill>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r" rtl="1">
                        <a:lnSpc>
                          <a:spcPct val="140000"/>
                        </a:lnSpc>
                        <a:spcBef>
                          <a:spcPts val="300"/>
                        </a:spcBef>
                        <a:spcAft>
                          <a:spcPts val="0"/>
                        </a:spcAft>
                      </a:pPr>
                      <a:r>
                        <a:rPr lang="he-IL" sz="1300" b="0" u="sng" dirty="0">
                          <a:solidFill>
                            <a:schemeClr val="tx1"/>
                          </a:solidFill>
                          <a:effectLst/>
                          <a:cs typeface="+mj-cs"/>
                        </a:rPr>
                        <a:t>רש״י ד״ה את העני עמך</a:t>
                      </a:r>
                      <a:r>
                        <a:rPr lang="he-IL" sz="1300" b="0" dirty="0">
                          <a:solidFill>
                            <a:schemeClr val="tx1"/>
                          </a:solidFill>
                          <a:effectLst/>
                          <a:cs typeface="+mj-cs"/>
                        </a:rPr>
                        <a:t>: </a:t>
                      </a:r>
                      <a:endParaRPr lang="en-US" sz="1300" b="0" dirty="0">
                        <a:solidFill>
                          <a:schemeClr val="tx1"/>
                        </a:solidFill>
                        <a:effectLst/>
                        <a:cs typeface="+mj-cs"/>
                      </a:endParaRPr>
                    </a:p>
                    <a:p>
                      <a:pPr marL="0" marR="0" algn="r" rtl="1">
                        <a:lnSpc>
                          <a:spcPct val="140000"/>
                        </a:lnSpc>
                        <a:spcBef>
                          <a:spcPts val="300"/>
                        </a:spcBef>
                        <a:spcAft>
                          <a:spcPts val="300"/>
                        </a:spcAft>
                      </a:pPr>
                      <a:r>
                        <a:rPr lang="he-IL" sz="1300" b="0" dirty="0">
                          <a:solidFill>
                            <a:schemeClr val="tx1"/>
                          </a:solidFill>
                          <a:effectLst/>
                          <a:cs typeface="+mj-cs"/>
                        </a:rPr>
                        <a:t>הֱוֵי מִסְתַּכֵּל בְּעַצְמְךָ כְּאִלּוּ אַתָּה עָנִי.</a:t>
                      </a:r>
                      <a:endParaRPr lang="en-US" sz="1300" b="0" dirty="0">
                        <a:solidFill>
                          <a:schemeClr val="tx1"/>
                        </a:solidFill>
                        <a:effectLst/>
                        <a:latin typeface="Calibri" panose="020F0502020204030204" pitchFamily="34" charset="0"/>
                        <a:ea typeface="Calibri" panose="020F0502020204030204" pitchFamily="34" charset="0"/>
                        <a:cs typeface="+mj-cs"/>
                      </a:endParaRPr>
                    </a:p>
                  </a:txBody>
                  <a:tcPr marL="68580" marR="6858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78439164"/>
                  </a:ext>
                </a:extLst>
              </a:tr>
            </a:tbl>
          </a:graphicData>
        </a:graphic>
      </p:graphicFrame>
      <p:sp>
        <p:nvSpPr>
          <p:cNvPr id="5" name="Rectangle 1">
            <a:extLst>
              <a:ext uri="{FF2B5EF4-FFF2-40B4-BE49-F238E27FC236}">
                <a16:creationId xmlns:a16="http://schemas.microsoft.com/office/drawing/2014/main" id="{CE35AC01-C7AF-47D4-A89F-ED18AD32C00A}"/>
              </a:ext>
            </a:extLst>
          </p:cNvPr>
          <p:cNvSpPr>
            <a:spLocks noChangeArrowheads="1"/>
          </p:cNvSpPr>
          <p:nvPr/>
        </p:nvSpPr>
        <p:spPr bwMode="auto">
          <a:xfrm>
            <a:off x="562632" y="785099"/>
            <a:ext cx="6595075"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dirty="0">
                <a:ln>
                  <a:noFill/>
                </a:ln>
                <a:solidFill>
                  <a:schemeClr val="tx1"/>
                </a:solidFill>
                <a:effectLst/>
                <a:latin typeface="Cambria" panose="02040503050406030204" pitchFamily="18" charset="0"/>
                <a:ea typeface="Calibri" panose="020F0502020204030204" pitchFamily="34" charset="0"/>
                <a:cs typeface="Calibri" panose="020F0502020204030204" pitchFamily="34" charset="0"/>
              </a:rPr>
              <a:t>Source VII-2:  </a:t>
            </a:r>
            <a:r>
              <a:rPr kumimoji="0" lang="en-US" altLang="en-US" sz="1100" b="1" i="0" u="none" strike="noStrike" cap="none" normalizeH="0" baseline="0" dirty="0" err="1">
                <a:ln>
                  <a:noFill/>
                </a:ln>
                <a:solidFill>
                  <a:schemeClr val="tx1"/>
                </a:solidFill>
                <a:effectLst/>
                <a:latin typeface="Cambria" panose="02040503050406030204" pitchFamily="18" charset="0"/>
                <a:ea typeface="Calibri" panose="020F0502020204030204" pitchFamily="34" charset="0"/>
                <a:cs typeface="Calibri" panose="020F0502020204030204" pitchFamily="34" charset="0"/>
              </a:rPr>
              <a:t>Shemos</a:t>
            </a:r>
            <a:r>
              <a:rPr kumimoji="0" lang="en-US" altLang="en-US" sz="1100" b="1" i="0" u="none" strike="noStrike" cap="none" normalizeH="0" baseline="0" dirty="0">
                <a:ln>
                  <a:noFill/>
                </a:ln>
                <a:solidFill>
                  <a:schemeClr val="tx1"/>
                </a:solidFill>
                <a:effectLst/>
                <a:latin typeface="Cambria" panose="02040503050406030204" pitchFamily="18" charset="0"/>
                <a:ea typeface="Calibri" panose="020F0502020204030204" pitchFamily="34" charset="0"/>
                <a:cs typeface="Calibri" panose="020F0502020204030204" pitchFamily="34" charset="0"/>
              </a:rPr>
              <a:t> 22: 24; </a:t>
            </a:r>
            <a:r>
              <a:rPr kumimoji="0" lang="en-US" altLang="en-US" sz="1100" b="1" i="0" u="none" strike="noStrike" cap="none" normalizeH="0" dirty="0">
                <a:ln>
                  <a:noFill/>
                </a:ln>
                <a:solidFill>
                  <a:schemeClr val="tx1"/>
                </a:solidFill>
                <a:effectLst/>
                <a:latin typeface="Cambria" panose="02040503050406030204" pitchFamily="18" charset="0"/>
                <a:ea typeface="Calibri" panose="020F0502020204030204" pitchFamily="34" charset="0"/>
                <a:cs typeface="Calibri" panose="020F0502020204030204" pitchFamily="34" charset="0"/>
              </a:rPr>
              <a:t> </a:t>
            </a:r>
            <a:r>
              <a:rPr kumimoji="0" lang="en-US" altLang="en-US" sz="1100" b="1" i="0" u="none" strike="noStrike" cap="none" normalizeH="0" baseline="0" dirty="0" err="1">
                <a:ln>
                  <a:noFill/>
                </a:ln>
                <a:solidFill>
                  <a:schemeClr val="tx1"/>
                </a:solidFill>
                <a:effectLst/>
                <a:latin typeface="Cambria" panose="02040503050406030204" pitchFamily="18" charset="0"/>
                <a:ea typeface="Calibri" panose="020F0502020204030204" pitchFamily="34" charset="0"/>
                <a:cs typeface="Calibri" panose="020F0502020204030204" pitchFamily="34" charset="0"/>
              </a:rPr>
              <a:t>Rashi</a:t>
            </a:r>
            <a:r>
              <a:rPr kumimoji="0" lang="en-US" altLang="en-US" sz="1100" b="1" i="0" u="none" strike="noStrike" cap="none" normalizeH="0" baseline="0" dirty="0">
                <a:ln>
                  <a:noFill/>
                </a:ln>
                <a:solidFill>
                  <a:schemeClr val="tx1"/>
                </a:solidFill>
                <a:effectLst/>
                <a:latin typeface="Cambria" panose="02040503050406030204" pitchFamily="18" charset="0"/>
                <a:ea typeface="Calibri" panose="020F0502020204030204" pitchFamily="34" charset="0"/>
                <a:cs typeface="Calibri" panose="020F0502020204030204" pitchFamily="34" charset="0"/>
              </a:rPr>
              <a:t>:  </a:t>
            </a:r>
            <a:r>
              <a:rPr kumimoji="0" lang="en-US" altLang="en-US" sz="1100" i="0" u="none" strike="noStrike" cap="none" normalizeH="0" baseline="0" dirty="0">
                <a:ln>
                  <a:noFill/>
                </a:ln>
                <a:solidFill>
                  <a:schemeClr val="tx1"/>
                </a:solidFill>
                <a:effectLst/>
                <a:latin typeface="Cambria" panose="02040503050406030204" pitchFamily="18" charset="0"/>
                <a:ea typeface="Calibri" panose="020F0502020204030204" pitchFamily="34" charset="0"/>
                <a:cs typeface="Calibri" panose="020F0502020204030204" pitchFamily="34" charset="0"/>
              </a:rPr>
              <a:t>Mitzvah of lending money – imagining ourselves as the one in need.</a:t>
            </a:r>
            <a:endParaRPr kumimoji="0" lang="en-US" altLang="en-US" sz="1100" i="0" u="none" strike="noStrike" cap="none" normalizeH="0" baseline="0" dirty="0">
              <a:ln>
                <a:noFill/>
              </a:ln>
              <a:solidFill>
                <a:schemeClr val="tx1"/>
              </a:solidFill>
              <a:effectLst/>
              <a:latin typeface="Arial" panose="020B0604020202020204" pitchFamily="34" charset="0"/>
            </a:endParaRPr>
          </a:p>
        </p:txBody>
      </p:sp>
      <p:sp>
        <p:nvSpPr>
          <p:cNvPr id="7" name="TextBox 6">
            <a:extLst>
              <a:ext uri="{FF2B5EF4-FFF2-40B4-BE49-F238E27FC236}">
                <a16:creationId xmlns:a16="http://schemas.microsoft.com/office/drawing/2014/main" id="{14960598-FE2C-4126-A3ED-8F758E5A5757}"/>
              </a:ext>
            </a:extLst>
          </p:cNvPr>
          <p:cNvSpPr txBox="1"/>
          <p:nvPr/>
        </p:nvSpPr>
        <p:spPr>
          <a:xfrm>
            <a:off x="1245860" y="263190"/>
            <a:ext cx="5280680" cy="307777"/>
          </a:xfrm>
          <a:prstGeom prst="rect">
            <a:avLst/>
          </a:prstGeom>
          <a:noFill/>
        </p:spPr>
        <p:txBody>
          <a:bodyPr wrap="square">
            <a:spAutoFit/>
          </a:bodyPr>
          <a:lstStyle/>
          <a:p>
            <a:r>
              <a:rPr lang="en-US" sz="1400" kern="0" dirty="0">
                <a:effectLst/>
                <a:latin typeface="Cambria" panose="02040503050406030204" pitchFamily="18" charset="0"/>
                <a:ea typeface="Times New Roman" panose="02020603050405020304" pitchFamily="18" charset="0"/>
              </a:rPr>
              <a:t>VII.  The human connection:  Using all our “senses” to be </a:t>
            </a:r>
            <a:r>
              <a:rPr lang="en-US" sz="1400" i="1" kern="0" dirty="0" err="1">
                <a:effectLst/>
                <a:latin typeface="Cambria" panose="02040503050406030204" pitchFamily="18" charset="0"/>
                <a:ea typeface="Times New Roman" panose="02020603050405020304" pitchFamily="18" charset="0"/>
              </a:rPr>
              <a:t>Nosei</a:t>
            </a:r>
            <a:r>
              <a:rPr lang="en-US" sz="1400" i="1" kern="0" dirty="0">
                <a:effectLst/>
                <a:latin typeface="Cambria" panose="02040503050406030204" pitchFamily="18" charset="0"/>
                <a:ea typeface="Times New Roman" panose="02020603050405020304" pitchFamily="18" charset="0"/>
              </a:rPr>
              <a:t> </a:t>
            </a:r>
            <a:r>
              <a:rPr lang="en-US" sz="1400" i="1" kern="0" dirty="0" err="1">
                <a:effectLst/>
                <a:latin typeface="Cambria" panose="02040503050406030204" pitchFamily="18" charset="0"/>
                <a:ea typeface="Times New Roman" panose="02020603050405020304" pitchFamily="18" charset="0"/>
              </a:rPr>
              <a:t>B’ol</a:t>
            </a:r>
            <a:endParaRPr lang="en-US" sz="1400" dirty="0"/>
          </a:p>
        </p:txBody>
      </p:sp>
    </p:spTree>
    <p:extLst>
      <p:ext uri="{BB962C8B-B14F-4D97-AF65-F5344CB8AC3E}">
        <p14:creationId xmlns:p14="http://schemas.microsoft.com/office/powerpoint/2010/main" val="146232371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9E3235B-3B63-4CC7-B860-CA332D607A05}"/>
              </a:ext>
            </a:extLst>
          </p:cNvPr>
          <p:cNvSpPr>
            <a:spLocks noGrp="1"/>
          </p:cNvSpPr>
          <p:nvPr>
            <p:ph type="sldNum" sz="quarter" idx="12"/>
          </p:nvPr>
        </p:nvSpPr>
        <p:spPr/>
        <p:txBody>
          <a:bodyPr/>
          <a:lstStyle/>
          <a:p>
            <a:fld id="{0C214F17-86AB-4F1C-BC88-4CB7EE2FB93D}" type="slidenum">
              <a:rPr lang="en-US" sz="1050" b="1" smtClean="0">
                <a:solidFill>
                  <a:schemeClr val="tx1"/>
                </a:solidFill>
              </a:rPr>
              <a:t>33</a:t>
            </a:fld>
            <a:endParaRPr lang="en-US" sz="1050" b="1" dirty="0">
              <a:solidFill>
                <a:schemeClr val="tx1"/>
              </a:solidFill>
            </a:endParaRPr>
          </a:p>
        </p:txBody>
      </p:sp>
      <p:sp>
        <p:nvSpPr>
          <p:cNvPr id="4" name="TextBox 3">
            <a:extLst>
              <a:ext uri="{FF2B5EF4-FFF2-40B4-BE49-F238E27FC236}">
                <a16:creationId xmlns:a16="http://schemas.microsoft.com/office/drawing/2014/main" id="{C52D9DE7-BB0A-4F10-BFB7-854AE48669E1}"/>
              </a:ext>
            </a:extLst>
          </p:cNvPr>
          <p:cNvSpPr txBox="1"/>
          <p:nvPr/>
        </p:nvSpPr>
        <p:spPr>
          <a:xfrm>
            <a:off x="587847" y="971981"/>
            <a:ext cx="6596697" cy="2771849"/>
          </a:xfrm>
          <a:prstGeom prst="rect">
            <a:avLst/>
          </a:prstGeom>
          <a:noFill/>
          <a:ln w="9525">
            <a:solidFill>
              <a:schemeClr val="tx1"/>
            </a:solidFill>
            <a:prstDash val="sysDot"/>
          </a:ln>
        </p:spPr>
        <p:txBody>
          <a:bodyPr wrap="square" rtlCol="0">
            <a:spAutoFit/>
          </a:bodyPr>
          <a:lstStyle/>
          <a:p>
            <a:pPr algn="ctr">
              <a:lnSpc>
                <a:spcPct val="135000"/>
              </a:lnSpc>
              <a:spcBef>
                <a:spcPts val="600"/>
              </a:spcBef>
            </a:pPr>
            <a:r>
              <a:rPr lang="en-US" sz="1350" b="1" dirty="0">
                <a:effectLst/>
                <a:latin typeface="Calibri" panose="020F0502020204030204" pitchFamily="34" charset="0"/>
                <a:ea typeface="Calibri" panose="020F0502020204030204" pitchFamily="34" charset="0"/>
                <a:cs typeface="Arial" panose="020B0604020202020204" pitchFamily="34" charset="0"/>
              </a:rPr>
              <a:t>Story </a:t>
            </a:r>
            <a:r>
              <a:rPr lang="en-US" sz="1350" b="1" dirty="0">
                <a:effectLst/>
                <a:ea typeface="Calibri" panose="020F0502020204030204" pitchFamily="34" charset="0"/>
                <a:cs typeface="Arial" panose="020B0604020202020204" pitchFamily="34" charset="0"/>
              </a:rPr>
              <a:t>About </a:t>
            </a:r>
            <a:r>
              <a:rPr lang="en-US" sz="1350" cap="small" dirty="0">
                <a:effectLst/>
                <a:ea typeface="Times New Roman" panose="02020603050405020304" pitchFamily="18" charset="0"/>
                <a:cs typeface="Arial" panose="020B0604020202020204" pitchFamily="34" charset="0"/>
              </a:rPr>
              <a:t>“</a:t>
            </a:r>
            <a:r>
              <a:rPr lang="he-IL" sz="1500" cap="small" dirty="0">
                <a:effectLst/>
                <a:latin typeface="Verdana" panose="020B0604030504040204" pitchFamily="34" charset="0"/>
                <a:ea typeface="Times New Roman" panose="02020603050405020304" pitchFamily="18" charset="0"/>
                <a:cs typeface="+mj-cs"/>
              </a:rPr>
              <a:t>הארת פנים</a:t>
            </a:r>
            <a:r>
              <a:rPr lang="en-US" sz="1350" cap="small" dirty="0">
                <a:effectLst/>
                <a:ea typeface="Times New Roman" panose="02020603050405020304" pitchFamily="18" charset="0"/>
                <a:cs typeface="Arial" panose="020B0604020202020204" pitchFamily="34" charset="0"/>
              </a:rPr>
              <a:t>”</a:t>
            </a:r>
            <a:r>
              <a:rPr lang="en-US" sz="1350" b="1" dirty="0">
                <a:effectLst/>
                <a:ea typeface="Calibri" panose="020F0502020204030204" pitchFamily="34" charset="0"/>
                <a:cs typeface="Arial" panose="020B0604020202020204" pitchFamily="34" charset="0"/>
              </a:rPr>
              <a:t> (</a:t>
            </a:r>
            <a:r>
              <a:rPr lang="en-US" sz="1350" b="1" dirty="0" err="1">
                <a:effectLst/>
                <a:latin typeface="Calibri" panose="020F0502020204030204" pitchFamily="34" charset="0"/>
                <a:ea typeface="Calibri" panose="020F0502020204030204" pitchFamily="34" charset="0"/>
                <a:cs typeface="Arial" panose="020B0604020202020204" pitchFamily="34" charset="0"/>
              </a:rPr>
              <a:t>Rav</a:t>
            </a:r>
            <a:r>
              <a:rPr lang="en-US" sz="1350" b="1" dirty="0">
                <a:effectLst/>
                <a:latin typeface="Calibri" panose="020F0502020204030204" pitchFamily="34" charset="0"/>
                <a:ea typeface="Calibri" panose="020F0502020204030204" pitchFamily="34" charset="0"/>
                <a:cs typeface="Arial" panose="020B0604020202020204" pitchFamily="34" charset="0"/>
              </a:rPr>
              <a:t> </a:t>
            </a:r>
            <a:r>
              <a:rPr lang="en-US" sz="1350" b="1" dirty="0" err="1">
                <a:effectLst/>
                <a:latin typeface="Calibri" panose="020F0502020204030204" pitchFamily="34" charset="0"/>
                <a:ea typeface="Calibri" panose="020F0502020204030204" pitchFamily="34" charset="0"/>
                <a:cs typeface="Arial" panose="020B0604020202020204" pitchFamily="34" charset="0"/>
              </a:rPr>
              <a:t>Shlomo</a:t>
            </a:r>
            <a:r>
              <a:rPr lang="en-US" sz="1350" b="1" dirty="0">
                <a:effectLst/>
                <a:latin typeface="Calibri" panose="020F0502020204030204" pitchFamily="34" charset="0"/>
                <a:ea typeface="Calibri" panose="020F0502020204030204" pitchFamily="34" charset="0"/>
                <a:cs typeface="Arial" panose="020B0604020202020204" pitchFamily="34" charset="0"/>
              </a:rPr>
              <a:t> </a:t>
            </a:r>
            <a:r>
              <a:rPr lang="en-US" sz="1350" b="1" dirty="0" err="1">
                <a:effectLst/>
                <a:latin typeface="Calibri" panose="020F0502020204030204" pitchFamily="34" charset="0"/>
                <a:ea typeface="Calibri" panose="020F0502020204030204" pitchFamily="34" charset="0"/>
                <a:cs typeface="Arial" panose="020B0604020202020204" pitchFamily="34" charset="0"/>
              </a:rPr>
              <a:t>Wolbe</a:t>
            </a:r>
            <a:r>
              <a:rPr lang="en-US" sz="1350" b="1" dirty="0">
                <a:effectLst/>
                <a:latin typeface="Calibri" panose="020F0502020204030204" pitchFamily="34" charset="0"/>
                <a:ea typeface="Calibri" panose="020F0502020204030204" pitchFamily="34" charset="0"/>
                <a:cs typeface="Arial" panose="020B0604020202020204" pitchFamily="34" charset="0"/>
              </a:rPr>
              <a:t>):</a:t>
            </a:r>
          </a:p>
          <a:p>
            <a:pPr algn="ctr">
              <a:lnSpc>
                <a:spcPct val="135000"/>
              </a:lnSpc>
              <a:spcBef>
                <a:spcPts val="900"/>
              </a:spcBef>
            </a:pPr>
            <a:r>
              <a:rPr lang="en-US" sz="1200" baseline="30000" dirty="0">
                <a:effectLst/>
                <a:latin typeface="Calibri" panose="020F0502020204030204" pitchFamily="34" charset="0"/>
                <a:ea typeface="Cambria" panose="02040503050406030204" pitchFamily="18" charset="0"/>
                <a:cs typeface="Calibri" panose="020F0502020204030204" pitchFamily="34" charset="0"/>
              </a:rPr>
              <a:t>16</a:t>
            </a:r>
            <a:r>
              <a:rPr lang="en-US" sz="1250" dirty="0">
                <a:effectLst/>
                <a:latin typeface="Cambria" panose="02040503050406030204" pitchFamily="18" charset="0"/>
                <a:ea typeface="Cambria" panose="02040503050406030204" pitchFamily="18" charset="0"/>
                <a:cs typeface="Arial" panose="020B0604020202020204" pitchFamily="34" charset="0"/>
              </a:rPr>
              <a:t>A young man who approached </a:t>
            </a:r>
            <a:r>
              <a:rPr lang="en-US" sz="1250" dirty="0" err="1">
                <a:effectLst/>
                <a:latin typeface="Cambria" panose="02040503050406030204" pitchFamily="18" charset="0"/>
                <a:ea typeface="Cambria" panose="02040503050406030204" pitchFamily="18" charset="0"/>
                <a:cs typeface="Arial" panose="020B0604020202020204" pitchFamily="34" charset="0"/>
              </a:rPr>
              <a:t>Rav</a:t>
            </a:r>
            <a:r>
              <a:rPr lang="en-US" sz="1250" dirty="0">
                <a:effectLst/>
                <a:latin typeface="Cambria" panose="02040503050406030204" pitchFamily="18" charset="0"/>
                <a:ea typeface="Cambria" panose="02040503050406030204" pitchFamily="18" charset="0"/>
                <a:cs typeface="Arial" panose="020B0604020202020204" pitchFamily="34" charset="0"/>
              </a:rPr>
              <a:t> </a:t>
            </a:r>
            <a:r>
              <a:rPr lang="en-US" sz="1250" dirty="0" err="1">
                <a:effectLst/>
                <a:latin typeface="Cambria" panose="02040503050406030204" pitchFamily="18" charset="0"/>
                <a:ea typeface="Cambria" panose="02040503050406030204" pitchFamily="18" charset="0"/>
                <a:cs typeface="Arial" panose="020B0604020202020204" pitchFamily="34" charset="0"/>
              </a:rPr>
              <a:t>Wolbe</a:t>
            </a:r>
            <a:r>
              <a:rPr lang="en-US" sz="1250" dirty="0">
                <a:effectLst/>
                <a:latin typeface="Cambria" panose="02040503050406030204" pitchFamily="18" charset="0"/>
                <a:ea typeface="Cambria" panose="02040503050406030204" pitchFamily="18" charset="0"/>
                <a:cs typeface="Arial" panose="020B0604020202020204" pitchFamily="34" charset="0"/>
              </a:rPr>
              <a:t> for help with a personal difficulty: </a:t>
            </a:r>
          </a:p>
          <a:p>
            <a:pPr marL="114300">
              <a:lnSpc>
                <a:spcPct val="135000"/>
              </a:lnSpc>
              <a:spcBef>
                <a:spcPts val="600"/>
              </a:spcBef>
            </a:pPr>
            <a:r>
              <a:rPr lang="en-US" sz="1300" i="1" dirty="0">
                <a:effectLst/>
                <a:latin typeface="Calibri" panose="020F0502020204030204" pitchFamily="34" charset="0"/>
                <a:ea typeface="Calibri" panose="020F0502020204030204" pitchFamily="34" charset="0"/>
                <a:cs typeface="Arial" panose="020B0604020202020204" pitchFamily="34" charset="0"/>
              </a:rPr>
              <a:t>“I merited that the Mashgiach </a:t>
            </a:r>
            <a:r>
              <a:rPr lang="en-US" sz="1300" dirty="0">
                <a:effectLst/>
                <a:latin typeface="Calibri" panose="020F0502020204030204" pitchFamily="34" charset="0"/>
                <a:ea typeface="Calibri" panose="020F0502020204030204" pitchFamily="34" charset="0"/>
                <a:cs typeface="Arial" panose="020B0604020202020204" pitchFamily="34" charset="0"/>
              </a:rPr>
              <a:t>(</a:t>
            </a:r>
            <a:r>
              <a:rPr lang="en-US" sz="1300" dirty="0" err="1">
                <a:effectLst/>
                <a:latin typeface="Calibri" panose="020F0502020204030204" pitchFamily="34" charset="0"/>
                <a:ea typeface="Calibri" panose="020F0502020204030204" pitchFamily="34" charset="0"/>
                <a:cs typeface="Arial" panose="020B0604020202020204" pitchFamily="34" charset="0"/>
              </a:rPr>
              <a:t>Rav</a:t>
            </a:r>
            <a:r>
              <a:rPr lang="en-US" sz="1300" dirty="0">
                <a:effectLst/>
                <a:latin typeface="Calibri" panose="020F0502020204030204" pitchFamily="34" charset="0"/>
                <a:ea typeface="Calibri" panose="020F0502020204030204" pitchFamily="34" charset="0"/>
                <a:cs typeface="Arial" panose="020B0604020202020204" pitchFamily="34" charset="0"/>
              </a:rPr>
              <a:t> </a:t>
            </a:r>
            <a:r>
              <a:rPr lang="en-US" sz="1300" dirty="0" err="1">
                <a:effectLst/>
                <a:latin typeface="Calibri" panose="020F0502020204030204" pitchFamily="34" charset="0"/>
                <a:ea typeface="Calibri" panose="020F0502020204030204" pitchFamily="34" charset="0"/>
                <a:cs typeface="Arial" panose="020B0604020202020204" pitchFamily="34" charset="0"/>
              </a:rPr>
              <a:t>Wolbe</a:t>
            </a:r>
            <a:r>
              <a:rPr lang="en-US" sz="1300" dirty="0">
                <a:effectLst/>
                <a:latin typeface="Calibri" panose="020F0502020204030204" pitchFamily="34" charset="0"/>
                <a:ea typeface="Calibri" panose="020F0502020204030204" pitchFamily="34" charset="0"/>
                <a:cs typeface="Arial" panose="020B0604020202020204" pitchFamily="34" charset="0"/>
              </a:rPr>
              <a:t>) </a:t>
            </a:r>
            <a:r>
              <a:rPr lang="en-US" sz="1300" i="1" dirty="0">
                <a:effectLst/>
                <a:latin typeface="Calibri" panose="020F0502020204030204" pitchFamily="34" charset="0"/>
                <a:ea typeface="Calibri" panose="020F0502020204030204" pitchFamily="34" charset="0"/>
                <a:cs typeface="Arial" panose="020B0604020202020204" pitchFamily="34" charset="0"/>
              </a:rPr>
              <a:t>graced me with a smile so special, of which I never experienced ... The entirety of the Mashgiach was immersed in the short conversation with me.  I felt so esteemed by the manner with which he shared in my predicament, demonstrating how much he wanted to help me … The Mashgiach's radiant countenance was like a great light, illuminating and warming me in a dark forest where the light is most precious, revealing hidden pathways for troubled people.  The Mashgiach's radiant reception fortifies and recharges (resuscitates) people who meet him, with enduring vitality</a:t>
            </a:r>
            <a:r>
              <a:rPr lang="en-US" sz="1300" dirty="0">
                <a:effectLst/>
                <a:latin typeface="Calibri" panose="020F0502020204030204" pitchFamily="34" charset="0"/>
                <a:ea typeface="Calibri" panose="020F0502020204030204" pitchFamily="34" charset="0"/>
                <a:cs typeface="Arial" panose="020B0604020202020204" pitchFamily="34" charset="0"/>
              </a:rPr>
              <a:t>.” </a:t>
            </a:r>
          </a:p>
        </p:txBody>
      </p:sp>
      <p:sp>
        <p:nvSpPr>
          <p:cNvPr id="6" name="TextBox 5">
            <a:extLst>
              <a:ext uri="{FF2B5EF4-FFF2-40B4-BE49-F238E27FC236}">
                <a16:creationId xmlns:a16="http://schemas.microsoft.com/office/drawing/2014/main" id="{FCBE50BC-3C3C-4230-A0B9-8FF98B51ED18}"/>
              </a:ext>
            </a:extLst>
          </p:cNvPr>
          <p:cNvSpPr txBox="1"/>
          <p:nvPr/>
        </p:nvSpPr>
        <p:spPr>
          <a:xfrm>
            <a:off x="587847" y="4255031"/>
            <a:ext cx="6596697" cy="1866986"/>
          </a:xfrm>
          <a:prstGeom prst="rect">
            <a:avLst/>
          </a:prstGeom>
          <a:noFill/>
          <a:ln w="9525">
            <a:solidFill>
              <a:schemeClr val="tx1"/>
            </a:solidFill>
            <a:prstDash val="sysDot"/>
          </a:ln>
        </p:spPr>
        <p:txBody>
          <a:bodyPr wrap="square" rtlCol="0">
            <a:spAutoFit/>
          </a:bodyPr>
          <a:lstStyle/>
          <a:p>
            <a:pPr algn="ctr">
              <a:lnSpc>
                <a:spcPct val="135000"/>
              </a:lnSpc>
            </a:pPr>
            <a:r>
              <a:rPr lang="en-US" sz="1350" b="1" dirty="0">
                <a:effectLst/>
                <a:latin typeface="Calibri" panose="020F0502020204030204" pitchFamily="34" charset="0"/>
                <a:ea typeface="Calibri" panose="020F0502020204030204" pitchFamily="34" charset="0"/>
                <a:cs typeface="Arial" panose="020B0604020202020204" pitchFamily="34" charset="0"/>
              </a:rPr>
              <a:t>Story </a:t>
            </a:r>
            <a:r>
              <a:rPr lang="en-US" sz="1350" b="1" dirty="0">
                <a:effectLst/>
                <a:ea typeface="Calibri" panose="020F0502020204030204" pitchFamily="34" charset="0"/>
                <a:cs typeface="Arial" panose="020B0604020202020204" pitchFamily="34" charset="0"/>
              </a:rPr>
              <a:t>About </a:t>
            </a:r>
            <a:r>
              <a:rPr lang="en-US" sz="1350" cap="small" dirty="0">
                <a:effectLst/>
                <a:ea typeface="Times New Roman" panose="02020603050405020304" pitchFamily="18" charset="0"/>
                <a:cs typeface="Arial" panose="020B0604020202020204" pitchFamily="34" charset="0"/>
              </a:rPr>
              <a:t>“</a:t>
            </a:r>
            <a:r>
              <a:rPr lang="he-IL" sz="1500" cap="small" dirty="0">
                <a:effectLst/>
                <a:latin typeface="Verdana" panose="020B0604030504040204" pitchFamily="34" charset="0"/>
                <a:ea typeface="Times New Roman" panose="02020603050405020304" pitchFamily="18" charset="0"/>
                <a:cs typeface="+mj-cs"/>
              </a:rPr>
              <a:t>הארת פנים</a:t>
            </a:r>
            <a:r>
              <a:rPr lang="en-US" sz="1350" cap="small" dirty="0">
                <a:effectLst/>
                <a:ea typeface="Times New Roman" panose="02020603050405020304" pitchFamily="18" charset="0"/>
                <a:cs typeface="Arial" panose="020B0604020202020204" pitchFamily="34" charset="0"/>
              </a:rPr>
              <a:t>”</a:t>
            </a:r>
            <a:r>
              <a:rPr lang="en-US" sz="1350" b="1" dirty="0">
                <a:effectLst/>
                <a:ea typeface="Calibri" panose="020F0502020204030204" pitchFamily="34" charset="0"/>
                <a:cs typeface="Arial" panose="020B0604020202020204" pitchFamily="34" charset="0"/>
              </a:rPr>
              <a:t> (</a:t>
            </a:r>
            <a:r>
              <a:rPr lang="en-US" sz="1350" b="1" dirty="0" err="1">
                <a:effectLst/>
                <a:latin typeface="Calibri" panose="020F0502020204030204" pitchFamily="34" charset="0"/>
                <a:ea typeface="Calibri" panose="020F0502020204030204" pitchFamily="34" charset="0"/>
                <a:cs typeface="Arial" panose="020B0604020202020204" pitchFamily="34" charset="0"/>
              </a:rPr>
              <a:t>Sabba</a:t>
            </a:r>
            <a:r>
              <a:rPr lang="en-US" sz="1350" b="1" dirty="0">
                <a:effectLst/>
                <a:latin typeface="Calibri" panose="020F0502020204030204" pitchFamily="34" charset="0"/>
                <a:ea typeface="Calibri" panose="020F0502020204030204" pitchFamily="34" charset="0"/>
                <a:cs typeface="Arial" panose="020B0604020202020204" pitchFamily="34" charset="0"/>
              </a:rPr>
              <a:t> of </a:t>
            </a:r>
            <a:r>
              <a:rPr lang="en-US" sz="1350" b="1" dirty="0" err="1">
                <a:effectLst/>
                <a:latin typeface="Calibri" panose="020F0502020204030204" pitchFamily="34" charset="0"/>
                <a:ea typeface="Calibri" panose="020F0502020204030204" pitchFamily="34" charset="0"/>
                <a:cs typeface="Arial" panose="020B0604020202020204" pitchFamily="34" charset="0"/>
              </a:rPr>
              <a:t>Slabodke</a:t>
            </a:r>
            <a:r>
              <a:rPr lang="en-US" sz="1350" b="1" dirty="0">
                <a:effectLst/>
                <a:latin typeface="Calibri" panose="020F0502020204030204" pitchFamily="34" charset="0"/>
                <a:ea typeface="Calibri" panose="020F0502020204030204" pitchFamily="34" charset="0"/>
                <a:cs typeface="Arial" panose="020B0604020202020204" pitchFamily="34" charset="0"/>
              </a:rPr>
              <a:t>):</a:t>
            </a:r>
          </a:p>
          <a:p>
            <a:pPr marL="114300">
              <a:lnSpc>
                <a:spcPct val="135000"/>
              </a:lnSpc>
              <a:spcBef>
                <a:spcPts val="900"/>
              </a:spcBef>
            </a:pPr>
            <a:r>
              <a:rPr lang="en-US" sz="1200" baseline="30000" dirty="0">
                <a:effectLst/>
                <a:latin typeface="Calibri" panose="020F0502020204030204" pitchFamily="34" charset="0"/>
                <a:ea typeface="Calibri" panose="020F0502020204030204" pitchFamily="34" charset="0"/>
                <a:cs typeface="Arial" panose="020B0604020202020204" pitchFamily="34" charset="0"/>
              </a:rPr>
              <a:t>17</a:t>
            </a:r>
            <a:r>
              <a:rPr lang="en-US" sz="1300" dirty="0">
                <a:effectLst/>
                <a:latin typeface="Calibri" panose="020F0502020204030204" pitchFamily="34" charset="0"/>
                <a:ea typeface="Calibri" panose="020F0502020204030204" pitchFamily="34" charset="0"/>
                <a:cs typeface="Arial" panose="020B0604020202020204" pitchFamily="34" charset="0"/>
              </a:rPr>
              <a:t>In his final year of life, the </a:t>
            </a:r>
            <a:r>
              <a:rPr lang="en-US" sz="1300" dirty="0" err="1">
                <a:effectLst/>
                <a:latin typeface="Calibri" panose="020F0502020204030204" pitchFamily="34" charset="0"/>
                <a:ea typeface="Calibri" panose="020F0502020204030204" pitchFamily="34" charset="0"/>
                <a:cs typeface="Arial" panose="020B0604020202020204" pitchFamily="34" charset="0"/>
              </a:rPr>
              <a:t>Sabba</a:t>
            </a:r>
            <a:r>
              <a:rPr lang="en-US" sz="1300" dirty="0">
                <a:effectLst/>
                <a:latin typeface="Calibri" panose="020F0502020204030204" pitchFamily="34" charset="0"/>
                <a:ea typeface="Calibri" panose="020F0502020204030204" pitchFamily="34" charset="0"/>
                <a:cs typeface="Arial" panose="020B0604020202020204" pitchFamily="34" charset="0"/>
              </a:rPr>
              <a:t> of </a:t>
            </a:r>
            <a:r>
              <a:rPr lang="en-US" sz="1300" dirty="0" err="1">
                <a:effectLst/>
                <a:latin typeface="Calibri" panose="020F0502020204030204" pitchFamily="34" charset="0"/>
                <a:ea typeface="Calibri" panose="020F0502020204030204" pitchFamily="34" charset="0"/>
                <a:cs typeface="Arial" panose="020B0604020202020204" pitchFamily="34" charset="0"/>
              </a:rPr>
              <a:t>Slabodke</a:t>
            </a:r>
            <a:r>
              <a:rPr lang="en-US" sz="1300" dirty="0">
                <a:effectLst/>
                <a:latin typeface="Calibri" panose="020F0502020204030204" pitchFamily="34" charset="0"/>
                <a:ea typeface="Calibri" panose="020F0502020204030204" pitchFamily="34" charset="0"/>
                <a:cs typeface="Arial" panose="020B0604020202020204" pitchFamily="34" charset="0"/>
              </a:rPr>
              <a:t> spoke before the blowing of the Shofar in Rosh Hashana, in the </a:t>
            </a:r>
            <a:r>
              <a:rPr lang="en-US" sz="1300" dirty="0" err="1">
                <a:effectLst/>
                <a:latin typeface="Calibri" panose="020F0502020204030204" pitchFamily="34" charset="0"/>
                <a:ea typeface="Calibri" panose="020F0502020204030204" pitchFamily="34" charset="0"/>
                <a:cs typeface="Arial" panose="020B0604020202020204" pitchFamily="34" charset="0"/>
              </a:rPr>
              <a:t>Slabodke</a:t>
            </a:r>
            <a:r>
              <a:rPr lang="en-US" sz="1300" dirty="0">
                <a:effectLst/>
                <a:latin typeface="Calibri" panose="020F0502020204030204" pitchFamily="34" charset="0"/>
                <a:ea typeface="Calibri" panose="020F0502020204030204" pitchFamily="34" charset="0"/>
                <a:cs typeface="Arial" panose="020B0604020202020204" pitchFamily="34" charset="0"/>
              </a:rPr>
              <a:t> Yeshiva in Chevron</a:t>
            </a:r>
            <a:r>
              <a:rPr lang="en-US" sz="1300" i="1" dirty="0">
                <a:effectLst/>
                <a:latin typeface="Calibri" panose="020F0502020204030204" pitchFamily="34" charset="0"/>
                <a:ea typeface="Calibri" panose="020F0502020204030204" pitchFamily="34" charset="0"/>
                <a:cs typeface="Arial" panose="020B0604020202020204" pitchFamily="34" charset="0"/>
              </a:rPr>
              <a:t>: “How can we merit a positive judgment on this awesome day of judgment?  With what merit can we approach the heavenly court?  By saying ‘good morning’ to our friend every morning with a resplendent countenance – this will tilt the scales to the side of merit </a:t>
            </a:r>
            <a:r>
              <a:rPr lang="en-US" sz="1300" dirty="0">
                <a:effectLst/>
                <a:latin typeface="Calibri" panose="020F0502020204030204" pitchFamily="34" charset="0"/>
                <a:ea typeface="Calibri" panose="020F0502020204030204" pitchFamily="34" charset="0"/>
                <a:cs typeface="Arial" panose="020B0604020202020204" pitchFamily="34" charset="0"/>
              </a:rPr>
              <a:t>(</a:t>
            </a:r>
            <a:r>
              <a:rPr lang="en-US" sz="1300" dirty="0" err="1">
                <a:effectLst/>
                <a:latin typeface="Calibri" panose="020F0502020204030204" pitchFamily="34" charset="0"/>
                <a:ea typeface="Calibri" panose="020F0502020204030204" pitchFamily="34" charset="0"/>
                <a:cs typeface="Arial" panose="020B0604020202020204" pitchFamily="34" charset="0"/>
              </a:rPr>
              <a:t>L’kaf</a:t>
            </a:r>
            <a:r>
              <a:rPr lang="en-US" sz="1300" dirty="0">
                <a:effectLst/>
                <a:latin typeface="Calibri" panose="020F0502020204030204" pitchFamily="34" charset="0"/>
                <a:ea typeface="Calibri" panose="020F0502020204030204" pitchFamily="34" charset="0"/>
                <a:cs typeface="Arial" panose="020B0604020202020204" pitchFamily="34" charset="0"/>
              </a:rPr>
              <a:t> </a:t>
            </a:r>
            <a:r>
              <a:rPr lang="en-US" sz="1300" dirty="0" err="1">
                <a:effectLst/>
                <a:latin typeface="Calibri" panose="020F0502020204030204" pitchFamily="34" charset="0"/>
                <a:ea typeface="Calibri" panose="020F0502020204030204" pitchFamily="34" charset="0"/>
                <a:cs typeface="Arial" panose="020B0604020202020204" pitchFamily="34" charset="0"/>
              </a:rPr>
              <a:t>Zechus</a:t>
            </a:r>
            <a:r>
              <a:rPr lang="en-US" sz="1300" dirty="0">
                <a:effectLst/>
                <a:latin typeface="Calibri" panose="020F0502020204030204" pitchFamily="34" charset="0"/>
                <a:ea typeface="Calibri" panose="020F0502020204030204" pitchFamily="34" charset="0"/>
                <a:cs typeface="Arial" panose="020B0604020202020204" pitchFamily="34" charset="0"/>
              </a:rPr>
              <a:t>).” </a:t>
            </a:r>
          </a:p>
        </p:txBody>
      </p:sp>
      <p:sp>
        <p:nvSpPr>
          <p:cNvPr id="12" name="TextBox 11">
            <a:extLst>
              <a:ext uri="{FF2B5EF4-FFF2-40B4-BE49-F238E27FC236}">
                <a16:creationId xmlns:a16="http://schemas.microsoft.com/office/drawing/2014/main" id="{63C9C6B8-27A5-4F1E-B909-1A92B1D0299F}"/>
              </a:ext>
            </a:extLst>
          </p:cNvPr>
          <p:cNvSpPr txBox="1"/>
          <p:nvPr/>
        </p:nvSpPr>
        <p:spPr>
          <a:xfrm>
            <a:off x="587851" y="6686472"/>
            <a:ext cx="6596697" cy="2743200"/>
          </a:xfrm>
          <a:prstGeom prst="rect">
            <a:avLst/>
          </a:prstGeom>
          <a:noFill/>
          <a:ln w="9525">
            <a:solidFill>
              <a:schemeClr val="tx1"/>
            </a:solidFill>
            <a:prstDash val="sysDot"/>
          </a:ln>
        </p:spPr>
        <p:txBody>
          <a:bodyPr wrap="square" rtlCol="0">
            <a:spAutoFit/>
          </a:bodyPr>
          <a:lstStyle/>
          <a:p>
            <a:pPr algn="ctr">
              <a:lnSpc>
                <a:spcPct val="135000"/>
              </a:lnSpc>
              <a:spcBef>
                <a:spcPts val="600"/>
              </a:spcBef>
            </a:pPr>
            <a:r>
              <a:rPr lang="en-US" sz="1350" b="1" dirty="0">
                <a:effectLst/>
                <a:latin typeface="Calibri" panose="020F0502020204030204" pitchFamily="34" charset="0"/>
                <a:ea typeface="Calibri" panose="020F0502020204030204" pitchFamily="34" charset="0"/>
                <a:cs typeface="Arial" panose="020B0604020202020204" pitchFamily="34" charset="0"/>
              </a:rPr>
              <a:t>Story </a:t>
            </a:r>
            <a:r>
              <a:rPr lang="en-US" sz="1350" b="1" dirty="0">
                <a:effectLst/>
                <a:ea typeface="Calibri" panose="020F0502020204030204" pitchFamily="34" charset="0"/>
                <a:cs typeface="Arial" panose="020B0604020202020204" pitchFamily="34" charset="0"/>
              </a:rPr>
              <a:t>About </a:t>
            </a:r>
            <a:r>
              <a:rPr lang="en-US" sz="1350" cap="small" dirty="0">
                <a:effectLst/>
                <a:ea typeface="Times New Roman" panose="02020603050405020304" pitchFamily="18" charset="0"/>
                <a:cs typeface="Arial" panose="020B0604020202020204" pitchFamily="34" charset="0"/>
              </a:rPr>
              <a:t>“</a:t>
            </a:r>
            <a:r>
              <a:rPr lang="he-IL" sz="1500" cap="small" dirty="0">
                <a:effectLst/>
                <a:latin typeface="Verdana" panose="020B0604030504040204" pitchFamily="34" charset="0"/>
                <a:ea typeface="Times New Roman" panose="02020603050405020304" pitchFamily="18" charset="0"/>
                <a:cs typeface="+mj-cs"/>
              </a:rPr>
              <a:t>הארת פנים</a:t>
            </a:r>
            <a:r>
              <a:rPr lang="en-US" sz="1350" cap="small" dirty="0">
                <a:effectLst/>
                <a:ea typeface="Times New Roman" panose="02020603050405020304" pitchFamily="18" charset="0"/>
                <a:cs typeface="Arial" panose="020B0604020202020204" pitchFamily="34" charset="0"/>
              </a:rPr>
              <a:t>”</a:t>
            </a:r>
            <a:r>
              <a:rPr lang="en-US" sz="1350" b="1" dirty="0">
                <a:effectLst/>
                <a:ea typeface="Calibri" panose="020F0502020204030204" pitchFamily="34" charset="0"/>
                <a:cs typeface="Arial" panose="020B0604020202020204" pitchFamily="34" charset="0"/>
              </a:rPr>
              <a:t> (</a:t>
            </a:r>
            <a:r>
              <a:rPr lang="en-US" sz="1350" b="1" dirty="0" err="1">
                <a:effectLst/>
                <a:latin typeface="Calibri" panose="020F0502020204030204" pitchFamily="34" charset="0"/>
                <a:ea typeface="Calibri" panose="020F0502020204030204" pitchFamily="34" charset="0"/>
                <a:cs typeface="Arial" panose="020B0604020202020204" pitchFamily="34" charset="0"/>
              </a:rPr>
              <a:t>Rav</a:t>
            </a:r>
            <a:r>
              <a:rPr lang="en-US" sz="1350" b="1" dirty="0">
                <a:effectLst/>
                <a:latin typeface="Calibri" panose="020F0502020204030204" pitchFamily="34" charset="0"/>
                <a:ea typeface="Calibri" panose="020F0502020204030204" pitchFamily="34" charset="0"/>
                <a:cs typeface="Arial" panose="020B0604020202020204" pitchFamily="34" charset="0"/>
              </a:rPr>
              <a:t> Yisrael </a:t>
            </a:r>
            <a:r>
              <a:rPr lang="en-US" sz="1350" b="1" dirty="0" err="1">
                <a:effectLst/>
                <a:latin typeface="Calibri" panose="020F0502020204030204" pitchFamily="34" charset="0"/>
                <a:ea typeface="Calibri" panose="020F0502020204030204" pitchFamily="34" charset="0"/>
                <a:cs typeface="Arial" panose="020B0604020202020204" pitchFamily="34" charset="0"/>
              </a:rPr>
              <a:t>Ciner</a:t>
            </a:r>
            <a:r>
              <a:rPr lang="en-US" sz="1350" b="1" dirty="0">
                <a:effectLst/>
                <a:latin typeface="Calibri" panose="020F0502020204030204" pitchFamily="34" charset="0"/>
                <a:ea typeface="Calibri" panose="020F0502020204030204" pitchFamily="34" charset="0"/>
                <a:cs typeface="Arial" panose="020B0604020202020204" pitchFamily="34" charset="0"/>
              </a:rPr>
              <a:t>):</a:t>
            </a:r>
          </a:p>
          <a:p>
            <a:pPr marL="114300">
              <a:lnSpc>
                <a:spcPct val="135000"/>
              </a:lnSpc>
              <a:spcBef>
                <a:spcPts val="900"/>
              </a:spcBef>
              <a:spcAft>
                <a:spcPts val="600"/>
              </a:spcAft>
            </a:pPr>
            <a:r>
              <a:rPr lang="en-US" sz="1200" baseline="30000" dirty="0">
                <a:effectLst/>
                <a:latin typeface="Calibri" panose="020F0502020204030204" pitchFamily="34" charset="0"/>
                <a:ea typeface="Calibri" panose="020F0502020204030204" pitchFamily="34" charset="0"/>
                <a:cs typeface="Arial" panose="020B0604020202020204" pitchFamily="34" charset="0"/>
              </a:rPr>
              <a:t>18</a:t>
            </a:r>
            <a:r>
              <a:rPr lang="en-US" sz="1300" dirty="0">
                <a:effectLst/>
                <a:latin typeface="Calibri" panose="020F0502020204030204" pitchFamily="34" charset="0"/>
                <a:ea typeface="Calibri" panose="020F0502020204030204" pitchFamily="34" charset="0"/>
                <a:cs typeface="Arial" panose="020B0604020202020204" pitchFamily="34" charset="0"/>
              </a:rPr>
              <a:t>Rav </a:t>
            </a:r>
            <a:r>
              <a:rPr lang="en-US" sz="1300" dirty="0" err="1">
                <a:effectLst/>
                <a:latin typeface="Calibri" panose="020F0502020204030204" pitchFamily="34" charset="0"/>
                <a:ea typeface="Calibri" panose="020F0502020204030204" pitchFamily="34" charset="0"/>
                <a:cs typeface="Arial" panose="020B0604020202020204" pitchFamily="34" charset="0"/>
              </a:rPr>
              <a:t>Ciner</a:t>
            </a:r>
            <a:r>
              <a:rPr lang="en-US" sz="1300" dirty="0">
                <a:effectLst/>
                <a:latin typeface="Calibri" panose="020F0502020204030204" pitchFamily="34" charset="0"/>
                <a:ea typeface="Calibri" panose="020F0502020204030204" pitchFamily="34" charset="0"/>
                <a:cs typeface="Arial" panose="020B0604020202020204" pitchFamily="34" charset="0"/>
              </a:rPr>
              <a:t> writes that on one Erev Shabbos, he was in the “</a:t>
            </a:r>
            <a:r>
              <a:rPr lang="en-US" sz="1300" dirty="0" err="1">
                <a:effectLst/>
                <a:latin typeface="Calibri" panose="020F0502020204030204" pitchFamily="34" charset="0"/>
                <a:ea typeface="Calibri" panose="020F0502020204030204" pitchFamily="34" charset="0"/>
                <a:cs typeface="Arial" panose="020B0604020202020204" pitchFamily="34" charset="0"/>
              </a:rPr>
              <a:t>shuk</a:t>
            </a:r>
            <a:r>
              <a:rPr lang="en-US" sz="1300" dirty="0">
                <a:effectLst/>
                <a:latin typeface="Calibri" panose="020F0502020204030204" pitchFamily="34" charset="0"/>
                <a:ea typeface="Calibri" panose="020F0502020204030204" pitchFamily="34" charset="0"/>
                <a:cs typeface="Arial" panose="020B0604020202020204" pitchFamily="34" charset="0"/>
              </a:rPr>
              <a:t>” (marketplace) in Jerusalem where many indigent people collect alms.  He took note of the distraught appearance of an </a:t>
            </a:r>
            <a:r>
              <a:rPr lang="en-US" sz="1300" dirty="0">
                <a:latin typeface="Calibri" panose="020F0502020204030204" pitchFamily="34" charset="0"/>
                <a:ea typeface="Calibri" panose="020F0502020204030204" pitchFamily="34" charset="0"/>
                <a:cs typeface="Arial" panose="020B0604020202020204" pitchFamily="34" charset="0"/>
              </a:rPr>
              <a:t>elderly</a:t>
            </a:r>
            <a:r>
              <a:rPr lang="en-US" sz="1300" dirty="0">
                <a:effectLst/>
                <a:latin typeface="Calibri" panose="020F0502020204030204" pitchFamily="34" charset="0"/>
                <a:ea typeface="Calibri" panose="020F0502020204030204" pitchFamily="34" charset="0"/>
                <a:cs typeface="Arial" panose="020B0604020202020204" pitchFamily="34" charset="0"/>
              </a:rPr>
              <a:t> (poor) man as he handed him the coins, and, </a:t>
            </a:r>
            <a:r>
              <a:rPr lang="en-US" sz="1300" i="1" dirty="0">
                <a:effectLst/>
                <a:latin typeface="Calibri" panose="020F0502020204030204" pitchFamily="34" charset="0"/>
                <a:ea typeface="Calibri" panose="020F0502020204030204" pitchFamily="34" charset="0"/>
                <a:cs typeface="Arial" panose="020B0604020202020204" pitchFamily="34" charset="0"/>
              </a:rPr>
              <a:t>“I looked into his eyes, smiled and asked him how he was feeling, I shook his hand and warmly wished him a Shabbat Shalom. Then an unbelievable change occurred.  He would not let go of my hand. He followed me out of the “</a:t>
            </a:r>
            <a:r>
              <a:rPr lang="en-US" sz="1300" i="1" dirty="0" err="1">
                <a:effectLst/>
                <a:latin typeface="Calibri" panose="020F0502020204030204" pitchFamily="34" charset="0"/>
                <a:ea typeface="Calibri" panose="020F0502020204030204" pitchFamily="34" charset="0"/>
                <a:cs typeface="Arial" panose="020B0604020202020204" pitchFamily="34" charset="0"/>
              </a:rPr>
              <a:t>shuk</a:t>
            </a:r>
            <a:r>
              <a:rPr lang="en-US" sz="1300" i="1" dirty="0">
                <a:effectLst/>
                <a:latin typeface="Calibri" panose="020F0502020204030204" pitchFamily="34" charset="0"/>
                <a:ea typeface="Calibri" panose="020F0502020204030204" pitchFamily="34" charset="0"/>
                <a:cs typeface="Arial" panose="020B0604020202020204" pitchFamily="34" charset="0"/>
              </a:rPr>
              <a:t>”, holding my hand, all the while thanking and blessing me!  I was very moved by this encounter, seeing the incalculably great impact of a ‘small’ Mitzvah, by merely giving a few coins with a simple smile and a few kind words that demonstrate concern</a:t>
            </a:r>
            <a:r>
              <a:rPr lang="en-US" sz="1300" dirty="0">
                <a:effectLst/>
                <a:latin typeface="Calibri" panose="020F0502020204030204" pitchFamily="34" charset="0"/>
                <a:ea typeface="Calibri" panose="020F0502020204030204" pitchFamily="34" charset="0"/>
                <a:cs typeface="Arial" panose="020B0604020202020204" pitchFamily="34" charset="0"/>
              </a:rPr>
              <a:t>.” </a:t>
            </a:r>
          </a:p>
        </p:txBody>
      </p:sp>
      <p:sp>
        <p:nvSpPr>
          <p:cNvPr id="5" name="TextBox 4">
            <a:extLst>
              <a:ext uri="{FF2B5EF4-FFF2-40B4-BE49-F238E27FC236}">
                <a16:creationId xmlns:a16="http://schemas.microsoft.com/office/drawing/2014/main" id="{49C828AE-868E-4591-9E01-C9A1EE4B5A58}"/>
              </a:ext>
            </a:extLst>
          </p:cNvPr>
          <p:cNvSpPr txBox="1"/>
          <p:nvPr/>
        </p:nvSpPr>
        <p:spPr>
          <a:xfrm>
            <a:off x="1162297" y="369552"/>
            <a:ext cx="5651005" cy="311822"/>
          </a:xfrm>
          <a:prstGeom prst="rect">
            <a:avLst/>
          </a:prstGeom>
          <a:noFill/>
        </p:spPr>
        <p:txBody>
          <a:bodyPr wrap="square">
            <a:spAutoFit/>
          </a:bodyPr>
          <a:lstStyle/>
          <a:p>
            <a:r>
              <a:rPr lang="en-US" sz="1400" kern="0" dirty="0">
                <a:effectLst/>
                <a:latin typeface="Cambria" panose="02040503050406030204" pitchFamily="18" charset="0"/>
                <a:ea typeface="Times New Roman" panose="02020603050405020304" pitchFamily="18" charset="0"/>
              </a:rPr>
              <a:t>VII.  The human connection:  Using all our “senses” to be </a:t>
            </a:r>
            <a:r>
              <a:rPr lang="en-US" sz="1400" i="1" kern="0" dirty="0" err="1">
                <a:effectLst/>
                <a:latin typeface="Cambria" panose="02040503050406030204" pitchFamily="18" charset="0"/>
                <a:ea typeface="Times New Roman" panose="02020603050405020304" pitchFamily="18" charset="0"/>
              </a:rPr>
              <a:t>Nosei</a:t>
            </a:r>
            <a:r>
              <a:rPr lang="en-US" sz="1400" i="1" kern="0" dirty="0">
                <a:effectLst/>
                <a:latin typeface="Cambria" panose="02040503050406030204" pitchFamily="18" charset="0"/>
                <a:ea typeface="Times New Roman" panose="02020603050405020304" pitchFamily="18" charset="0"/>
              </a:rPr>
              <a:t> </a:t>
            </a:r>
            <a:r>
              <a:rPr lang="en-US" sz="1400" i="1" kern="0" dirty="0" err="1">
                <a:effectLst/>
                <a:latin typeface="Cambria" panose="02040503050406030204" pitchFamily="18" charset="0"/>
                <a:ea typeface="Times New Roman" panose="02020603050405020304" pitchFamily="18" charset="0"/>
              </a:rPr>
              <a:t>B’ol</a:t>
            </a:r>
            <a:endParaRPr lang="en-US" sz="1400" dirty="0"/>
          </a:p>
        </p:txBody>
      </p:sp>
    </p:spTree>
    <p:extLst>
      <p:ext uri="{BB962C8B-B14F-4D97-AF65-F5344CB8AC3E}">
        <p14:creationId xmlns:p14="http://schemas.microsoft.com/office/powerpoint/2010/main" val="244504680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9555A27-5975-4BF6-A109-2E6731818A80}"/>
              </a:ext>
            </a:extLst>
          </p:cNvPr>
          <p:cNvSpPr>
            <a:spLocks noGrp="1"/>
          </p:cNvSpPr>
          <p:nvPr>
            <p:ph type="sldNum" sz="quarter" idx="12"/>
          </p:nvPr>
        </p:nvSpPr>
        <p:spPr/>
        <p:txBody>
          <a:bodyPr/>
          <a:lstStyle/>
          <a:p>
            <a:fld id="{0C214F17-86AB-4F1C-BC88-4CB7EE2FB93D}" type="slidenum">
              <a:rPr lang="en-US" sz="1050" b="1" smtClean="0">
                <a:solidFill>
                  <a:schemeClr val="tx1"/>
                </a:solidFill>
              </a:rPr>
              <a:t>34</a:t>
            </a:fld>
            <a:endParaRPr lang="en-US" sz="1050" b="1" dirty="0">
              <a:solidFill>
                <a:schemeClr val="tx1"/>
              </a:solidFill>
            </a:endParaRPr>
          </a:p>
        </p:txBody>
      </p:sp>
      <p:sp>
        <p:nvSpPr>
          <p:cNvPr id="5" name="TextBox 4">
            <a:extLst>
              <a:ext uri="{FF2B5EF4-FFF2-40B4-BE49-F238E27FC236}">
                <a16:creationId xmlns:a16="http://schemas.microsoft.com/office/drawing/2014/main" id="{CECE999E-EA01-4B4A-A9E4-0136A3CC197D}"/>
              </a:ext>
            </a:extLst>
          </p:cNvPr>
          <p:cNvSpPr txBox="1"/>
          <p:nvPr/>
        </p:nvSpPr>
        <p:spPr>
          <a:xfrm>
            <a:off x="464573" y="350837"/>
            <a:ext cx="6843251" cy="384914"/>
          </a:xfrm>
          <a:prstGeom prst="rect">
            <a:avLst/>
          </a:prstGeom>
          <a:noFill/>
        </p:spPr>
        <p:txBody>
          <a:bodyPr wrap="square">
            <a:spAutoFit/>
          </a:bodyPr>
          <a:lstStyle/>
          <a:p>
            <a:pPr marL="285750" marR="0" indent="-285750" algn="ctr">
              <a:lnSpc>
                <a:spcPct val="130000"/>
              </a:lnSpc>
              <a:spcBef>
                <a:spcPts val="0"/>
              </a:spcBef>
              <a:spcAft>
                <a:spcPts val="600"/>
              </a:spcAft>
            </a:pPr>
            <a:r>
              <a:rPr lang="en-US" sz="1600" kern="0" dirty="0">
                <a:effectLst/>
                <a:latin typeface="Cambria" panose="02040503050406030204" pitchFamily="18" charset="0"/>
                <a:ea typeface="Times New Roman" panose="02020603050405020304" pitchFamily="18" charset="0"/>
              </a:rPr>
              <a:t>VIII.	 </a:t>
            </a:r>
            <a:r>
              <a:rPr lang="en-US" sz="1200" kern="0" baseline="30000" dirty="0">
                <a:effectLst/>
                <a:latin typeface="Cambria" panose="02040503050406030204" pitchFamily="18" charset="0"/>
                <a:ea typeface="Times New Roman" panose="02020603050405020304" pitchFamily="18" charset="0"/>
              </a:rPr>
              <a:t>1</a:t>
            </a:r>
            <a:r>
              <a:rPr lang="en-US" sz="1600" kern="0" dirty="0">
                <a:effectLst/>
                <a:latin typeface="Cambria" panose="02040503050406030204" pitchFamily="18" charset="0"/>
                <a:ea typeface="Times New Roman" panose="02020603050405020304" pitchFamily="18" charset="0"/>
              </a:rPr>
              <a:t>Additional strategies </a:t>
            </a:r>
            <a:r>
              <a:rPr lang="en-US" sz="1600" kern="0" dirty="0">
                <a:latin typeface="Cambria" panose="02040503050406030204" pitchFamily="18" charset="0"/>
                <a:ea typeface="Times New Roman" panose="02020603050405020304" pitchFamily="18" charset="0"/>
              </a:rPr>
              <a:t>to be </a:t>
            </a:r>
            <a:r>
              <a:rPr lang="en-US" sz="1600" i="1" kern="0" dirty="0" err="1">
                <a:latin typeface="Cambria" panose="02040503050406030204" pitchFamily="18" charset="0"/>
                <a:ea typeface="Times New Roman" panose="02020603050405020304" pitchFamily="18" charset="0"/>
              </a:rPr>
              <a:t>Nosei</a:t>
            </a:r>
            <a:r>
              <a:rPr lang="en-US" sz="1600" i="1" kern="0" dirty="0">
                <a:latin typeface="Cambria" panose="02040503050406030204" pitchFamily="18" charset="0"/>
                <a:ea typeface="Times New Roman" panose="02020603050405020304" pitchFamily="18" charset="0"/>
              </a:rPr>
              <a:t> </a:t>
            </a:r>
            <a:r>
              <a:rPr lang="en-US" sz="1600" i="1" kern="0" dirty="0" err="1">
                <a:latin typeface="Cambria" panose="02040503050406030204" pitchFamily="18" charset="0"/>
                <a:ea typeface="Times New Roman" panose="02020603050405020304" pitchFamily="18" charset="0"/>
              </a:rPr>
              <a:t>B’ol</a:t>
            </a:r>
            <a:r>
              <a:rPr lang="en-US" sz="1600" i="1" kern="0" dirty="0">
                <a:latin typeface="Cambria" panose="02040503050406030204" pitchFamily="18" charset="0"/>
                <a:ea typeface="Times New Roman" panose="02020603050405020304" pitchFamily="18" charset="0"/>
              </a:rPr>
              <a:t> </a:t>
            </a:r>
            <a:r>
              <a:rPr lang="en-US" sz="1600" i="1" kern="0" dirty="0" err="1">
                <a:latin typeface="Cambria" panose="02040503050406030204" pitchFamily="18" charset="0"/>
                <a:ea typeface="Times New Roman" panose="02020603050405020304" pitchFamily="18" charset="0"/>
              </a:rPr>
              <a:t>Im</a:t>
            </a:r>
            <a:r>
              <a:rPr lang="en-US" sz="1600" i="1" kern="0" dirty="0">
                <a:latin typeface="Cambria" panose="02040503050406030204" pitchFamily="18" charset="0"/>
                <a:ea typeface="Times New Roman" panose="02020603050405020304" pitchFamily="18" charset="0"/>
              </a:rPr>
              <a:t> </a:t>
            </a:r>
            <a:r>
              <a:rPr lang="en-US" sz="1600" i="1" kern="0" dirty="0" err="1">
                <a:latin typeface="Cambria" panose="02040503050406030204" pitchFamily="18" charset="0"/>
                <a:ea typeface="Times New Roman" panose="02020603050405020304" pitchFamily="18" charset="0"/>
              </a:rPr>
              <a:t>Chaveiro</a:t>
            </a:r>
            <a:endParaRPr lang="en-US" sz="1600" i="1" kern="0" dirty="0">
              <a:effectLst/>
              <a:latin typeface="Calibri" panose="020F0502020204030204" pitchFamily="34" charset="0"/>
              <a:ea typeface="Times New Roman" panose="02020603050405020304" pitchFamily="18" charset="0"/>
            </a:endParaRPr>
          </a:p>
        </p:txBody>
      </p:sp>
      <p:sp>
        <p:nvSpPr>
          <p:cNvPr id="6" name="TextBox 5">
            <a:extLst>
              <a:ext uri="{FF2B5EF4-FFF2-40B4-BE49-F238E27FC236}">
                <a16:creationId xmlns:a16="http://schemas.microsoft.com/office/drawing/2014/main" id="{A54F73A0-8226-4181-B5F7-77B0C68BB4FF}"/>
              </a:ext>
            </a:extLst>
          </p:cNvPr>
          <p:cNvSpPr txBox="1"/>
          <p:nvPr/>
        </p:nvSpPr>
        <p:spPr>
          <a:xfrm>
            <a:off x="534351" y="1009549"/>
            <a:ext cx="6703697" cy="8361841"/>
          </a:xfrm>
          <a:prstGeom prst="rect">
            <a:avLst/>
          </a:prstGeom>
          <a:noFill/>
        </p:spPr>
        <p:txBody>
          <a:bodyPr wrap="square" rtlCol="0">
            <a:spAutoFit/>
          </a:bodyPr>
          <a:lstStyle/>
          <a:p>
            <a:pPr marL="236538" lvl="0" indent="-236538">
              <a:lnSpc>
                <a:spcPct val="135000"/>
              </a:lnSpc>
              <a:spcBef>
                <a:spcPts val="600"/>
              </a:spcBef>
              <a:buFont typeface="Wingdings" panose="05000000000000000000" pitchFamily="2" charset="2"/>
              <a:buChar char="v"/>
            </a:pPr>
            <a:r>
              <a:rPr lang="en-US" sz="1200" baseline="30000" dirty="0"/>
              <a:t>2</a:t>
            </a:r>
            <a:r>
              <a:rPr lang="en-US" sz="1300" dirty="0"/>
              <a:t>The wise counsel of the </a:t>
            </a:r>
            <a:r>
              <a:rPr lang="en-US" sz="1300" dirty="0" err="1"/>
              <a:t>Sabba</a:t>
            </a:r>
            <a:r>
              <a:rPr lang="en-US" sz="1300" dirty="0"/>
              <a:t> of </a:t>
            </a:r>
            <a:r>
              <a:rPr lang="en-US" sz="1300" dirty="0" err="1"/>
              <a:t>Kelm</a:t>
            </a:r>
            <a:r>
              <a:rPr lang="en-US" sz="1300" dirty="0"/>
              <a:t> (Slide 31): Visualizing another person’s situation and struggles (i.e., using mental imagery), is crucial to be </a:t>
            </a:r>
            <a:r>
              <a:rPr lang="en-US" sz="1300" i="1" dirty="0" err="1"/>
              <a:t>Nosei</a:t>
            </a:r>
            <a:r>
              <a:rPr lang="en-US" sz="1300" i="1" dirty="0"/>
              <a:t> </a:t>
            </a:r>
            <a:r>
              <a:rPr lang="en-US" sz="1300" i="1" dirty="0" err="1"/>
              <a:t>B’ol</a:t>
            </a:r>
            <a:r>
              <a:rPr lang="en-US" sz="1300" i="1" dirty="0"/>
              <a:t> </a:t>
            </a:r>
            <a:r>
              <a:rPr lang="en-US" sz="1300" i="1" dirty="0" err="1"/>
              <a:t>Im</a:t>
            </a:r>
            <a:r>
              <a:rPr lang="en-US" sz="1300" i="1" dirty="0"/>
              <a:t> </a:t>
            </a:r>
            <a:r>
              <a:rPr lang="en-US" sz="1300" i="1" dirty="0" err="1"/>
              <a:t>Chaveiro</a:t>
            </a:r>
            <a:r>
              <a:rPr lang="en-US" sz="1300" dirty="0"/>
              <a:t>.  The following are two suggestions for implementing the </a:t>
            </a:r>
            <a:r>
              <a:rPr lang="en-US" sz="1300" dirty="0" err="1"/>
              <a:t>Sabba’s</a:t>
            </a:r>
            <a:r>
              <a:rPr lang="en-US" sz="1300" dirty="0"/>
              <a:t> advice:</a:t>
            </a:r>
          </a:p>
          <a:p>
            <a:pPr marL="574675" lvl="0" indent="-230188">
              <a:lnSpc>
                <a:spcPct val="135000"/>
              </a:lnSpc>
              <a:spcBef>
                <a:spcPts val="900"/>
              </a:spcBef>
              <a:buSzPct val="120000"/>
              <a:buFont typeface="Arial" panose="020B0604020202020204" pitchFamily="34" charset="0"/>
              <a:buChar char="•"/>
            </a:pPr>
            <a:r>
              <a:rPr lang="en-US" sz="1200" baseline="30000" dirty="0"/>
              <a:t>3</a:t>
            </a:r>
            <a:r>
              <a:rPr lang="en-US" sz="1300" dirty="0"/>
              <a:t>When approached by an </a:t>
            </a:r>
            <a:r>
              <a:rPr lang="en-US" sz="1300" i="1" dirty="0" err="1"/>
              <a:t>Meshulach</a:t>
            </a:r>
            <a:r>
              <a:rPr lang="en-US" sz="1300" dirty="0"/>
              <a:t> (</a:t>
            </a:r>
            <a:r>
              <a:rPr lang="en-US" sz="1300" i="1" dirty="0" err="1"/>
              <a:t>Tzadaka</a:t>
            </a:r>
            <a:r>
              <a:rPr lang="en-US" sz="1300" dirty="0"/>
              <a:t> collector), imagine ourselves thousands of miles from home, knocking on door after door to raise money for our family’s needs.  How would we want to be greeted and treated?  Then, do the same for the </a:t>
            </a:r>
            <a:r>
              <a:rPr lang="en-US" sz="1300" i="1" dirty="0" err="1"/>
              <a:t>Meshulach</a:t>
            </a:r>
            <a:r>
              <a:rPr lang="en-US" sz="1300" dirty="0"/>
              <a:t>.</a:t>
            </a:r>
          </a:p>
          <a:p>
            <a:pPr marL="574675" lvl="0" indent="-230188">
              <a:lnSpc>
                <a:spcPct val="135000"/>
              </a:lnSpc>
              <a:spcBef>
                <a:spcPts val="900"/>
              </a:spcBef>
              <a:buSzPct val="120000"/>
              <a:buFont typeface="Arial" panose="020B0604020202020204" pitchFamily="34" charset="0"/>
              <a:buChar char="•"/>
            </a:pPr>
            <a:r>
              <a:rPr lang="en-US" sz="1300" dirty="0"/>
              <a:t>When lighting candles on Erev Shabbos, think about people whose pain of loneliness is especially poignant on Shabbos, such as childless couples, ill children, singles, widows, divorcees, Agunot and their children.  Then, plead for Hashem’s mercy to send them a salvation so that their future Shabbos experiences will be joyful.</a:t>
            </a:r>
          </a:p>
          <a:p>
            <a:pPr marL="236538" lvl="0" indent="-236538">
              <a:lnSpc>
                <a:spcPct val="135000"/>
              </a:lnSpc>
              <a:spcBef>
                <a:spcPts val="1800"/>
              </a:spcBef>
              <a:buFont typeface="Wingdings" panose="05000000000000000000" pitchFamily="2" charset="2"/>
              <a:buChar char="v"/>
            </a:pPr>
            <a:r>
              <a:rPr lang="en-US" sz="1300" dirty="0"/>
              <a:t>The following two stories illustrate in “living color”, how magnificently </a:t>
            </a:r>
            <a:r>
              <a:rPr lang="en-US" sz="1300" dirty="0" err="1"/>
              <a:t>Rav</a:t>
            </a:r>
            <a:r>
              <a:rPr lang="en-US" sz="1300" dirty="0"/>
              <a:t> </a:t>
            </a:r>
            <a:r>
              <a:rPr lang="en-US" sz="1300" dirty="0" err="1"/>
              <a:t>Yechezkel</a:t>
            </a:r>
            <a:r>
              <a:rPr lang="en-US" sz="1300" dirty="0"/>
              <a:t> </a:t>
            </a:r>
            <a:r>
              <a:rPr lang="en-US" sz="1300" dirty="0" err="1"/>
              <a:t>Levenstein</a:t>
            </a:r>
            <a:r>
              <a:rPr lang="en-US" sz="1300" dirty="0"/>
              <a:t> employed the </a:t>
            </a:r>
            <a:r>
              <a:rPr lang="en-US" sz="1300" dirty="0" err="1"/>
              <a:t>Sabba’s</a:t>
            </a:r>
            <a:r>
              <a:rPr lang="en-US" sz="1300" dirty="0"/>
              <a:t> approach of mental imagery to be </a:t>
            </a:r>
            <a:r>
              <a:rPr lang="en-US" sz="1300" i="1" dirty="0" err="1"/>
              <a:t>Nosei</a:t>
            </a:r>
            <a:r>
              <a:rPr lang="en-US" sz="1300" i="1" dirty="0"/>
              <a:t> </a:t>
            </a:r>
            <a:r>
              <a:rPr lang="en-US" sz="1300" i="1" dirty="0" err="1"/>
              <a:t>B’ol</a:t>
            </a:r>
            <a:r>
              <a:rPr lang="en-US" sz="1300" i="1" dirty="0"/>
              <a:t> </a:t>
            </a:r>
            <a:r>
              <a:rPr lang="en-US" sz="1300" i="1" dirty="0" err="1"/>
              <a:t>Im</a:t>
            </a:r>
            <a:r>
              <a:rPr lang="en-US" sz="1300" i="1" dirty="0"/>
              <a:t> </a:t>
            </a:r>
            <a:r>
              <a:rPr lang="en-US" sz="1300" i="1" dirty="0" err="1"/>
              <a:t>Chaveiro</a:t>
            </a:r>
            <a:r>
              <a:rPr lang="en-US" sz="1300" i="1" dirty="0"/>
              <a:t> </a:t>
            </a:r>
            <a:r>
              <a:rPr lang="en-US" sz="1300" dirty="0"/>
              <a:t>(from the </a:t>
            </a:r>
            <a:r>
              <a:rPr lang="en-US" sz="1300" dirty="0" err="1"/>
              <a:t>Artscroll</a:t>
            </a:r>
            <a:r>
              <a:rPr lang="en-US" sz="1300" dirty="0"/>
              <a:t> biography, </a:t>
            </a:r>
            <a:r>
              <a:rPr lang="en-US" sz="1300" i="1" dirty="0"/>
              <a:t>Reb </a:t>
            </a:r>
            <a:r>
              <a:rPr lang="en-US" sz="1300" i="1" dirty="0" err="1"/>
              <a:t>Chatzkel</a:t>
            </a:r>
            <a:r>
              <a:rPr lang="en-US" sz="1300" i="1" dirty="0"/>
              <a:t>, </a:t>
            </a:r>
            <a:r>
              <a:rPr lang="en-US" sz="1300" dirty="0"/>
              <a:t>by Rabbi Yitzchak </a:t>
            </a:r>
            <a:r>
              <a:rPr lang="en-US" sz="1300" dirty="0" err="1"/>
              <a:t>Kasnett</a:t>
            </a:r>
            <a:r>
              <a:rPr lang="en-US" sz="1300" dirty="0"/>
              <a:t>):</a:t>
            </a:r>
          </a:p>
          <a:p>
            <a:pPr marL="574675" lvl="0" indent="-230188">
              <a:lnSpc>
                <a:spcPct val="135000"/>
              </a:lnSpc>
              <a:spcBef>
                <a:spcPts val="900"/>
              </a:spcBef>
              <a:buSzPct val="120000"/>
              <a:buFont typeface="Arial" panose="020B0604020202020204" pitchFamily="34" charset="0"/>
              <a:buChar char="•"/>
            </a:pPr>
            <a:r>
              <a:rPr lang="en-US" sz="1200" baseline="30000" dirty="0"/>
              <a:t>4</a:t>
            </a:r>
            <a:r>
              <a:rPr lang="en-US" sz="1300" dirty="0"/>
              <a:t>Rav Michel Yehuda Lefkowitz was once present when the Mashgiach (</a:t>
            </a:r>
            <a:r>
              <a:rPr lang="en-US" sz="1300" dirty="0" err="1"/>
              <a:t>Rav</a:t>
            </a:r>
            <a:r>
              <a:rPr lang="en-US" sz="1300" dirty="0"/>
              <a:t> </a:t>
            </a:r>
            <a:r>
              <a:rPr lang="en-US" sz="1300" dirty="0" err="1"/>
              <a:t>Levenstein</a:t>
            </a:r>
            <a:r>
              <a:rPr lang="en-US" sz="1300" dirty="0"/>
              <a:t>) returned from visiting a sick person.  Upon entering the room, the Mashgiach proceeded to explain with deep emotion, at great length, and in minute detail each aspect of the person’s mental, emotional, and physical pain and anguish – literally recreating the patient’s condition to all of those present.  Later </a:t>
            </a:r>
            <a:r>
              <a:rPr lang="en-US" sz="1300" dirty="0" err="1"/>
              <a:t>Rav</a:t>
            </a:r>
            <a:r>
              <a:rPr lang="en-US" sz="1300" dirty="0"/>
              <a:t> Lefkowitz commented: </a:t>
            </a:r>
            <a:r>
              <a:rPr lang="en-US" sz="1300" i="1" dirty="0"/>
              <a:t>“We then saw what it means to bear the suffering of another.” </a:t>
            </a:r>
          </a:p>
          <a:p>
            <a:pPr marL="574675" lvl="0" indent="-230188">
              <a:lnSpc>
                <a:spcPct val="135000"/>
              </a:lnSpc>
              <a:spcBef>
                <a:spcPts val="900"/>
              </a:spcBef>
              <a:buSzPct val="120000"/>
              <a:buFont typeface="Arial" panose="020B0604020202020204" pitchFamily="34" charset="0"/>
              <a:buChar char="•"/>
            </a:pPr>
            <a:r>
              <a:rPr lang="en-US" sz="1300" dirty="0"/>
              <a:t>In 1941, just weeks after the </a:t>
            </a:r>
            <a:r>
              <a:rPr lang="en-US" sz="1300" dirty="0" err="1"/>
              <a:t>Mirrer</a:t>
            </a:r>
            <a:r>
              <a:rPr lang="en-US" sz="1300" dirty="0"/>
              <a:t> Yeshiva refugees arrived in Shanghai, </a:t>
            </a:r>
            <a:r>
              <a:rPr lang="en-US" sz="1300" dirty="0" err="1"/>
              <a:t>Rav</a:t>
            </a:r>
            <a:r>
              <a:rPr lang="en-US" sz="1300" dirty="0"/>
              <a:t> </a:t>
            </a:r>
            <a:r>
              <a:rPr lang="en-US" sz="1300" dirty="0" err="1"/>
              <a:t>Levenstein</a:t>
            </a:r>
            <a:r>
              <a:rPr lang="en-US" sz="1300" dirty="0"/>
              <a:t> (the Mashgiach) stressed the imperative of feeling the anguish and pain of their brethren trapped in the indescribable horror of World War II:  </a:t>
            </a:r>
          </a:p>
          <a:p>
            <a:pPr marL="574675" lvl="0">
              <a:lnSpc>
                <a:spcPct val="135000"/>
              </a:lnSpc>
              <a:spcBef>
                <a:spcPts val="600"/>
              </a:spcBef>
              <a:buSzPct val="120000"/>
            </a:pPr>
            <a:r>
              <a:rPr lang="en-US" sz="1200" baseline="30000" dirty="0"/>
              <a:t>5</a:t>
            </a:r>
            <a:r>
              <a:rPr lang="en-US" sz="1300" i="1" dirty="0"/>
              <a:t>“We need to clearly visualize the awesome suffering that now consumes the world and, in particular, the suffering of our brothers and sisters.  We need to visualize their suffering as if we are personally witnessing their suffering: we are hearing their cries, witnessing their bitterness, feeling their agonizing hunger, the freezing cold, their torture, and the savage acts done to them.  We need to hear the death cries that pour out from the hearts of our people.”  </a:t>
            </a:r>
          </a:p>
        </p:txBody>
      </p:sp>
    </p:spTree>
    <p:extLst>
      <p:ext uri="{BB962C8B-B14F-4D97-AF65-F5344CB8AC3E}">
        <p14:creationId xmlns:p14="http://schemas.microsoft.com/office/powerpoint/2010/main" val="313332409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0E80BB2-511F-40B2-95AD-B3B30E10B960}"/>
              </a:ext>
            </a:extLst>
          </p:cNvPr>
          <p:cNvSpPr>
            <a:spLocks noGrp="1"/>
          </p:cNvSpPr>
          <p:nvPr>
            <p:ph type="sldNum" sz="quarter" idx="12"/>
          </p:nvPr>
        </p:nvSpPr>
        <p:spPr/>
        <p:txBody>
          <a:bodyPr/>
          <a:lstStyle/>
          <a:p>
            <a:fld id="{0C214F17-86AB-4F1C-BC88-4CB7EE2FB93D}" type="slidenum">
              <a:rPr lang="en-US" sz="1050" b="1" smtClean="0">
                <a:solidFill>
                  <a:schemeClr val="tx1"/>
                </a:solidFill>
              </a:rPr>
              <a:t>35</a:t>
            </a:fld>
            <a:endParaRPr lang="en-US" sz="1050" b="1" dirty="0">
              <a:solidFill>
                <a:schemeClr val="tx1"/>
              </a:solidFill>
            </a:endParaRPr>
          </a:p>
        </p:txBody>
      </p:sp>
      <p:sp>
        <p:nvSpPr>
          <p:cNvPr id="4" name="TextBox 3">
            <a:extLst>
              <a:ext uri="{FF2B5EF4-FFF2-40B4-BE49-F238E27FC236}">
                <a16:creationId xmlns:a16="http://schemas.microsoft.com/office/drawing/2014/main" id="{8D5237D5-74EA-48EC-9306-A09408BD406B}"/>
              </a:ext>
            </a:extLst>
          </p:cNvPr>
          <p:cNvSpPr txBox="1"/>
          <p:nvPr/>
        </p:nvSpPr>
        <p:spPr>
          <a:xfrm>
            <a:off x="606388" y="495475"/>
            <a:ext cx="6353042" cy="348365"/>
          </a:xfrm>
          <a:prstGeom prst="rect">
            <a:avLst/>
          </a:prstGeom>
          <a:noFill/>
        </p:spPr>
        <p:txBody>
          <a:bodyPr wrap="square">
            <a:spAutoFit/>
          </a:bodyPr>
          <a:lstStyle/>
          <a:p>
            <a:pPr marL="285750" marR="0" indent="-285750" algn="ctr">
              <a:lnSpc>
                <a:spcPct val="130000"/>
              </a:lnSpc>
              <a:spcBef>
                <a:spcPts val="0"/>
              </a:spcBef>
              <a:spcAft>
                <a:spcPts val="600"/>
              </a:spcAft>
            </a:pPr>
            <a:r>
              <a:rPr lang="en-US" sz="1400" kern="0" dirty="0">
                <a:effectLst/>
                <a:latin typeface="Cambria" panose="02040503050406030204" pitchFamily="18" charset="0"/>
                <a:ea typeface="Times New Roman" panose="02020603050405020304" pitchFamily="18" charset="0"/>
              </a:rPr>
              <a:t>VIII. </a:t>
            </a:r>
            <a:r>
              <a:rPr lang="en-US" sz="1400" kern="0" dirty="0">
                <a:latin typeface="Cambria" panose="02040503050406030204" pitchFamily="18" charset="0"/>
                <a:ea typeface="Times New Roman" panose="02020603050405020304" pitchFamily="18" charset="0"/>
              </a:rPr>
              <a:t>  </a:t>
            </a:r>
            <a:r>
              <a:rPr lang="en-US" sz="1400" kern="0" dirty="0">
                <a:effectLst/>
                <a:latin typeface="Cambria" panose="02040503050406030204" pitchFamily="18" charset="0"/>
                <a:ea typeface="Times New Roman" panose="02020603050405020304" pitchFamily="18" charset="0"/>
              </a:rPr>
              <a:t>Additional strategies to be </a:t>
            </a:r>
            <a:r>
              <a:rPr lang="en-US" sz="1400" i="1" kern="0" dirty="0" err="1">
                <a:effectLst/>
                <a:latin typeface="Cambria" panose="02040503050406030204" pitchFamily="18" charset="0"/>
                <a:ea typeface="Times New Roman" panose="02020603050405020304" pitchFamily="18" charset="0"/>
              </a:rPr>
              <a:t>Nosei</a:t>
            </a:r>
            <a:r>
              <a:rPr lang="en-US" sz="1400" i="1" kern="0" dirty="0">
                <a:effectLst/>
                <a:latin typeface="Cambria" panose="02040503050406030204" pitchFamily="18" charset="0"/>
                <a:ea typeface="Times New Roman" panose="02020603050405020304" pitchFamily="18" charset="0"/>
              </a:rPr>
              <a:t> </a:t>
            </a:r>
            <a:r>
              <a:rPr lang="en-US" sz="1400" i="1" kern="0" dirty="0" err="1">
                <a:effectLst/>
                <a:latin typeface="Cambria" panose="02040503050406030204" pitchFamily="18" charset="0"/>
                <a:ea typeface="Times New Roman" panose="02020603050405020304" pitchFamily="18" charset="0"/>
              </a:rPr>
              <a:t>B’ol</a:t>
            </a:r>
            <a:r>
              <a:rPr lang="en-US" sz="1400" i="1" kern="0" dirty="0">
                <a:effectLst/>
                <a:latin typeface="Cambria" panose="02040503050406030204" pitchFamily="18" charset="0"/>
                <a:ea typeface="Times New Roman" panose="02020603050405020304" pitchFamily="18" charset="0"/>
              </a:rPr>
              <a:t> </a:t>
            </a:r>
            <a:r>
              <a:rPr lang="en-US" sz="1400" i="1" kern="0" dirty="0" err="1">
                <a:effectLst/>
                <a:latin typeface="Cambria" panose="02040503050406030204" pitchFamily="18" charset="0"/>
                <a:ea typeface="Times New Roman" panose="02020603050405020304" pitchFamily="18" charset="0"/>
              </a:rPr>
              <a:t>Im</a:t>
            </a:r>
            <a:r>
              <a:rPr lang="en-US" sz="1400" i="1" kern="0" dirty="0">
                <a:effectLst/>
                <a:latin typeface="Cambria" panose="02040503050406030204" pitchFamily="18" charset="0"/>
                <a:ea typeface="Times New Roman" panose="02020603050405020304" pitchFamily="18" charset="0"/>
              </a:rPr>
              <a:t> </a:t>
            </a:r>
            <a:r>
              <a:rPr lang="en-US" sz="1400" i="1" kern="0" dirty="0" err="1">
                <a:effectLst/>
                <a:latin typeface="Cambria" panose="02040503050406030204" pitchFamily="18" charset="0"/>
                <a:ea typeface="Times New Roman" panose="02020603050405020304" pitchFamily="18" charset="0"/>
              </a:rPr>
              <a:t>Chaveiro</a:t>
            </a:r>
            <a:endParaRPr lang="en-US" sz="1400" kern="0" dirty="0">
              <a:effectLst/>
              <a:latin typeface="Calibri" panose="020F0502020204030204" pitchFamily="34" charset="0"/>
              <a:ea typeface="Times New Roman" panose="02020603050405020304" pitchFamily="18" charset="0"/>
            </a:endParaRPr>
          </a:p>
        </p:txBody>
      </p:sp>
      <p:sp>
        <p:nvSpPr>
          <p:cNvPr id="6" name="TextBox 5">
            <a:extLst>
              <a:ext uri="{FF2B5EF4-FFF2-40B4-BE49-F238E27FC236}">
                <a16:creationId xmlns:a16="http://schemas.microsoft.com/office/drawing/2014/main" id="{7BCE6A4E-E0B0-4005-92E9-6EF426ADC361}"/>
              </a:ext>
            </a:extLst>
          </p:cNvPr>
          <p:cNvSpPr txBox="1"/>
          <p:nvPr/>
        </p:nvSpPr>
        <p:spPr>
          <a:xfrm>
            <a:off x="606388" y="1212749"/>
            <a:ext cx="6631660" cy="7970708"/>
          </a:xfrm>
          <a:prstGeom prst="rect">
            <a:avLst/>
          </a:prstGeom>
          <a:noFill/>
        </p:spPr>
        <p:txBody>
          <a:bodyPr wrap="square" rtlCol="0">
            <a:spAutoFit/>
          </a:bodyPr>
          <a:lstStyle/>
          <a:p>
            <a:pPr marL="236538" lvl="0" indent="-236538">
              <a:lnSpc>
                <a:spcPct val="135000"/>
              </a:lnSpc>
              <a:spcBef>
                <a:spcPts val="900"/>
              </a:spcBef>
              <a:buFont typeface="Wingdings" panose="05000000000000000000" pitchFamily="2" charset="2"/>
              <a:buChar char="v"/>
            </a:pPr>
            <a:r>
              <a:rPr lang="en-US" sz="1200" baseline="30000" dirty="0"/>
              <a:t>6</a:t>
            </a:r>
            <a:r>
              <a:rPr lang="en-US" sz="1400" dirty="0"/>
              <a:t>Praying on behalf of people in need presents an ideal opportunity for developing the </a:t>
            </a:r>
            <a:r>
              <a:rPr lang="en-US" sz="1400" i="1" dirty="0" err="1"/>
              <a:t>middah</a:t>
            </a:r>
            <a:r>
              <a:rPr lang="en-US" sz="1400" dirty="0"/>
              <a:t> of </a:t>
            </a:r>
            <a:r>
              <a:rPr lang="en-US" sz="1400" i="1" dirty="0" err="1"/>
              <a:t>Nosei</a:t>
            </a:r>
            <a:r>
              <a:rPr lang="en-US" sz="1400" i="1" dirty="0"/>
              <a:t> </a:t>
            </a:r>
            <a:r>
              <a:rPr lang="en-US" sz="1400" i="1" dirty="0" err="1"/>
              <a:t>B’ol</a:t>
            </a:r>
            <a:r>
              <a:rPr lang="en-US" sz="1400" i="1" dirty="0"/>
              <a:t> </a:t>
            </a:r>
            <a:r>
              <a:rPr lang="en-US" sz="1400" i="1" dirty="0" err="1"/>
              <a:t>Im</a:t>
            </a:r>
            <a:r>
              <a:rPr lang="en-US" sz="1400" i="1" dirty="0"/>
              <a:t> </a:t>
            </a:r>
            <a:r>
              <a:rPr lang="en-US" sz="1400" i="1" dirty="0" err="1"/>
              <a:t>Chaveiro</a:t>
            </a:r>
            <a:r>
              <a:rPr lang="en-US" sz="1400" dirty="0"/>
              <a:t>.   </a:t>
            </a:r>
            <a:r>
              <a:rPr lang="en-US" sz="1400" dirty="0" err="1"/>
              <a:t>Sefer</a:t>
            </a:r>
            <a:r>
              <a:rPr lang="en-US" sz="1400" dirty="0"/>
              <a:t> Chassidim states: </a:t>
            </a:r>
            <a:r>
              <a:rPr lang="en-US" sz="1400" i="1" dirty="0"/>
              <a:t>“The reason that some people’s prayers go unanswered is because they do not take the suffering and humiliation of others to their heart</a:t>
            </a:r>
            <a:r>
              <a:rPr lang="en-US" sz="1400" dirty="0"/>
              <a:t>.”</a:t>
            </a:r>
          </a:p>
          <a:p>
            <a:pPr marL="236538" indent="-236538">
              <a:lnSpc>
                <a:spcPct val="135000"/>
              </a:lnSpc>
              <a:spcBef>
                <a:spcPts val="1800"/>
              </a:spcBef>
              <a:buFont typeface="Wingdings" panose="05000000000000000000" pitchFamily="2" charset="2"/>
              <a:buChar char="v"/>
            </a:pPr>
            <a:r>
              <a:rPr lang="en-US" sz="1400" dirty="0"/>
              <a:t>The </a:t>
            </a:r>
            <a:r>
              <a:rPr lang="en-US" sz="1200" baseline="30000" dirty="0"/>
              <a:t>7</a:t>
            </a:r>
            <a:r>
              <a:rPr lang="en-US" sz="1400" dirty="0"/>
              <a:t>Chazon </a:t>
            </a:r>
            <a:r>
              <a:rPr lang="en-US" sz="1400" dirty="0" err="1"/>
              <a:t>Ish</a:t>
            </a:r>
            <a:r>
              <a:rPr lang="en-US" sz="1400" dirty="0"/>
              <a:t> advises us that concrete action to help or bring cheer to someone in pain, even if it feels forced initially, fosters authentic feelings of </a:t>
            </a:r>
            <a:r>
              <a:rPr lang="en-US" sz="1400" i="1" dirty="0" err="1"/>
              <a:t>Nesiah</a:t>
            </a:r>
            <a:r>
              <a:rPr lang="en-US" sz="1400" i="1" dirty="0"/>
              <a:t> </a:t>
            </a:r>
            <a:r>
              <a:rPr lang="en-US" sz="1400" i="1" dirty="0" err="1"/>
              <a:t>B’ol</a:t>
            </a:r>
            <a:r>
              <a:rPr lang="en-US" sz="1400" i="1" dirty="0"/>
              <a:t>.  </a:t>
            </a:r>
            <a:r>
              <a:rPr lang="en-US" sz="1400" dirty="0"/>
              <a:t> Our emotions are molded by our actions.  Try to “sacrifice” a few seconds every day by cheerfully greeting or thanking people who have menial, thankless jobs, to let them know their work is appreciated and their contribution to the world is recognized.</a:t>
            </a:r>
          </a:p>
          <a:p>
            <a:pPr marL="236538" indent="-236538">
              <a:lnSpc>
                <a:spcPct val="135000"/>
              </a:lnSpc>
              <a:spcBef>
                <a:spcPts val="1800"/>
              </a:spcBef>
              <a:buFont typeface="Wingdings" panose="05000000000000000000" pitchFamily="2" charset="2"/>
              <a:buChar char="v"/>
            </a:pPr>
            <a:r>
              <a:rPr lang="en-US" sz="1200" baseline="30000" dirty="0"/>
              <a:t>8</a:t>
            </a:r>
            <a:r>
              <a:rPr lang="en-US" sz="1400" dirty="0"/>
              <a:t>Being “tuned-in” to people while they talk to us, demonstrates that we genuinely want to hear their thoughts and feelings.  This gives them a clear message: </a:t>
            </a:r>
            <a:r>
              <a:rPr lang="en-US" sz="1400" i="1" dirty="0"/>
              <a:t>“I matter, someone ‘gets’ me.</a:t>
            </a:r>
            <a:r>
              <a:rPr lang="en-US" sz="1400" dirty="0"/>
              <a:t>”  When they talk, listen attentively and resist the urge </a:t>
            </a:r>
            <a:br>
              <a:rPr lang="en-US" sz="1400" dirty="0"/>
            </a:br>
            <a:r>
              <a:rPr lang="en-US" sz="1400" dirty="0"/>
              <a:t>to formulate a response in our minds or to judge them.  Maintain eye contact, avoid glancing at cell phones or other distracting sights.</a:t>
            </a:r>
          </a:p>
          <a:p>
            <a:pPr marL="236538" indent="-236538">
              <a:lnSpc>
                <a:spcPct val="135000"/>
              </a:lnSpc>
              <a:spcBef>
                <a:spcPts val="1800"/>
              </a:spcBef>
              <a:buFont typeface="Wingdings" panose="05000000000000000000" pitchFamily="2" charset="2"/>
              <a:buChar char="v"/>
            </a:pPr>
            <a:r>
              <a:rPr lang="en-US" sz="1400" dirty="0"/>
              <a:t>Greeting someone with a bright smile demonstrates that we are truly happy to give the person our attention and that we are genuinely interested in hearing what he or she has to say.  Saying, </a:t>
            </a:r>
            <a:r>
              <a:rPr lang="en-US" sz="1400" i="1" dirty="0"/>
              <a:t>“It’s good to see you</a:t>
            </a:r>
            <a:r>
              <a:rPr lang="en-US" sz="1400" dirty="0"/>
              <a:t>,” really picks up people’s spirits by showing we are happy they are in the world! </a:t>
            </a:r>
          </a:p>
          <a:p>
            <a:pPr marL="236538" indent="-236538">
              <a:lnSpc>
                <a:spcPct val="135000"/>
              </a:lnSpc>
              <a:spcBef>
                <a:spcPts val="1800"/>
              </a:spcBef>
              <a:buFont typeface="Wingdings" panose="05000000000000000000" pitchFamily="2" charset="2"/>
              <a:buChar char="v"/>
            </a:pPr>
            <a:r>
              <a:rPr lang="en-US" sz="1400" dirty="0"/>
              <a:t>Any help we can offer, however insignificant it seems to us, has great benefit to relieve the person’s sense of isolation and strengthens his or her spirits by demonstrating that we want to share in their distress.  Offering meals, taking care of someone’s children after school (even one afternoon per week), will relieve the pressure on parents who are dealing with a health crisis.</a:t>
            </a:r>
          </a:p>
        </p:txBody>
      </p:sp>
    </p:spTree>
    <p:extLst>
      <p:ext uri="{BB962C8B-B14F-4D97-AF65-F5344CB8AC3E}">
        <p14:creationId xmlns:p14="http://schemas.microsoft.com/office/powerpoint/2010/main" val="230361120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BE47596-E953-4B77-A5D8-CD54388AF450}"/>
              </a:ext>
            </a:extLst>
          </p:cNvPr>
          <p:cNvSpPr>
            <a:spLocks noGrp="1"/>
          </p:cNvSpPr>
          <p:nvPr>
            <p:ph type="sldNum" sz="quarter" idx="12"/>
          </p:nvPr>
        </p:nvSpPr>
        <p:spPr/>
        <p:txBody>
          <a:bodyPr/>
          <a:lstStyle/>
          <a:p>
            <a:fld id="{0C214F17-86AB-4F1C-BC88-4CB7EE2FB93D}" type="slidenum">
              <a:rPr lang="en-US" sz="1050" b="1" smtClean="0">
                <a:solidFill>
                  <a:schemeClr val="tx1"/>
                </a:solidFill>
              </a:rPr>
              <a:t>36</a:t>
            </a:fld>
            <a:endParaRPr lang="en-US" sz="1050" b="1" dirty="0">
              <a:solidFill>
                <a:schemeClr val="tx1"/>
              </a:solidFill>
            </a:endParaRPr>
          </a:p>
        </p:txBody>
      </p:sp>
      <p:sp>
        <p:nvSpPr>
          <p:cNvPr id="4" name="TextBox 3">
            <a:extLst>
              <a:ext uri="{FF2B5EF4-FFF2-40B4-BE49-F238E27FC236}">
                <a16:creationId xmlns:a16="http://schemas.microsoft.com/office/drawing/2014/main" id="{FBE37051-2B0D-4DEA-9627-A4DD98F72114}"/>
              </a:ext>
            </a:extLst>
          </p:cNvPr>
          <p:cNvSpPr txBox="1"/>
          <p:nvPr/>
        </p:nvSpPr>
        <p:spPr>
          <a:xfrm>
            <a:off x="464574" y="334586"/>
            <a:ext cx="6843251" cy="366703"/>
          </a:xfrm>
          <a:prstGeom prst="rect">
            <a:avLst/>
          </a:prstGeom>
          <a:noFill/>
        </p:spPr>
        <p:txBody>
          <a:bodyPr wrap="square">
            <a:spAutoFit/>
          </a:bodyPr>
          <a:lstStyle/>
          <a:p>
            <a:pPr marL="285750" marR="0" indent="-285750" algn="ctr">
              <a:lnSpc>
                <a:spcPct val="130000"/>
              </a:lnSpc>
              <a:spcBef>
                <a:spcPts val="0"/>
              </a:spcBef>
              <a:spcAft>
                <a:spcPts val="600"/>
              </a:spcAft>
            </a:pPr>
            <a:r>
              <a:rPr lang="en-US" sz="1500" kern="0" dirty="0">
                <a:effectLst/>
                <a:latin typeface="Cambria" panose="02040503050406030204" pitchFamily="18" charset="0"/>
                <a:ea typeface="Times New Roman" panose="02020603050405020304" pitchFamily="18" charset="0"/>
              </a:rPr>
              <a:t>IX.	 Neutralizing the impediments to being </a:t>
            </a:r>
            <a:r>
              <a:rPr lang="en-US" sz="1500" i="1" kern="0" dirty="0" err="1">
                <a:effectLst/>
                <a:latin typeface="Cambria" panose="02040503050406030204" pitchFamily="18" charset="0"/>
                <a:ea typeface="Times New Roman" panose="02020603050405020304" pitchFamily="18" charset="0"/>
              </a:rPr>
              <a:t>Nosei</a:t>
            </a:r>
            <a:r>
              <a:rPr lang="en-US" sz="1500" i="1" kern="0" dirty="0">
                <a:effectLst/>
                <a:latin typeface="Cambria" panose="02040503050406030204" pitchFamily="18" charset="0"/>
                <a:ea typeface="Times New Roman" panose="02020603050405020304" pitchFamily="18" charset="0"/>
              </a:rPr>
              <a:t> </a:t>
            </a:r>
            <a:r>
              <a:rPr lang="en-US" sz="1500" i="1" kern="0" dirty="0" err="1">
                <a:effectLst/>
                <a:latin typeface="Cambria" panose="02040503050406030204" pitchFamily="18" charset="0"/>
                <a:ea typeface="Times New Roman" panose="02020603050405020304" pitchFamily="18" charset="0"/>
              </a:rPr>
              <a:t>B’ol</a:t>
            </a:r>
            <a:r>
              <a:rPr lang="en-US" sz="1500" i="1" kern="0" dirty="0">
                <a:effectLst/>
                <a:latin typeface="Cambria" panose="02040503050406030204" pitchFamily="18" charset="0"/>
                <a:ea typeface="Times New Roman" panose="02020603050405020304" pitchFamily="18" charset="0"/>
              </a:rPr>
              <a:t> </a:t>
            </a:r>
            <a:r>
              <a:rPr lang="en-US" sz="1500" i="1" kern="0" dirty="0" err="1">
                <a:effectLst/>
                <a:latin typeface="Cambria" panose="02040503050406030204" pitchFamily="18" charset="0"/>
                <a:ea typeface="Times New Roman" panose="02020603050405020304" pitchFamily="18" charset="0"/>
              </a:rPr>
              <a:t>Im</a:t>
            </a:r>
            <a:r>
              <a:rPr lang="en-US" sz="1500" i="1" kern="0" dirty="0">
                <a:effectLst/>
                <a:latin typeface="Cambria" panose="02040503050406030204" pitchFamily="18" charset="0"/>
                <a:ea typeface="Times New Roman" panose="02020603050405020304" pitchFamily="18" charset="0"/>
              </a:rPr>
              <a:t> </a:t>
            </a:r>
            <a:r>
              <a:rPr lang="en-US" sz="1500" i="1" kern="0" dirty="0" err="1">
                <a:effectLst/>
                <a:latin typeface="Cambria" panose="02040503050406030204" pitchFamily="18" charset="0"/>
                <a:ea typeface="Times New Roman" panose="02020603050405020304" pitchFamily="18" charset="0"/>
              </a:rPr>
              <a:t>Chaveiro</a:t>
            </a:r>
            <a:endParaRPr lang="en-US" sz="1500" i="1" kern="0" dirty="0">
              <a:effectLst/>
              <a:latin typeface="Calibri" panose="020F0502020204030204" pitchFamily="34" charset="0"/>
              <a:ea typeface="Times New Roman" panose="02020603050405020304" pitchFamily="18" charset="0"/>
            </a:endParaRPr>
          </a:p>
        </p:txBody>
      </p:sp>
      <p:sp>
        <p:nvSpPr>
          <p:cNvPr id="3" name="Text Box 2">
            <a:extLst>
              <a:ext uri="{FF2B5EF4-FFF2-40B4-BE49-F238E27FC236}">
                <a16:creationId xmlns:a16="http://schemas.microsoft.com/office/drawing/2014/main" id="{5A6561FC-9818-4D91-97CC-F19E6DF9D632}"/>
              </a:ext>
            </a:extLst>
          </p:cNvPr>
          <p:cNvSpPr txBox="1">
            <a:spLocks noChangeArrowheads="1"/>
          </p:cNvSpPr>
          <p:nvPr/>
        </p:nvSpPr>
        <p:spPr bwMode="auto">
          <a:xfrm>
            <a:off x="648725" y="950415"/>
            <a:ext cx="6554717" cy="2251472"/>
          </a:xfrm>
          <a:prstGeom prst="rect">
            <a:avLst/>
          </a:prstGeom>
          <a:solidFill>
            <a:schemeClr val="bg1">
              <a:lumMod val="95000"/>
            </a:schemeClr>
          </a:solidFill>
          <a:ln w="6350">
            <a:solidFill>
              <a:srgbClr val="000000"/>
            </a:solidFill>
            <a:prstDash val="solid"/>
            <a:miter lim="800000"/>
            <a:headEnd/>
            <a:tailEnd/>
          </a:ln>
        </p:spPr>
        <p:txBody>
          <a:bodyPr rot="0" vert="horz" wrap="square" lIns="91440" tIns="45720" rIns="91440" bIns="45720" anchor="t" anchorCtr="0">
            <a:noAutofit/>
          </a:bodyPr>
          <a:lstStyle/>
          <a:p>
            <a:pPr marL="457200" marR="0" indent="-228600" rtl="0">
              <a:lnSpc>
                <a:spcPct val="135000"/>
              </a:lnSpc>
              <a:spcBef>
                <a:spcPts val="4200"/>
              </a:spcBef>
              <a:spcAft>
                <a:spcPts val="200"/>
              </a:spcAft>
              <a:buSzPct val="110000"/>
              <a:buFont typeface="Arial" panose="020B0604020202020204" pitchFamily="34" charset="0"/>
              <a:buChar char="•"/>
            </a:pPr>
            <a:endParaRPr lang="en-US" sz="1100" dirty="0">
              <a:effectLst/>
              <a:latin typeface="Tahoma" panose="020B0604030504040204" pitchFamily="34" charset="0"/>
              <a:ea typeface="Calibri" panose="020F0502020204030204" pitchFamily="34" charset="0"/>
              <a:cs typeface="Arial" panose="020B0604020202020204" pitchFamily="34" charset="0"/>
            </a:endParaRPr>
          </a:p>
          <a:p>
            <a:pPr lvl="0" algn="ctr">
              <a:lnSpc>
                <a:spcPct val="130000"/>
              </a:lnSpc>
              <a:spcBef>
                <a:spcPts val="1800"/>
              </a:spcBef>
            </a:pPr>
            <a:r>
              <a:rPr lang="en-US" sz="1300" b="1" u="sng" dirty="0"/>
              <a:t>Rebuttal</a:t>
            </a:r>
            <a:r>
              <a:rPr lang="en-US" sz="1300" b="1" dirty="0"/>
              <a:t>:</a:t>
            </a:r>
          </a:p>
          <a:p>
            <a:pPr marL="290513" lvl="0" indent="-171450">
              <a:lnSpc>
                <a:spcPct val="130000"/>
              </a:lnSpc>
              <a:spcBef>
                <a:spcPts val="300"/>
              </a:spcBef>
              <a:buFont typeface="Arial" panose="020B0604020202020204" pitchFamily="34" charset="0"/>
              <a:buChar char="•"/>
            </a:pPr>
            <a:r>
              <a:rPr lang="en-US" sz="1300" dirty="0"/>
              <a:t>Often, what people need is simply to feel heard, to know that someone wants to listen their anguish, rather than any specific response or solution (</a:t>
            </a:r>
            <a:r>
              <a:rPr lang="en-US" sz="1200" baseline="30000" dirty="0"/>
              <a:t>1</a:t>
            </a:r>
            <a:r>
              <a:rPr lang="en-US" sz="1300" dirty="0"/>
              <a:t>Mrs. Rivka </a:t>
            </a:r>
            <a:r>
              <a:rPr lang="en-US" sz="1300" dirty="0" err="1"/>
              <a:t>Yudin</a:t>
            </a:r>
            <a:r>
              <a:rPr lang="en-US" sz="1300" dirty="0"/>
              <a:t>). </a:t>
            </a:r>
          </a:p>
          <a:p>
            <a:pPr marL="290513" lvl="0" indent="-171450">
              <a:lnSpc>
                <a:spcPct val="130000"/>
              </a:lnSpc>
              <a:spcBef>
                <a:spcPts val="600"/>
              </a:spcBef>
              <a:buFont typeface="Arial" panose="020B0604020202020204" pitchFamily="34" charset="0"/>
              <a:buChar char="•"/>
            </a:pPr>
            <a:r>
              <a:rPr lang="en-US" sz="1300" dirty="0"/>
              <a:t>The reason for this impediment is our misconception that we need to make things better.  Just focus on being present with the person in his pain. </a:t>
            </a:r>
            <a:r>
              <a:rPr lang="en-US" sz="1300" i="1" dirty="0"/>
              <a:t>“Rarely can a response make something better.  What makes something better is connection” </a:t>
            </a:r>
            <a:r>
              <a:rPr lang="en-US" sz="1300" dirty="0"/>
              <a:t>(</a:t>
            </a:r>
            <a:r>
              <a:rPr lang="en-US" sz="1200" baseline="30000" dirty="0"/>
              <a:t>2</a:t>
            </a:r>
            <a:r>
              <a:rPr lang="en-US" sz="1300" dirty="0"/>
              <a:t>Brené Brown, Ph.D.). </a:t>
            </a:r>
          </a:p>
          <a:p>
            <a:pPr marL="571500" indent="-342900">
              <a:lnSpc>
                <a:spcPct val="135000"/>
              </a:lnSpc>
              <a:spcBef>
                <a:spcPts val="1200"/>
              </a:spcBef>
              <a:buSzPct val="110000"/>
              <a:buFont typeface="Wingdings" panose="05000000000000000000" pitchFamily="2" charset="2"/>
              <a:buChar char="v"/>
              <a:tabLst>
                <a:tab pos="571500" algn="l"/>
              </a:tabLst>
            </a:pPr>
            <a:endParaRPr lang="en-US" sz="1300" dirty="0">
              <a:effectLst/>
              <a:ea typeface="Calibri" panose="020F0502020204030204" pitchFamily="34" charset="0"/>
            </a:endParaRPr>
          </a:p>
        </p:txBody>
      </p:sp>
      <p:sp>
        <p:nvSpPr>
          <p:cNvPr id="5" name="Text Box 23">
            <a:extLst>
              <a:ext uri="{FF2B5EF4-FFF2-40B4-BE49-F238E27FC236}">
                <a16:creationId xmlns:a16="http://schemas.microsoft.com/office/drawing/2014/main" id="{C5713B55-66D4-4A97-A0EC-E75498852482}"/>
              </a:ext>
            </a:extLst>
          </p:cNvPr>
          <p:cNvSpPr txBox="1"/>
          <p:nvPr/>
        </p:nvSpPr>
        <p:spPr>
          <a:xfrm>
            <a:off x="666313" y="982747"/>
            <a:ext cx="6501958" cy="384914"/>
          </a:xfrm>
          <a:prstGeom prst="rect">
            <a:avLst/>
          </a:prstGeom>
          <a:solidFill>
            <a:prstClr val="white"/>
          </a:solidFill>
          <a:ln>
            <a:noFill/>
          </a:ln>
        </p:spPr>
        <p:txBody>
          <a:bodyPr rot="0" spcFirstLastPara="0" vert="horz" wrap="square" lIns="0" tIns="0" rIns="0" bIns="0" numCol="1" spcCol="0" rtlCol="0" fromWordArt="0" anchor="ctr" anchorCtr="0" forceAA="0" compatLnSpc="1">
            <a:prstTxWarp prst="textNoShape">
              <a:avLst/>
            </a:prstTxWarp>
            <a:noAutofit/>
          </a:bodyPr>
          <a:lstStyle/>
          <a:p>
            <a:pPr algn="ctr">
              <a:lnSpc>
                <a:spcPct val="145000"/>
              </a:lnSpc>
            </a:pPr>
            <a:r>
              <a:rPr lang="en-US" sz="1300" b="1" u="sng" dirty="0"/>
              <a:t>Impediment 1</a:t>
            </a:r>
            <a:r>
              <a:rPr lang="en-US" sz="1300" b="1" dirty="0"/>
              <a:t>:  </a:t>
            </a:r>
            <a:r>
              <a:rPr lang="en-US" sz="1300" b="1" i="1" dirty="0"/>
              <a:t>I can’t approach someone in distress because I won’t know what to say</a:t>
            </a:r>
            <a:r>
              <a:rPr lang="en-US" sz="1300" b="1" dirty="0"/>
              <a:t>.</a:t>
            </a:r>
            <a:endParaRPr lang="en-US" sz="1300" b="1" i="1" cap="small" dirty="0">
              <a:solidFill>
                <a:srgbClr val="595959"/>
              </a:solidFill>
              <a:effectLst/>
              <a:latin typeface="Verdana" panose="020B0604030504040204" pitchFamily="34" charset="0"/>
              <a:ea typeface="Times New Roman" panose="02020603050405020304" pitchFamily="18" charset="0"/>
              <a:cs typeface="Arial" panose="020B0604020202020204" pitchFamily="34" charset="0"/>
            </a:endParaRPr>
          </a:p>
        </p:txBody>
      </p:sp>
      <p:sp>
        <p:nvSpPr>
          <p:cNvPr id="12" name="Text Box 2">
            <a:extLst>
              <a:ext uri="{FF2B5EF4-FFF2-40B4-BE49-F238E27FC236}">
                <a16:creationId xmlns:a16="http://schemas.microsoft.com/office/drawing/2014/main" id="{28F4A2DA-D8AA-4BBC-A428-85E6A2A2F817}"/>
              </a:ext>
            </a:extLst>
          </p:cNvPr>
          <p:cNvSpPr txBox="1">
            <a:spLocks noChangeArrowheads="1"/>
          </p:cNvSpPr>
          <p:nvPr/>
        </p:nvSpPr>
        <p:spPr bwMode="auto">
          <a:xfrm>
            <a:off x="666314" y="3669483"/>
            <a:ext cx="6519544" cy="3015807"/>
          </a:xfrm>
          <a:prstGeom prst="rect">
            <a:avLst/>
          </a:prstGeom>
          <a:solidFill>
            <a:schemeClr val="bg1">
              <a:lumMod val="95000"/>
            </a:schemeClr>
          </a:solidFill>
          <a:ln w="6350">
            <a:solidFill>
              <a:srgbClr val="000000"/>
            </a:solidFill>
            <a:prstDash val="solid"/>
            <a:miter lim="800000"/>
            <a:headEnd/>
            <a:tailEnd/>
          </a:ln>
        </p:spPr>
        <p:txBody>
          <a:bodyPr rot="0" vert="horz" wrap="square" lIns="91440" tIns="45720" rIns="91440" bIns="45720" anchor="t" anchorCtr="0">
            <a:noAutofit/>
          </a:bodyPr>
          <a:lstStyle/>
          <a:p>
            <a:pPr marL="457200" marR="0" indent="-228600" rtl="0">
              <a:lnSpc>
                <a:spcPct val="135000"/>
              </a:lnSpc>
              <a:spcBef>
                <a:spcPts val="4200"/>
              </a:spcBef>
              <a:spcAft>
                <a:spcPts val="200"/>
              </a:spcAft>
              <a:buSzPct val="110000"/>
              <a:buFont typeface="Arial" panose="020B0604020202020204" pitchFamily="34" charset="0"/>
              <a:buChar char="•"/>
            </a:pPr>
            <a:endParaRPr lang="en-US" sz="1100" dirty="0">
              <a:effectLst/>
              <a:latin typeface="Tahoma" panose="020B0604030504040204" pitchFamily="34" charset="0"/>
              <a:ea typeface="Calibri" panose="020F0502020204030204" pitchFamily="34" charset="0"/>
              <a:cs typeface="Arial" panose="020B0604020202020204" pitchFamily="34" charset="0"/>
            </a:endParaRPr>
          </a:p>
          <a:p>
            <a:pPr lvl="0" algn="ctr">
              <a:lnSpc>
                <a:spcPct val="130000"/>
              </a:lnSpc>
              <a:spcBef>
                <a:spcPts val="1800"/>
              </a:spcBef>
            </a:pPr>
            <a:r>
              <a:rPr lang="en-US" sz="1300" b="1" u="sng" dirty="0"/>
              <a:t>Rebuttal</a:t>
            </a:r>
            <a:r>
              <a:rPr lang="en-US" sz="1300" b="1" dirty="0"/>
              <a:t>:</a:t>
            </a:r>
          </a:p>
          <a:p>
            <a:pPr marL="174625" lvl="0">
              <a:lnSpc>
                <a:spcPct val="130000"/>
              </a:lnSpc>
              <a:spcBef>
                <a:spcPts val="300"/>
              </a:spcBef>
            </a:pPr>
            <a:r>
              <a:rPr lang="en-US" sz="1200" baseline="30000" dirty="0"/>
              <a:t>3</a:t>
            </a:r>
            <a:r>
              <a:rPr lang="en-US" sz="1300" dirty="0"/>
              <a:t>The relief provided by being </a:t>
            </a:r>
            <a:r>
              <a:rPr lang="en-US" sz="1300" i="1" dirty="0" err="1"/>
              <a:t>Nosei</a:t>
            </a:r>
            <a:r>
              <a:rPr lang="en-US" sz="1300" i="1" dirty="0"/>
              <a:t> </a:t>
            </a:r>
            <a:r>
              <a:rPr lang="en-US" sz="1300" i="1" dirty="0" err="1"/>
              <a:t>B’ol</a:t>
            </a:r>
            <a:r>
              <a:rPr lang="en-US" sz="1300" i="1" dirty="0"/>
              <a:t> </a:t>
            </a:r>
            <a:r>
              <a:rPr lang="en-US" sz="1300" i="1" dirty="0" err="1"/>
              <a:t>Im</a:t>
            </a:r>
            <a:r>
              <a:rPr lang="en-US" sz="1300" i="1" dirty="0"/>
              <a:t> </a:t>
            </a:r>
            <a:r>
              <a:rPr lang="en-US" sz="1300" i="1" dirty="0" err="1"/>
              <a:t>Chaveiro</a:t>
            </a:r>
            <a:r>
              <a:rPr lang="en-US" sz="1300" i="1" dirty="0"/>
              <a:t> </a:t>
            </a:r>
            <a:r>
              <a:rPr lang="en-US" sz="1300" dirty="0"/>
              <a:t>far exceeds the level of practical help we can offer.  The huge benefit of relieving the sense of isolation which often haunts people in crisis, is much greater than the magnitude of tangible assistance we provide.  </a:t>
            </a:r>
          </a:p>
          <a:p>
            <a:pPr marL="174625" lvl="0">
              <a:lnSpc>
                <a:spcPct val="130000"/>
              </a:lnSpc>
              <a:spcBef>
                <a:spcPts val="600"/>
              </a:spcBef>
            </a:pPr>
            <a:r>
              <a:rPr lang="en-US" sz="1200" baseline="30000" dirty="0"/>
              <a:t>4</a:t>
            </a:r>
            <a:r>
              <a:rPr lang="en-US" sz="1250" dirty="0"/>
              <a:t>The </a:t>
            </a:r>
            <a:r>
              <a:rPr lang="en-US" sz="1250" dirty="0" err="1"/>
              <a:t>Sabba</a:t>
            </a:r>
            <a:r>
              <a:rPr lang="en-US" sz="1250" dirty="0"/>
              <a:t> of </a:t>
            </a:r>
            <a:r>
              <a:rPr lang="en-US" sz="1250" dirty="0" err="1"/>
              <a:t>Kelm</a:t>
            </a:r>
            <a:r>
              <a:rPr lang="en-US" sz="1250" dirty="0"/>
              <a:t> observes that the selection of Rivka as a wife for Yitzchak </a:t>
            </a:r>
            <a:r>
              <a:rPr lang="en-US" sz="1250" dirty="0" err="1"/>
              <a:t>Avinu</a:t>
            </a:r>
            <a:r>
              <a:rPr lang="en-US" sz="1250" dirty="0"/>
              <a:t> was precisely due to her desire to extend even “minimal” </a:t>
            </a:r>
            <a:r>
              <a:rPr lang="en-US" sz="1250" i="1" dirty="0" err="1"/>
              <a:t>Nesiah</a:t>
            </a:r>
            <a:r>
              <a:rPr lang="en-US" sz="1250" i="1" dirty="0"/>
              <a:t> </a:t>
            </a:r>
            <a:r>
              <a:rPr lang="en-US" sz="1250" i="1" dirty="0" err="1"/>
              <a:t>B’ol</a:t>
            </a:r>
            <a:r>
              <a:rPr lang="en-US" sz="1250" dirty="0"/>
              <a:t>.  Rivka watered Eliezer’s camels because she wanted to spare his servants the trouble, even though the effort needed by ten strong servants would have been trivial.  Yet, it was only because of this “minimal” </a:t>
            </a:r>
            <a:r>
              <a:rPr lang="en-US" sz="1250" i="1" dirty="0" err="1"/>
              <a:t>Nesiah</a:t>
            </a:r>
            <a:r>
              <a:rPr lang="en-US" sz="1250" i="1" dirty="0"/>
              <a:t> </a:t>
            </a:r>
            <a:r>
              <a:rPr lang="en-US" sz="1250" i="1" dirty="0" err="1"/>
              <a:t>B’ol</a:t>
            </a:r>
            <a:r>
              <a:rPr lang="en-US" sz="1250" i="1" dirty="0"/>
              <a:t>, </a:t>
            </a:r>
            <a:r>
              <a:rPr lang="en-US" sz="1250" dirty="0"/>
              <a:t>that Rivka merited to become Yitzchak’s wife and Matriarch of the Jewish people. </a:t>
            </a:r>
            <a:endParaRPr lang="en-US" sz="1250" dirty="0">
              <a:effectLst/>
              <a:ea typeface="Calibri" panose="020F0502020204030204" pitchFamily="34" charset="0"/>
            </a:endParaRPr>
          </a:p>
        </p:txBody>
      </p:sp>
      <p:sp>
        <p:nvSpPr>
          <p:cNvPr id="14" name="Text Box 23">
            <a:extLst>
              <a:ext uri="{FF2B5EF4-FFF2-40B4-BE49-F238E27FC236}">
                <a16:creationId xmlns:a16="http://schemas.microsoft.com/office/drawing/2014/main" id="{A65E72A1-0A83-4A1B-A733-CC786CDE7B5E}"/>
              </a:ext>
            </a:extLst>
          </p:cNvPr>
          <p:cNvSpPr txBox="1"/>
          <p:nvPr/>
        </p:nvSpPr>
        <p:spPr>
          <a:xfrm>
            <a:off x="684098" y="3698599"/>
            <a:ext cx="6484172" cy="431800"/>
          </a:xfrm>
          <a:prstGeom prst="rect">
            <a:avLst/>
          </a:prstGeom>
          <a:solidFill>
            <a:prstClr val="white"/>
          </a:solidFill>
          <a:ln w="6350">
            <a:noFill/>
          </a:ln>
        </p:spPr>
        <p:txBody>
          <a:bodyPr rot="0" spcFirstLastPara="0" vert="horz" wrap="square" lIns="0" tIns="0" rIns="0" bIns="0" numCol="1" spcCol="0" rtlCol="0" fromWordArt="0" anchor="ctr" anchorCtr="0" forceAA="0" compatLnSpc="1">
            <a:prstTxWarp prst="textNoShape">
              <a:avLst/>
            </a:prstTxWarp>
            <a:noAutofit/>
          </a:bodyPr>
          <a:lstStyle/>
          <a:p>
            <a:pPr lvl="0" algn="ctr">
              <a:lnSpc>
                <a:spcPct val="130000"/>
              </a:lnSpc>
              <a:spcBef>
                <a:spcPts val="600"/>
              </a:spcBef>
            </a:pPr>
            <a:r>
              <a:rPr lang="en-US" sz="1300" b="1" u="sng" dirty="0"/>
              <a:t>Impediment 2</a:t>
            </a:r>
            <a:r>
              <a:rPr lang="en-US" sz="1300" b="1" dirty="0"/>
              <a:t>:</a:t>
            </a:r>
            <a:r>
              <a:rPr lang="en-US" sz="1300" dirty="0"/>
              <a:t>  </a:t>
            </a:r>
            <a:r>
              <a:rPr lang="en-US" sz="1300" b="1" i="1" dirty="0"/>
              <a:t>Whatever little help I can offer cannot alleviate his unbearable hardship</a:t>
            </a:r>
            <a:r>
              <a:rPr lang="en-US" sz="1300" dirty="0"/>
              <a:t>.</a:t>
            </a:r>
          </a:p>
        </p:txBody>
      </p:sp>
      <p:sp>
        <p:nvSpPr>
          <p:cNvPr id="16" name="Text Box 2">
            <a:extLst>
              <a:ext uri="{FF2B5EF4-FFF2-40B4-BE49-F238E27FC236}">
                <a16:creationId xmlns:a16="http://schemas.microsoft.com/office/drawing/2014/main" id="{5B6D3668-B396-4C0A-960F-B15C765D2AED}"/>
              </a:ext>
            </a:extLst>
          </p:cNvPr>
          <p:cNvSpPr txBox="1">
            <a:spLocks noChangeArrowheads="1"/>
          </p:cNvSpPr>
          <p:nvPr/>
        </p:nvSpPr>
        <p:spPr bwMode="auto">
          <a:xfrm>
            <a:off x="666312" y="7211119"/>
            <a:ext cx="6537131" cy="2251472"/>
          </a:xfrm>
          <a:prstGeom prst="rect">
            <a:avLst/>
          </a:prstGeom>
          <a:solidFill>
            <a:schemeClr val="bg1">
              <a:lumMod val="95000"/>
            </a:schemeClr>
          </a:solidFill>
          <a:ln w="6350">
            <a:solidFill>
              <a:srgbClr val="000000"/>
            </a:solidFill>
            <a:prstDash val="solid"/>
            <a:miter lim="800000"/>
            <a:headEnd/>
            <a:tailEnd/>
          </a:ln>
        </p:spPr>
        <p:txBody>
          <a:bodyPr rot="0" vert="horz" wrap="square" lIns="91440" tIns="45720" rIns="91440" bIns="45720" anchor="t" anchorCtr="0">
            <a:noAutofit/>
          </a:bodyPr>
          <a:lstStyle/>
          <a:p>
            <a:pPr marL="457200" marR="0" indent="-228600" rtl="0">
              <a:lnSpc>
                <a:spcPct val="135000"/>
              </a:lnSpc>
              <a:spcBef>
                <a:spcPts val="4200"/>
              </a:spcBef>
              <a:spcAft>
                <a:spcPts val="200"/>
              </a:spcAft>
              <a:buSzPct val="110000"/>
              <a:buFont typeface="Arial" panose="020B0604020202020204" pitchFamily="34" charset="0"/>
              <a:buChar char="•"/>
            </a:pPr>
            <a:endParaRPr lang="en-US" sz="1100" dirty="0">
              <a:effectLst/>
              <a:latin typeface="Tahoma" panose="020B0604030504040204" pitchFamily="34" charset="0"/>
              <a:ea typeface="Calibri" panose="020F0502020204030204" pitchFamily="34" charset="0"/>
              <a:cs typeface="Arial" panose="020B0604020202020204" pitchFamily="34" charset="0"/>
            </a:endParaRPr>
          </a:p>
          <a:p>
            <a:pPr lvl="0" algn="ctr">
              <a:lnSpc>
                <a:spcPct val="130000"/>
              </a:lnSpc>
              <a:spcBef>
                <a:spcPts val="2200"/>
              </a:spcBef>
            </a:pPr>
            <a:r>
              <a:rPr lang="en-US" sz="1300" b="1" u="sng" dirty="0"/>
              <a:t>Rebuttal</a:t>
            </a:r>
            <a:r>
              <a:rPr lang="en-US" sz="1300" b="1" dirty="0"/>
              <a:t>:</a:t>
            </a:r>
          </a:p>
          <a:p>
            <a:pPr marL="174625" lvl="0">
              <a:lnSpc>
                <a:spcPct val="130000"/>
              </a:lnSpc>
              <a:spcBef>
                <a:spcPts val="300"/>
              </a:spcBef>
            </a:pPr>
            <a:r>
              <a:rPr lang="en-US" sz="1300" dirty="0"/>
              <a:t>Being </a:t>
            </a:r>
            <a:r>
              <a:rPr lang="en-US" sz="1300" i="1" dirty="0" err="1"/>
              <a:t>Nosei</a:t>
            </a:r>
            <a:r>
              <a:rPr lang="en-US" sz="1300" i="1" dirty="0"/>
              <a:t> </a:t>
            </a:r>
            <a:r>
              <a:rPr lang="en-US" sz="1300" i="1" dirty="0" err="1"/>
              <a:t>B’ol</a:t>
            </a:r>
            <a:r>
              <a:rPr lang="en-US" sz="1300" i="1" dirty="0"/>
              <a:t> </a:t>
            </a:r>
            <a:r>
              <a:rPr lang="en-US" sz="1300" i="1" dirty="0" err="1"/>
              <a:t>Im</a:t>
            </a:r>
            <a:r>
              <a:rPr lang="en-US" sz="1300" i="1" dirty="0"/>
              <a:t> </a:t>
            </a:r>
            <a:r>
              <a:rPr lang="en-US" sz="1300" i="1" dirty="0" err="1"/>
              <a:t>Chaveiro</a:t>
            </a:r>
            <a:r>
              <a:rPr lang="en-US" sz="1300" i="1" dirty="0"/>
              <a:t> </a:t>
            </a:r>
            <a:r>
              <a:rPr lang="en-US" sz="1300" dirty="0"/>
              <a:t>begins in our cognitive brain, using mental imagery to “visualize” the situation that another person is living through (see </a:t>
            </a:r>
            <a:r>
              <a:rPr lang="en-US" sz="1300" dirty="0" err="1"/>
              <a:t>Sabba</a:t>
            </a:r>
            <a:r>
              <a:rPr lang="en-US" sz="1300" dirty="0"/>
              <a:t> of </a:t>
            </a:r>
            <a:r>
              <a:rPr lang="en-US" sz="1300" dirty="0" err="1"/>
              <a:t>Kelm</a:t>
            </a:r>
            <a:r>
              <a:rPr lang="en-US" sz="1300" dirty="0"/>
              <a:t>; Slide 31).  </a:t>
            </a:r>
            <a:br>
              <a:rPr lang="en-US" sz="1300" dirty="0"/>
            </a:br>
            <a:r>
              <a:rPr lang="en-US" sz="1300" dirty="0"/>
              <a:t>We merely need to harness the power of visualization (imagination) to be </a:t>
            </a:r>
            <a:r>
              <a:rPr lang="en-US" sz="1300" i="1" dirty="0" err="1"/>
              <a:t>Nosei</a:t>
            </a:r>
            <a:r>
              <a:rPr lang="en-US" sz="1300" i="1" dirty="0"/>
              <a:t> </a:t>
            </a:r>
            <a:r>
              <a:rPr lang="en-US" sz="1300" i="1" dirty="0" err="1"/>
              <a:t>B’ol</a:t>
            </a:r>
            <a:r>
              <a:rPr lang="en-US" sz="1300" i="1" dirty="0"/>
              <a:t>.  </a:t>
            </a:r>
            <a:r>
              <a:rPr lang="en-US" sz="1300" dirty="0"/>
              <a:t>Once we activate our mental imagery to visualize people’s hardships, we will come to share their feelings as well (</a:t>
            </a:r>
            <a:r>
              <a:rPr lang="en-US" sz="1200" baseline="30000" dirty="0"/>
              <a:t>5</a:t>
            </a:r>
            <a:r>
              <a:rPr lang="en-US" sz="1300" dirty="0"/>
              <a:t>Rabbi </a:t>
            </a:r>
            <a:r>
              <a:rPr lang="en-US" sz="1300" dirty="0" err="1"/>
              <a:t>Yechiel</a:t>
            </a:r>
            <a:r>
              <a:rPr lang="en-US" sz="1300" dirty="0"/>
              <a:t> Spero; </a:t>
            </a:r>
            <a:r>
              <a:rPr lang="en-US" sz="1200" baseline="30000" dirty="0"/>
              <a:t>6</a:t>
            </a:r>
            <a:r>
              <a:rPr lang="en-US" sz="1300" dirty="0"/>
              <a:t>Mrs. Dina </a:t>
            </a:r>
            <a:r>
              <a:rPr lang="en-US" sz="1300" dirty="0" err="1"/>
              <a:t>Schoonmaker</a:t>
            </a:r>
            <a:r>
              <a:rPr lang="en-US" sz="1300" dirty="0"/>
              <a:t>). </a:t>
            </a:r>
          </a:p>
          <a:p>
            <a:pPr marL="571500" indent="-342900">
              <a:lnSpc>
                <a:spcPct val="135000"/>
              </a:lnSpc>
              <a:spcBef>
                <a:spcPts val="1200"/>
              </a:spcBef>
              <a:buSzPct val="110000"/>
              <a:buFont typeface="Wingdings" panose="05000000000000000000" pitchFamily="2" charset="2"/>
              <a:buChar char="v"/>
              <a:tabLst>
                <a:tab pos="571500" algn="l"/>
              </a:tabLst>
            </a:pPr>
            <a:endParaRPr lang="en-US" sz="1300" dirty="0">
              <a:effectLst/>
              <a:ea typeface="Calibri" panose="020F0502020204030204" pitchFamily="34" charset="0"/>
            </a:endParaRPr>
          </a:p>
        </p:txBody>
      </p:sp>
      <p:sp>
        <p:nvSpPr>
          <p:cNvPr id="18" name="Text Box 23">
            <a:extLst>
              <a:ext uri="{FF2B5EF4-FFF2-40B4-BE49-F238E27FC236}">
                <a16:creationId xmlns:a16="http://schemas.microsoft.com/office/drawing/2014/main" id="{6DB9F550-3EDF-47D4-BA16-842D1FC0E974}"/>
              </a:ext>
            </a:extLst>
          </p:cNvPr>
          <p:cNvSpPr txBox="1"/>
          <p:nvPr/>
        </p:nvSpPr>
        <p:spPr>
          <a:xfrm>
            <a:off x="698500" y="7220664"/>
            <a:ext cx="6469770" cy="577136"/>
          </a:xfrm>
          <a:prstGeom prst="rect">
            <a:avLst/>
          </a:prstGeom>
          <a:solidFill>
            <a:prstClr val="white"/>
          </a:solidFill>
          <a:ln>
            <a:noFill/>
          </a:ln>
        </p:spPr>
        <p:txBody>
          <a:bodyPr rot="0" spcFirstLastPara="0" vert="horz" wrap="square" lIns="0" tIns="0" rIns="0" bIns="0" numCol="1" spcCol="0" rtlCol="0" fromWordArt="0" anchor="ctr" anchorCtr="0" forceAA="0" compatLnSpc="1">
            <a:prstTxWarp prst="textNoShape">
              <a:avLst/>
            </a:prstTxWarp>
            <a:noAutofit/>
          </a:bodyPr>
          <a:lstStyle/>
          <a:p>
            <a:pPr lvl="0" algn="ctr">
              <a:lnSpc>
                <a:spcPct val="130000"/>
              </a:lnSpc>
              <a:spcBef>
                <a:spcPts val="600"/>
              </a:spcBef>
            </a:pPr>
            <a:r>
              <a:rPr lang="en-US" sz="1300" b="1" u="sng" dirty="0"/>
              <a:t>Impediment 3</a:t>
            </a:r>
            <a:r>
              <a:rPr lang="en-US" sz="1300" b="1" dirty="0"/>
              <a:t>:</a:t>
            </a:r>
            <a:r>
              <a:rPr lang="en-US" sz="1300" dirty="0"/>
              <a:t>  </a:t>
            </a:r>
            <a:r>
              <a:rPr lang="en-US" sz="1300" b="1" i="1" dirty="0"/>
              <a:t>I am not “cut out” to feel another person’s troubles; I am not “touchy-feely.”</a:t>
            </a:r>
            <a:endParaRPr lang="en-US" sz="1300" b="1" dirty="0"/>
          </a:p>
        </p:txBody>
      </p:sp>
    </p:spTree>
    <p:extLst>
      <p:ext uri="{BB962C8B-B14F-4D97-AF65-F5344CB8AC3E}">
        <p14:creationId xmlns:p14="http://schemas.microsoft.com/office/powerpoint/2010/main" val="92784765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F8AF6E2-DA6E-4B73-88E6-52008C2FF1AD}"/>
              </a:ext>
            </a:extLst>
          </p:cNvPr>
          <p:cNvSpPr>
            <a:spLocks noGrp="1"/>
          </p:cNvSpPr>
          <p:nvPr>
            <p:ph type="sldNum" sz="quarter" idx="12"/>
          </p:nvPr>
        </p:nvSpPr>
        <p:spPr/>
        <p:txBody>
          <a:bodyPr/>
          <a:lstStyle/>
          <a:p>
            <a:fld id="{0C214F17-86AB-4F1C-BC88-4CB7EE2FB93D}" type="slidenum">
              <a:rPr lang="en-US" sz="1050" b="1" smtClean="0">
                <a:solidFill>
                  <a:schemeClr val="tx1"/>
                </a:solidFill>
              </a:rPr>
              <a:t>37</a:t>
            </a:fld>
            <a:endParaRPr lang="en-US" sz="1050" b="1" dirty="0">
              <a:solidFill>
                <a:schemeClr val="tx1"/>
              </a:solidFill>
            </a:endParaRPr>
          </a:p>
        </p:txBody>
      </p:sp>
      <p:graphicFrame>
        <p:nvGraphicFramePr>
          <p:cNvPr id="6" name="Table 5">
            <a:extLst>
              <a:ext uri="{FF2B5EF4-FFF2-40B4-BE49-F238E27FC236}">
                <a16:creationId xmlns:a16="http://schemas.microsoft.com/office/drawing/2014/main" id="{2F48367C-98CA-4D34-8BF2-5BC3768BC990}"/>
              </a:ext>
            </a:extLst>
          </p:cNvPr>
          <p:cNvGraphicFramePr>
            <a:graphicFrameLocks noGrp="1"/>
          </p:cNvGraphicFramePr>
          <p:nvPr>
            <p:extLst>
              <p:ext uri="{D42A27DB-BD31-4B8C-83A1-F6EECF244321}">
                <p14:modId xmlns:p14="http://schemas.microsoft.com/office/powerpoint/2010/main" val="3788437662"/>
              </p:ext>
            </p:extLst>
          </p:nvPr>
        </p:nvGraphicFramePr>
        <p:xfrm>
          <a:off x="552860" y="565026"/>
          <a:ext cx="6685188" cy="8656804"/>
        </p:xfrm>
        <a:graphic>
          <a:graphicData uri="http://schemas.openxmlformats.org/drawingml/2006/table">
            <a:tbl>
              <a:tblPr firstRow="1" firstCol="1" bandRow="1">
                <a:tableStyleId>{5C22544A-7EE6-4342-B048-85BDC9FD1C3A}</a:tableStyleId>
              </a:tblPr>
              <a:tblGrid>
                <a:gridCol w="1596094">
                  <a:extLst>
                    <a:ext uri="{9D8B030D-6E8A-4147-A177-3AD203B41FA5}">
                      <a16:colId xmlns:a16="http://schemas.microsoft.com/office/drawing/2014/main" val="3708506821"/>
                    </a:ext>
                  </a:extLst>
                </a:gridCol>
                <a:gridCol w="5089094">
                  <a:extLst>
                    <a:ext uri="{9D8B030D-6E8A-4147-A177-3AD203B41FA5}">
                      <a16:colId xmlns:a16="http://schemas.microsoft.com/office/drawing/2014/main" val="2047861647"/>
                    </a:ext>
                  </a:extLst>
                </a:gridCol>
              </a:tblGrid>
              <a:tr h="622843">
                <a:tc gridSpan="2">
                  <a:txBody>
                    <a:bodyPr/>
                    <a:lstStyle/>
                    <a:p>
                      <a:pPr marL="0" marR="0" indent="0" algn="ctr">
                        <a:lnSpc>
                          <a:spcPct val="130000"/>
                        </a:lnSpc>
                        <a:spcBef>
                          <a:spcPts val="0"/>
                        </a:spcBef>
                        <a:spcAft>
                          <a:spcPts val="0"/>
                        </a:spcAft>
                      </a:pPr>
                      <a:r>
                        <a:rPr lang="en-US" sz="1500" dirty="0">
                          <a:solidFill>
                            <a:schemeClr val="tx1"/>
                          </a:solidFill>
                          <a:effectLst/>
                        </a:rPr>
                        <a:t>Summary:  </a:t>
                      </a:r>
                      <a:r>
                        <a:rPr lang="en-US" sz="1500" i="1" dirty="0" err="1">
                          <a:solidFill>
                            <a:schemeClr val="tx1"/>
                          </a:solidFill>
                          <a:effectLst/>
                        </a:rPr>
                        <a:t>Nosei</a:t>
                      </a:r>
                      <a:r>
                        <a:rPr lang="en-US" sz="1500" i="1" dirty="0">
                          <a:solidFill>
                            <a:schemeClr val="tx1"/>
                          </a:solidFill>
                          <a:effectLst/>
                        </a:rPr>
                        <a:t> </a:t>
                      </a:r>
                      <a:r>
                        <a:rPr lang="en-US" sz="1500" i="1" dirty="0" err="1">
                          <a:solidFill>
                            <a:schemeClr val="tx1"/>
                          </a:solidFill>
                          <a:effectLst/>
                        </a:rPr>
                        <a:t>B’ol</a:t>
                      </a:r>
                      <a:r>
                        <a:rPr lang="en-US" sz="1500" i="1" dirty="0">
                          <a:solidFill>
                            <a:schemeClr val="tx1"/>
                          </a:solidFill>
                          <a:effectLst/>
                        </a:rPr>
                        <a:t> </a:t>
                      </a:r>
                      <a:r>
                        <a:rPr lang="en-US" sz="1500" i="1" dirty="0" err="1">
                          <a:solidFill>
                            <a:schemeClr val="tx1"/>
                          </a:solidFill>
                          <a:effectLst/>
                        </a:rPr>
                        <a:t>Im</a:t>
                      </a:r>
                      <a:r>
                        <a:rPr lang="en-US" sz="1500" i="1" dirty="0">
                          <a:solidFill>
                            <a:schemeClr val="tx1"/>
                          </a:solidFill>
                          <a:effectLst/>
                        </a:rPr>
                        <a:t> </a:t>
                      </a:r>
                      <a:r>
                        <a:rPr lang="en-US" sz="1500" i="1" dirty="0" err="1">
                          <a:solidFill>
                            <a:schemeClr val="tx1"/>
                          </a:solidFill>
                          <a:effectLst/>
                        </a:rPr>
                        <a:t>Chaveiro</a:t>
                      </a:r>
                      <a:r>
                        <a:rPr lang="en-US" sz="1500" i="1" dirty="0">
                          <a:solidFill>
                            <a:schemeClr val="tx1"/>
                          </a:solidFill>
                          <a:effectLst/>
                        </a:rPr>
                        <a:t>: </a:t>
                      </a:r>
                      <a:r>
                        <a:rPr lang="en-US" sz="1500" dirty="0">
                          <a:solidFill>
                            <a:schemeClr val="tx1"/>
                          </a:solidFill>
                          <a:effectLst/>
                        </a:rPr>
                        <a:t>Definition, importance, and applications</a:t>
                      </a:r>
                      <a:endParaRPr lang="en-US" sz="1500" b="1" dirty="0">
                        <a:solidFill>
                          <a:schemeClr val="tx1"/>
                        </a:solidFill>
                        <a:effectLst/>
                        <a:latin typeface="Calibri" panose="020F0502020204030204" pitchFamily="34" charset="0"/>
                        <a:ea typeface="Times New Roman" panose="02020603050405020304" pitchFamily="18" charset="0"/>
                        <a:cs typeface="Arial" panose="020B0604020202020204" pitchFamily="34" charset="0"/>
                      </a:endParaRPr>
                    </a:p>
                  </a:txBody>
                  <a:tcPr marL="50067" marR="500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1770601478"/>
                  </a:ext>
                </a:extLst>
              </a:tr>
              <a:tr h="1627902">
                <a:tc>
                  <a:txBody>
                    <a:bodyPr/>
                    <a:lstStyle/>
                    <a:p>
                      <a:pPr marL="0" marR="0" indent="0" algn="ctr">
                        <a:lnSpc>
                          <a:spcPct val="150000"/>
                        </a:lnSpc>
                        <a:spcBef>
                          <a:spcPts val="0"/>
                        </a:spcBef>
                        <a:spcAft>
                          <a:spcPts val="0"/>
                        </a:spcAft>
                      </a:pPr>
                      <a:r>
                        <a:rPr lang="en-US" sz="120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Being </a:t>
                      </a:r>
                      <a:r>
                        <a:rPr lang="en-US" sz="1200" b="1" i="1" dirty="0" err="1">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Nosei</a:t>
                      </a:r>
                      <a:r>
                        <a:rPr lang="en-US" sz="1200" b="1" i="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t>
                      </a:r>
                      <a:r>
                        <a:rPr lang="en-US" sz="1200" b="1" i="1" dirty="0" err="1">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B’ol</a:t>
                      </a:r>
                      <a:r>
                        <a:rPr lang="en-US" sz="1200" b="1" i="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t>
                      </a:r>
                      <a:br>
                        <a:rPr lang="en-US" sz="1200" b="1" i="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br>
                      <a:r>
                        <a:rPr lang="en-US" sz="1200" b="1" i="1" dirty="0" err="1">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Im</a:t>
                      </a:r>
                      <a:r>
                        <a:rPr lang="en-US" sz="1200" b="1" i="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t>
                      </a:r>
                      <a:r>
                        <a:rPr lang="en-US" sz="1200" b="1" i="1" dirty="0" err="1">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Chaveiro</a:t>
                      </a:r>
                      <a:r>
                        <a:rPr lang="en-US" sz="1200" b="1" i="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t>
                      </a:r>
                      <a:br>
                        <a:rPr lang="en-US" sz="1200" b="1" i="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br>
                      <a:r>
                        <a:rPr lang="en-US" sz="120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means</a:t>
                      </a:r>
                      <a:r>
                        <a:rPr lang="en-US" sz="1200" b="1" i="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t>
                      </a:r>
                      <a:r>
                        <a:rPr lang="en-US" sz="120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200" b="1" dirty="0">
                        <a:solidFill>
                          <a:schemeClr val="tx1"/>
                        </a:solidFill>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90513" marR="100330" lvl="0" indent="-176213" rtl="0">
                        <a:lnSpc>
                          <a:spcPct val="135000"/>
                        </a:lnSpc>
                        <a:spcBef>
                          <a:spcPts val="0"/>
                        </a:spcBef>
                        <a:spcAft>
                          <a:spcPts val="0"/>
                        </a:spcAft>
                        <a:buFont typeface="Symbol" panose="05050102010706020507" pitchFamily="18" charset="2"/>
                        <a:buChar char=""/>
                      </a:pPr>
                      <a:r>
                        <a:rPr lang="en-US" sz="1100" dirty="0">
                          <a:solidFill>
                            <a:schemeClr val="tx1"/>
                          </a:solidFill>
                          <a:effectLst/>
                        </a:rPr>
                        <a:t>Being together with someone in his or her distress or joy, sharing the person’s feelings, as if we are living through same the situation that caused the distress or joy.   </a:t>
                      </a:r>
                    </a:p>
                    <a:p>
                      <a:pPr marL="290513" marR="100330" lvl="0" indent="-176213">
                        <a:lnSpc>
                          <a:spcPct val="135000"/>
                        </a:lnSpc>
                        <a:spcBef>
                          <a:spcPts val="300"/>
                        </a:spcBef>
                        <a:spcAft>
                          <a:spcPts val="0"/>
                        </a:spcAft>
                        <a:buFont typeface="Symbol" panose="05050102010706020507" pitchFamily="18" charset="2"/>
                        <a:buChar char=""/>
                      </a:pPr>
                      <a:r>
                        <a:rPr lang="en-US" sz="1100" dirty="0">
                          <a:solidFill>
                            <a:schemeClr val="tx1"/>
                          </a:solidFill>
                          <a:effectLst/>
                        </a:rPr>
                        <a:t>Immersing ourselves in the person’s world, giving him or her </a:t>
                      </a:r>
                      <a:r>
                        <a:rPr lang="en-US" sz="1100" i="1" dirty="0">
                          <a:solidFill>
                            <a:schemeClr val="tx1"/>
                          </a:solidFill>
                          <a:effectLst/>
                        </a:rPr>
                        <a:t>“a piece of our very being”</a:t>
                      </a:r>
                      <a:r>
                        <a:rPr lang="en-US" sz="1100" dirty="0">
                          <a:solidFill>
                            <a:schemeClr val="tx1"/>
                          </a:solidFill>
                          <a:effectLst/>
                        </a:rPr>
                        <a:t> to feel what he or she is going through, even if we are unable to tangibly help them.</a:t>
                      </a:r>
                      <a:endParaRPr lang="en-US" sz="1100" b="1" dirty="0">
                        <a:solidFill>
                          <a:schemeClr val="tx1"/>
                        </a:solidFill>
                        <a:effectLst/>
                        <a:latin typeface="Calibri" panose="020F0502020204030204" pitchFamily="34" charset="0"/>
                        <a:ea typeface="Times New Roman" panose="02020603050405020304" pitchFamily="18" charset="0"/>
                        <a:cs typeface="Arial" panose="020B0604020202020204" pitchFamily="34" charset="0"/>
                      </a:endParaRPr>
                    </a:p>
                  </a:txBody>
                  <a:tcPr marL="50067" marR="500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38467784"/>
                  </a:ext>
                </a:extLst>
              </a:tr>
              <a:tr h="972458">
                <a:tc>
                  <a:txBody>
                    <a:bodyPr/>
                    <a:lstStyle/>
                    <a:p>
                      <a:pPr marL="0" marR="0" indent="0" algn="ctr">
                        <a:lnSpc>
                          <a:spcPct val="150000"/>
                        </a:lnSpc>
                        <a:spcBef>
                          <a:spcPts val="0"/>
                        </a:spcBef>
                        <a:spcAft>
                          <a:spcPts val="0"/>
                        </a:spcAft>
                      </a:pPr>
                      <a:r>
                        <a:rPr lang="en-US" sz="120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Being </a:t>
                      </a:r>
                      <a:r>
                        <a:rPr lang="en-US" sz="1200" b="1" i="1" dirty="0" err="1">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Nosei</a:t>
                      </a:r>
                      <a:r>
                        <a:rPr lang="en-US" sz="1200" b="1" i="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t>
                      </a:r>
                      <a:r>
                        <a:rPr lang="en-US" sz="1200" b="1" i="1" dirty="0" err="1">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B’ol</a:t>
                      </a:r>
                      <a:r>
                        <a:rPr lang="en-US" sz="120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carries the message …</a:t>
                      </a:r>
                      <a:endParaRPr lang="en-US" sz="1200" b="1" dirty="0">
                        <a:solidFill>
                          <a:schemeClr val="tx1"/>
                        </a:solidFill>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90513" marR="104140" indent="0">
                        <a:lnSpc>
                          <a:spcPct val="135000"/>
                        </a:lnSpc>
                        <a:spcBef>
                          <a:spcPts val="0"/>
                        </a:spcBef>
                        <a:spcAft>
                          <a:spcPts val="0"/>
                        </a:spcAft>
                      </a:pPr>
                      <a:r>
                        <a:rPr lang="en-US" sz="1100" i="1" dirty="0">
                          <a:solidFill>
                            <a:schemeClr val="tx1"/>
                          </a:solidFill>
                          <a:effectLst/>
                        </a:rPr>
                        <a:t>I am with you in your distress or joy, living through it with you.  I hear (“I get”) you, I value your feelings and troubles - you matter.  You are not alone in this journey</a:t>
                      </a:r>
                      <a:r>
                        <a:rPr lang="en-US" sz="1100" dirty="0">
                          <a:solidFill>
                            <a:schemeClr val="tx1"/>
                          </a:solidFill>
                          <a:effectLst/>
                        </a:rPr>
                        <a:t>.</a:t>
                      </a:r>
                      <a:endParaRPr lang="en-US" sz="1100" b="1" dirty="0">
                        <a:solidFill>
                          <a:schemeClr val="tx1"/>
                        </a:solidFill>
                        <a:effectLst/>
                        <a:latin typeface="Calibri" panose="020F0502020204030204" pitchFamily="34" charset="0"/>
                        <a:ea typeface="Times New Roman" panose="02020603050405020304" pitchFamily="18" charset="0"/>
                        <a:cs typeface="Arial" panose="020B0604020202020204" pitchFamily="34" charset="0"/>
                      </a:endParaRPr>
                    </a:p>
                  </a:txBody>
                  <a:tcPr marL="50067" marR="500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75255428"/>
                  </a:ext>
                </a:extLst>
              </a:tr>
              <a:tr h="789676">
                <a:tc>
                  <a:txBody>
                    <a:bodyPr/>
                    <a:lstStyle/>
                    <a:p>
                      <a:pPr marL="0" marR="0" indent="0" algn="ctr">
                        <a:lnSpc>
                          <a:spcPct val="150000"/>
                        </a:lnSpc>
                        <a:spcBef>
                          <a:spcPts val="0"/>
                        </a:spcBef>
                        <a:spcAft>
                          <a:spcPts val="300"/>
                        </a:spcAft>
                      </a:pPr>
                      <a:r>
                        <a:rPr lang="en-US" sz="120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Hashem’s </a:t>
                      </a:r>
                      <a:r>
                        <a:rPr lang="en-US" sz="1200" b="1" i="1" dirty="0" err="1">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middah</a:t>
                      </a:r>
                      <a:r>
                        <a:rPr lang="en-US" sz="120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of </a:t>
                      </a:r>
                      <a:r>
                        <a:rPr lang="en-US" sz="1200" b="0" dirty="0">
                          <a:solidFill>
                            <a:schemeClr val="tx1"/>
                          </a:solidFill>
                          <a:effectLst/>
                          <a:latin typeface="Calibri" panose="020F0502020204030204" pitchFamily="34" charset="0"/>
                          <a:ea typeface="Times New Roman" panose="02020603050405020304" pitchFamily="18" charset="0"/>
                          <a:cs typeface="Arial" panose="020B0604020202020204" pitchFamily="34" charset="0"/>
                        </a:rPr>
                        <a:t>“</a:t>
                      </a:r>
                      <a:r>
                        <a:rPr lang="he-IL" sz="1350" b="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לִשְׁאֵרִית נַחֲלָתוֹ</a:t>
                      </a:r>
                      <a:r>
                        <a:rPr lang="en-US" sz="1200" b="0" dirty="0">
                          <a:solidFill>
                            <a:schemeClr val="tx1"/>
                          </a:solidFill>
                          <a:effectLst/>
                          <a:latin typeface="Calibri" panose="020F0502020204030204" pitchFamily="34" charset="0"/>
                          <a:ea typeface="Times New Roman" panose="02020603050405020304" pitchFamily="18" charset="0"/>
                          <a:cs typeface="Arial" panose="020B0604020202020204" pitchFamily="34" charset="0"/>
                        </a:rPr>
                        <a:t>”</a:t>
                      </a:r>
                      <a:r>
                        <a:rPr lang="en-US" sz="1200" b="1" dirty="0">
                          <a:solidFill>
                            <a:schemeClr val="tx1"/>
                          </a:solidFill>
                          <a:effectLst/>
                          <a:latin typeface="Calibri" panose="020F0502020204030204" pitchFamily="34" charset="0"/>
                          <a:ea typeface="Times New Roman" panose="02020603050405020304" pitchFamily="18" charset="0"/>
                          <a:cs typeface="Arial" panose="020B0604020202020204" pitchFamily="34" charset="0"/>
                        </a:rPr>
                        <a:t> is </a:t>
                      </a:r>
                      <a:r>
                        <a:rPr lang="en-US" sz="1100" b="1" dirty="0">
                          <a:solidFill>
                            <a:schemeClr val="tx1"/>
                          </a:solidFill>
                          <a:effectLst/>
                          <a:latin typeface="Calibri" panose="020F0502020204030204" pitchFamily="34" charset="0"/>
                          <a:ea typeface="Times New Roman" panose="02020603050405020304" pitchFamily="18" charset="0"/>
                          <a:cs typeface="Arial" panose="020B0604020202020204" pitchFamily="34" charset="0"/>
                        </a:rPr>
                        <a:t>…</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90513" marR="104140" indent="0">
                        <a:lnSpc>
                          <a:spcPct val="135000"/>
                        </a:lnSpc>
                        <a:spcBef>
                          <a:spcPts val="0"/>
                        </a:spcBef>
                        <a:spcAft>
                          <a:spcPts val="0"/>
                        </a:spcAft>
                      </a:pPr>
                      <a:r>
                        <a:rPr lang="en-US" sz="1100" dirty="0">
                          <a:solidFill>
                            <a:schemeClr val="tx1"/>
                          </a:solidFill>
                          <a:effectLst/>
                        </a:rPr>
                        <a:t>An expression of His intimate kinship with us.  Hashem feels every pang of our anguish as His own and He rejoices in all our happiness.</a:t>
                      </a:r>
                      <a:endParaRPr lang="en-US" sz="1100" b="1" dirty="0">
                        <a:solidFill>
                          <a:schemeClr val="tx1"/>
                        </a:solidFill>
                        <a:effectLst/>
                        <a:latin typeface="Calibri" panose="020F0502020204030204" pitchFamily="34" charset="0"/>
                        <a:ea typeface="Times New Roman" panose="02020603050405020304" pitchFamily="18" charset="0"/>
                        <a:cs typeface="Arial" panose="020B0604020202020204" pitchFamily="34" charset="0"/>
                      </a:endParaRPr>
                    </a:p>
                  </a:txBody>
                  <a:tcPr marL="50067" marR="500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82012094"/>
                  </a:ext>
                </a:extLst>
              </a:tr>
              <a:tr h="768215">
                <a:tc>
                  <a:txBody>
                    <a:bodyPr/>
                    <a:lstStyle/>
                    <a:p>
                      <a:pPr marL="0" marR="0" indent="0" algn="ctr">
                        <a:lnSpc>
                          <a:spcPct val="150000"/>
                        </a:lnSpc>
                        <a:spcBef>
                          <a:spcPts val="0"/>
                        </a:spcBef>
                        <a:spcAft>
                          <a:spcPts val="0"/>
                        </a:spcAft>
                      </a:pPr>
                      <a:r>
                        <a:rPr lang="en-US" sz="120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When we are </a:t>
                      </a:r>
                      <a:r>
                        <a:rPr lang="en-US" sz="1200" b="1" i="1" dirty="0" err="1">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Nosei</a:t>
                      </a:r>
                      <a:r>
                        <a:rPr lang="en-US" sz="1200" b="1" i="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t>
                      </a:r>
                      <a:r>
                        <a:rPr lang="en-US" sz="1200" b="1" i="1" dirty="0" err="1">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B’ol</a:t>
                      </a:r>
                      <a:r>
                        <a:rPr lang="en-US" sz="1200" b="1" i="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t>
                      </a:r>
                      <a:r>
                        <a:rPr lang="en-US" sz="120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we</a:t>
                      </a:r>
                      <a:r>
                        <a:rPr lang="en-US" sz="1200" b="1" i="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t>
                      </a:r>
                      <a:r>
                        <a:rPr lang="en-US" sz="120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emulate …</a:t>
                      </a:r>
                      <a:endParaRPr lang="en-US" sz="1200" b="1" dirty="0">
                        <a:solidFill>
                          <a:schemeClr val="tx1"/>
                        </a:solidFill>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90513" marR="104140" indent="0">
                        <a:lnSpc>
                          <a:spcPct val="135000"/>
                        </a:lnSpc>
                        <a:spcBef>
                          <a:spcPts val="0"/>
                        </a:spcBef>
                        <a:spcAft>
                          <a:spcPts val="0"/>
                        </a:spcAft>
                      </a:pPr>
                      <a:r>
                        <a:rPr lang="en-US" sz="1100" dirty="0">
                          <a:solidFill>
                            <a:schemeClr val="tx1"/>
                          </a:solidFill>
                          <a:effectLst/>
                        </a:rPr>
                        <a:t>Hashem’s </a:t>
                      </a:r>
                      <a:r>
                        <a:rPr lang="en-US" sz="1100" i="1" dirty="0" err="1">
                          <a:solidFill>
                            <a:schemeClr val="tx1"/>
                          </a:solidFill>
                          <a:effectLst/>
                        </a:rPr>
                        <a:t>middah</a:t>
                      </a:r>
                      <a:r>
                        <a:rPr lang="en-US" sz="1100" dirty="0">
                          <a:solidFill>
                            <a:schemeClr val="tx1"/>
                          </a:solidFill>
                          <a:effectLst/>
                        </a:rPr>
                        <a:t> of “</a:t>
                      </a:r>
                      <a:r>
                        <a:rPr lang="he-IL" sz="1250" dirty="0">
                          <a:solidFill>
                            <a:schemeClr val="tx1"/>
                          </a:solidFill>
                          <a:effectLst/>
                          <a:cs typeface="+mj-cs"/>
                        </a:rPr>
                        <a:t>לִשְׁאֵרִית נַחֲלָתוֹ</a:t>
                      </a:r>
                      <a:r>
                        <a:rPr lang="en-US" sz="1100" dirty="0">
                          <a:solidFill>
                            <a:schemeClr val="tx1"/>
                          </a:solidFill>
                          <a:effectLst/>
                        </a:rPr>
                        <a:t>”, thereby proclaiming the greatness of our Creator Who created us in His Divine image (</a:t>
                      </a:r>
                      <a:r>
                        <a:rPr lang="en-US" sz="1100" i="1" dirty="0" err="1">
                          <a:solidFill>
                            <a:schemeClr val="tx1"/>
                          </a:solidFill>
                          <a:effectLst/>
                        </a:rPr>
                        <a:t>b’Tzelem</a:t>
                      </a:r>
                      <a:r>
                        <a:rPr lang="en-US" sz="1100" i="1" dirty="0">
                          <a:solidFill>
                            <a:schemeClr val="tx1"/>
                          </a:solidFill>
                          <a:effectLst/>
                        </a:rPr>
                        <a:t> </a:t>
                      </a:r>
                      <a:r>
                        <a:rPr lang="en-US" sz="1100" i="1" dirty="0" err="1">
                          <a:solidFill>
                            <a:schemeClr val="tx1"/>
                          </a:solidFill>
                          <a:effectLst/>
                        </a:rPr>
                        <a:t>Elokim</a:t>
                      </a:r>
                      <a:r>
                        <a:rPr lang="en-US" sz="1100" dirty="0">
                          <a:solidFill>
                            <a:schemeClr val="tx1"/>
                          </a:solidFill>
                          <a:effectLst/>
                        </a:rPr>
                        <a:t>).  </a:t>
                      </a:r>
                      <a:endParaRPr lang="en-US" sz="1100" b="1" dirty="0">
                        <a:solidFill>
                          <a:schemeClr val="tx1"/>
                        </a:solidFill>
                        <a:effectLst/>
                        <a:latin typeface="Calibri" panose="020F0502020204030204" pitchFamily="34" charset="0"/>
                        <a:ea typeface="Times New Roman" panose="02020603050405020304" pitchFamily="18" charset="0"/>
                        <a:cs typeface="Arial" panose="020B0604020202020204" pitchFamily="34" charset="0"/>
                      </a:endParaRPr>
                    </a:p>
                  </a:txBody>
                  <a:tcPr marL="50067" marR="500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56553740"/>
                  </a:ext>
                </a:extLst>
              </a:tr>
              <a:tr h="1711905">
                <a:tc>
                  <a:txBody>
                    <a:bodyPr/>
                    <a:lstStyle/>
                    <a:p>
                      <a:pPr marL="0" marR="0" indent="0" algn="ctr">
                        <a:lnSpc>
                          <a:spcPct val="150000"/>
                        </a:lnSpc>
                        <a:spcBef>
                          <a:spcPts val="0"/>
                        </a:spcBef>
                        <a:spcAft>
                          <a:spcPts val="0"/>
                        </a:spcAft>
                      </a:pPr>
                      <a:r>
                        <a:rPr lang="en-US" sz="120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The basis for our </a:t>
                      </a:r>
                      <a:br>
                        <a:rPr lang="en-US" sz="120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br>
                      <a:r>
                        <a:rPr lang="en-US" sz="120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ability to be </a:t>
                      </a:r>
                      <a:br>
                        <a:rPr lang="en-US" sz="120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br>
                      <a:r>
                        <a:rPr lang="en-US" sz="1200" b="1" i="1" dirty="0" err="1">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Nosei</a:t>
                      </a:r>
                      <a:r>
                        <a:rPr lang="en-US" sz="1200" b="1" i="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t>
                      </a:r>
                      <a:r>
                        <a:rPr lang="en-US" sz="1200" b="1" i="1" dirty="0" err="1">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B’ol</a:t>
                      </a:r>
                      <a:r>
                        <a:rPr lang="en-US" sz="1200" b="1" i="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t>
                      </a:r>
                      <a:r>
                        <a:rPr lang="en-US" sz="120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is …</a:t>
                      </a:r>
                      <a:endParaRPr lang="en-US" sz="1200" b="1" dirty="0">
                        <a:solidFill>
                          <a:schemeClr val="tx1"/>
                        </a:solidFill>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90513" marR="104140" lvl="0" indent="-174625" rtl="0">
                        <a:lnSpc>
                          <a:spcPct val="135000"/>
                        </a:lnSpc>
                        <a:spcBef>
                          <a:spcPts val="0"/>
                        </a:spcBef>
                        <a:spcAft>
                          <a:spcPts val="0"/>
                        </a:spcAft>
                        <a:buFont typeface="Symbol" panose="05050102010706020507" pitchFamily="18" charset="2"/>
                        <a:buChar char=""/>
                      </a:pPr>
                      <a:r>
                        <a:rPr lang="en-US" sz="1100" dirty="0">
                          <a:solidFill>
                            <a:schemeClr val="tx1"/>
                          </a:solidFill>
                          <a:effectLst/>
                        </a:rPr>
                        <a:t>Hashem created us in His Divine image (</a:t>
                      </a:r>
                      <a:r>
                        <a:rPr lang="en-US" sz="1100" i="1" dirty="0" err="1">
                          <a:solidFill>
                            <a:schemeClr val="tx1"/>
                          </a:solidFill>
                          <a:effectLst/>
                        </a:rPr>
                        <a:t>b’Tzelem</a:t>
                      </a:r>
                      <a:r>
                        <a:rPr lang="en-US" sz="1100" i="1" dirty="0">
                          <a:solidFill>
                            <a:schemeClr val="tx1"/>
                          </a:solidFill>
                          <a:effectLst/>
                        </a:rPr>
                        <a:t> </a:t>
                      </a:r>
                      <a:r>
                        <a:rPr lang="en-US" sz="1100" i="1" dirty="0" err="1">
                          <a:solidFill>
                            <a:schemeClr val="tx1"/>
                          </a:solidFill>
                          <a:effectLst/>
                        </a:rPr>
                        <a:t>Elokim</a:t>
                      </a:r>
                      <a:r>
                        <a:rPr lang="en-US" sz="1100" dirty="0">
                          <a:solidFill>
                            <a:schemeClr val="tx1"/>
                          </a:solidFill>
                          <a:effectLst/>
                        </a:rPr>
                        <a:t>)</a:t>
                      </a:r>
                      <a:r>
                        <a:rPr lang="en-US" sz="1100" i="1" dirty="0">
                          <a:solidFill>
                            <a:schemeClr val="tx1"/>
                          </a:solidFill>
                          <a:effectLst/>
                        </a:rPr>
                        <a:t>, </a:t>
                      </a:r>
                      <a:r>
                        <a:rPr lang="en-US" sz="1100" dirty="0">
                          <a:solidFill>
                            <a:schemeClr val="tx1"/>
                          </a:solidFill>
                          <a:effectLst/>
                        </a:rPr>
                        <a:t>endowing us with the ability to emulate His Divine </a:t>
                      </a:r>
                      <a:r>
                        <a:rPr lang="en-US" sz="1100" i="1" dirty="0" err="1">
                          <a:solidFill>
                            <a:schemeClr val="tx1"/>
                          </a:solidFill>
                          <a:effectLst/>
                        </a:rPr>
                        <a:t>middah</a:t>
                      </a:r>
                      <a:r>
                        <a:rPr lang="en-US" sz="1100" dirty="0">
                          <a:solidFill>
                            <a:schemeClr val="tx1"/>
                          </a:solidFill>
                          <a:effectLst/>
                        </a:rPr>
                        <a:t> of “</a:t>
                      </a:r>
                      <a:r>
                        <a:rPr lang="he-IL" sz="1250" dirty="0">
                          <a:solidFill>
                            <a:schemeClr val="tx1"/>
                          </a:solidFill>
                          <a:effectLst/>
                          <a:cs typeface="+mj-cs"/>
                        </a:rPr>
                        <a:t>לִשְׁאֵרִית נַחֲלָתוֹ</a:t>
                      </a:r>
                      <a:r>
                        <a:rPr lang="en-US" sz="1100" dirty="0">
                          <a:solidFill>
                            <a:schemeClr val="tx1"/>
                          </a:solidFill>
                          <a:effectLst/>
                        </a:rPr>
                        <a:t>”, thereby transcending our natural human limitations.</a:t>
                      </a:r>
                    </a:p>
                    <a:p>
                      <a:pPr marL="290513" marR="0" lvl="0" indent="-174625">
                        <a:lnSpc>
                          <a:spcPct val="135000"/>
                        </a:lnSpc>
                        <a:spcBef>
                          <a:spcPts val="300"/>
                        </a:spcBef>
                        <a:spcAft>
                          <a:spcPts val="0"/>
                        </a:spcAft>
                        <a:buFont typeface="Symbol" panose="05050102010706020507" pitchFamily="18" charset="2"/>
                        <a:buChar char=""/>
                      </a:pPr>
                      <a:r>
                        <a:rPr lang="en-US" sz="1100" dirty="0">
                          <a:solidFill>
                            <a:schemeClr val="tx1"/>
                          </a:solidFill>
                          <a:effectLst/>
                        </a:rPr>
                        <a:t>The Jewish people are one unified entity (“</a:t>
                      </a:r>
                      <a:r>
                        <a:rPr lang="he-IL" sz="1250" dirty="0">
                          <a:solidFill>
                            <a:schemeClr val="tx1"/>
                          </a:solidFill>
                          <a:effectLst/>
                          <a:cs typeface="+mj-cs"/>
                        </a:rPr>
                        <a:t>נֶפֶשׁ אַחַת</a:t>
                      </a:r>
                      <a:r>
                        <a:rPr lang="en-US" sz="1100" dirty="0">
                          <a:solidFill>
                            <a:schemeClr val="tx1"/>
                          </a:solidFill>
                          <a:effectLst/>
                        </a:rPr>
                        <a:t>”), akin to multiple organs of one body.  Therefore, we are “spiritually wired” to share the feelings of our fellow Jew.</a:t>
                      </a:r>
                      <a:endParaRPr lang="en-US" sz="11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50067" marR="500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73139680"/>
                  </a:ext>
                </a:extLst>
              </a:tr>
              <a:tr h="2163805">
                <a:tc>
                  <a:txBody>
                    <a:bodyPr/>
                    <a:lstStyle/>
                    <a:p>
                      <a:pPr marL="0" marR="0" indent="0" algn="ctr">
                        <a:lnSpc>
                          <a:spcPct val="150000"/>
                        </a:lnSpc>
                        <a:spcBef>
                          <a:spcPts val="0"/>
                        </a:spcBef>
                        <a:spcAft>
                          <a:spcPts val="0"/>
                        </a:spcAft>
                      </a:pPr>
                      <a:r>
                        <a:rPr lang="en-US" sz="120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3 reasons why being </a:t>
                      </a:r>
                      <a:r>
                        <a:rPr lang="en-US" sz="1200" b="1" i="1" dirty="0" err="1">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Nosei</a:t>
                      </a:r>
                      <a:r>
                        <a:rPr lang="en-US" sz="1200" b="1" i="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t>
                      </a:r>
                      <a:r>
                        <a:rPr lang="en-US" sz="1200" b="1" i="1" dirty="0" err="1">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B’ol</a:t>
                      </a:r>
                      <a:r>
                        <a:rPr lang="en-US" sz="1200" b="1" i="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t>
                      </a:r>
                      <a:r>
                        <a:rPr lang="en-US" sz="120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helps us acquire Torah:</a:t>
                      </a:r>
                      <a:endParaRPr lang="en-US" sz="1200" b="1" dirty="0">
                        <a:solidFill>
                          <a:schemeClr val="tx1"/>
                        </a:solidFill>
                        <a:effectLst/>
                        <a:latin typeface="Calibri" panose="020F0502020204030204" pitchFamily="34" charset="0"/>
                        <a:ea typeface="Times New Roman" panose="02020603050405020304" pitchFamily="18" charset="0"/>
                        <a:cs typeface="Arial" panose="020B0604020202020204" pitchFamily="34" charset="0"/>
                      </a:endParaRPr>
                    </a:p>
                    <a:p>
                      <a:pPr marL="0" marR="0" indent="0" algn="ctr">
                        <a:lnSpc>
                          <a:spcPct val="150000"/>
                        </a:lnSpc>
                        <a:spcBef>
                          <a:spcPts val="1200"/>
                        </a:spcBef>
                        <a:spcAft>
                          <a:spcPts val="0"/>
                        </a:spcAft>
                      </a:pPr>
                      <a:r>
                        <a:rPr lang="en-US" sz="120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Because the virtue</a:t>
                      </a:r>
                      <a:r>
                        <a:rPr lang="en-US" sz="1200" b="1" i="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t>
                      </a:r>
                      <a:r>
                        <a:rPr lang="en-US" sz="120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of</a:t>
                      </a:r>
                      <a:r>
                        <a:rPr lang="en-US" sz="1200" b="1" i="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t>
                      </a:r>
                      <a:r>
                        <a:rPr lang="en-US" sz="1200" b="1" i="1" dirty="0" err="1">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Nosei</a:t>
                      </a:r>
                      <a:r>
                        <a:rPr lang="en-US" sz="1200" b="1" i="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t>
                      </a:r>
                      <a:r>
                        <a:rPr lang="en-US" sz="1200" b="1" i="1" dirty="0" err="1">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B’ol</a:t>
                      </a:r>
                      <a:r>
                        <a:rPr lang="en-US" sz="1200" b="1" i="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200" b="1" dirty="0">
                        <a:solidFill>
                          <a:schemeClr val="tx1"/>
                        </a:solidFill>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90513" marR="104140" lvl="0" indent="-174625" rtl="0">
                        <a:lnSpc>
                          <a:spcPct val="135000"/>
                        </a:lnSpc>
                        <a:spcBef>
                          <a:spcPts val="0"/>
                        </a:spcBef>
                        <a:spcAft>
                          <a:spcPts val="0"/>
                        </a:spcAft>
                        <a:buFont typeface="Symbol" panose="05050102010706020507" pitchFamily="18" charset="2"/>
                        <a:buChar char=""/>
                      </a:pPr>
                      <a:r>
                        <a:rPr lang="en-US" sz="1100" dirty="0">
                          <a:solidFill>
                            <a:schemeClr val="tx1"/>
                          </a:solidFill>
                          <a:effectLst/>
                        </a:rPr>
                        <a:t>Strengthens our existence as “</a:t>
                      </a:r>
                      <a:r>
                        <a:rPr lang="he-IL" sz="1250" b="0" dirty="0">
                          <a:solidFill>
                            <a:schemeClr val="tx1"/>
                          </a:solidFill>
                          <a:effectLst/>
                          <a:cs typeface="+mj-cs"/>
                        </a:rPr>
                        <a:t>כְּאִישׁ אֶחָד בְּלֵב אֶחָד</a:t>
                      </a:r>
                      <a:r>
                        <a:rPr lang="en-US" sz="1100" dirty="0">
                          <a:solidFill>
                            <a:schemeClr val="tx1"/>
                          </a:solidFill>
                          <a:effectLst/>
                        </a:rPr>
                        <a:t>” – </a:t>
                      </a:r>
                      <a:r>
                        <a:rPr lang="en-US" sz="1100" i="1" dirty="0">
                          <a:solidFill>
                            <a:schemeClr val="tx1"/>
                          </a:solidFill>
                          <a:effectLst/>
                        </a:rPr>
                        <a:t>“as one person with one heart,</a:t>
                      </a:r>
                      <a:r>
                        <a:rPr lang="en-US" sz="1100" i="0" dirty="0">
                          <a:solidFill>
                            <a:schemeClr val="tx1"/>
                          </a:solidFill>
                          <a:effectLst/>
                        </a:rPr>
                        <a:t>”</a:t>
                      </a:r>
                      <a:r>
                        <a:rPr lang="en-US" sz="1100" i="1" dirty="0">
                          <a:solidFill>
                            <a:schemeClr val="tx1"/>
                          </a:solidFill>
                          <a:effectLst/>
                        </a:rPr>
                        <a:t> </a:t>
                      </a:r>
                      <a:r>
                        <a:rPr lang="en-US" sz="1100" dirty="0">
                          <a:solidFill>
                            <a:schemeClr val="tx1"/>
                          </a:solidFill>
                          <a:effectLst/>
                        </a:rPr>
                        <a:t>thereby meriting Divine assistance to learn and understand Torah.</a:t>
                      </a:r>
                    </a:p>
                    <a:p>
                      <a:pPr marL="290513" marR="0" lvl="0" indent="-174625">
                        <a:lnSpc>
                          <a:spcPct val="135000"/>
                        </a:lnSpc>
                        <a:spcBef>
                          <a:spcPts val="300"/>
                        </a:spcBef>
                        <a:spcAft>
                          <a:spcPts val="0"/>
                        </a:spcAft>
                        <a:buFont typeface="Symbol" panose="05050102010706020507" pitchFamily="18" charset="2"/>
                        <a:buChar char=""/>
                      </a:pPr>
                      <a:r>
                        <a:rPr lang="en-US" sz="1100" dirty="0">
                          <a:solidFill>
                            <a:schemeClr val="tx1"/>
                          </a:solidFill>
                          <a:effectLst/>
                        </a:rPr>
                        <a:t>Develops our aptitude to view situations through another’s perspective.  We, therefore, become receptive to different views in Torah, which broadens our horizons.</a:t>
                      </a:r>
                    </a:p>
                    <a:p>
                      <a:pPr marL="290513" marR="0" lvl="0" indent="-174625" rtl="0">
                        <a:lnSpc>
                          <a:spcPct val="135000"/>
                        </a:lnSpc>
                        <a:spcBef>
                          <a:spcPts val="300"/>
                        </a:spcBef>
                        <a:spcAft>
                          <a:spcPts val="0"/>
                        </a:spcAft>
                        <a:buFont typeface="Symbol" panose="05050102010706020507" pitchFamily="18" charset="2"/>
                        <a:buChar char=""/>
                      </a:pPr>
                      <a:r>
                        <a:rPr lang="en-US" sz="1100" dirty="0">
                          <a:solidFill>
                            <a:schemeClr val="tx1"/>
                          </a:solidFill>
                          <a:effectLst/>
                        </a:rPr>
                        <a:t>Enhances our concern for another’s spiritual welfare.  Therefore, we will naturally share our Torah knowledge with others, thereby meriting Divine assistance to acquire Torah.</a:t>
                      </a:r>
                      <a:endParaRPr lang="en-US" sz="11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50067" marR="500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67849612"/>
                  </a:ext>
                </a:extLst>
              </a:tr>
            </a:tbl>
          </a:graphicData>
        </a:graphic>
      </p:graphicFrame>
    </p:spTree>
    <p:extLst>
      <p:ext uri="{BB962C8B-B14F-4D97-AF65-F5344CB8AC3E}">
        <p14:creationId xmlns:p14="http://schemas.microsoft.com/office/powerpoint/2010/main" val="261264602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6B0A7A5-9586-4E07-89A5-86F9EAD6621C}"/>
              </a:ext>
            </a:extLst>
          </p:cNvPr>
          <p:cNvSpPr>
            <a:spLocks noGrp="1"/>
          </p:cNvSpPr>
          <p:nvPr>
            <p:ph type="sldNum" sz="quarter" idx="12"/>
          </p:nvPr>
        </p:nvSpPr>
        <p:spPr/>
        <p:txBody>
          <a:bodyPr/>
          <a:lstStyle/>
          <a:p>
            <a:fld id="{0C214F17-86AB-4F1C-BC88-4CB7EE2FB93D}" type="slidenum">
              <a:rPr lang="en-US" sz="1050" b="1" smtClean="0">
                <a:solidFill>
                  <a:schemeClr val="tx1"/>
                </a:solidFill>
              </a:rPr>
              <a:t>38</a:t>
            </a:fld>
            <a:endParaRPr lang="en-US" sz="1050" b="1" dirty="0">
              <a:solidFill>
                <a:schemeClr val="tx1"/>
              </a:solidFill>
            </a:endParaRPr>
          </a:p>
        </p:txBody>
      </p:sp>
      <p:graphicFrame>
        <p:nvGraphicFramePr>
          <p:cNvPr id="4" name="Table 3">
            <a:extLst>
              <a:ext uri="{FF2B5EF4-FFF2-40B4-BE49-F238E27FC236}">
                <a16:creationId xmlns:a16="http://schemas.microsoft.com/office/drawing/2014/main" id="{29C653BA-1F01-4813-A1FB-4E1194C10D7E}"/>
              </a:ext>
            </a:extLst>
          </p:cNvPr>
          <p:cNvGraphicFramePr>
            <a:graphicFrameLocks noGrp="1"/>
          </p:cNvGraphicFramePr>
          <p:nvPr>
            <p:extLst>
              <p:ext uri="{D42A27DB-BD31-4B8C-83A1-F6EECF244321}">
                <p14:modId xmlns:p14="http://schemas.microsoft.com/office/powerpoint/2010/main" val="1607805653"/>
              </p:ext>
            </p:extLst>
          </p:nvPr>
        </p:nvGraphicFramePr>
        <p:xfrm>
          <a:off x="653143" y="566057"/>
          <a:ext cx="6584905" cy="8850172"/>
        </p:xfrm>
        <a:graphic>
          <a:graphicData uri="http://schemas.openxmlformats.org/drawingml/2006/table">
            <a:tbl>
              <a:tblPr firstRow="1" firstCol="1" bandRow="1"/>
              <a:tblGrid>
                <a:gridCol w="1335313">
                  <a:extLst>
                    <a:ext uri="{9D8B030D-6E8A-4147-A177-3AD203B41FA5}">
                      <a16:colId xmlns:a16="http://schemas.microsoft.com/office/drawing/2014/main" val="3254637126"/>
                    </a:ext>
                  </a:extLst>
                </a:gridCol>
                <a:gridCol w="5249592">
                  <a:extLst>
                    <a:ext uri="{9D8B030D-6E8A-4147-A177-3AD203B41FA5}">
                      <a16:colId xmlns:a16="http://schemas.microsoft.com/office/drawing/2014/main" val="3321970266"/>
                    </a:ext>
                  </a:extLst>
                </a:gridCol>
              </a:tblGrid>
              <a:tr h="537400">
                <a:tc gridSpan="2">
                  <a:txBody>
                    <a:bodyPr/>
                    <a:lstStyle/>
                    <a:p>
                      <a:pPr marL="58738" marR="104140" indent="0" algn="ctr">
                        <a:lnSpc>
                          <a:spcPct val="120000"/>
                        </a:lnSpc>
                        <a:spcBef>
                          <a:spcPts val="0"/>
                        </a:spcBef>
                        <a:spcAft>
                          <a:spcPts val="0"/>
                        </a:spcAft>
                      </a:pPr>
                      <a:r>
                        <a:rPr lang="en-US" sz="1500" b="1" dirty="0">
                          <a:effectLst/>
                          <a:latin typeface="Calibri" panose="020F0502020204030204" pitchFamily="34" charset="0"/>
                          <a:ea typeface="Times New Roman" panose="02020603050405020304" pitchFamily="18" charset="0"/>
                          <a:cs typeface="Calibri" panose="020F0502020204030204" pitchFamily="34" charset="0"/>
                        </a:rPr>
                        <a:t>Summary:  </a:t>
                      </a:r>
                      <a:r>
                        <a:rPr lang="en-US" sz="1500" b="1" i="1" dirty="0" err="1">
                          <a:effectLst/>
                          <a:latin typeface="Calibri" panose="020F0502020204030204" pitchFamily="34" charset="0"/>
                          <a:ea typeface="Times New Roman" panose="02020603050405020304" pitchFamily="18" charset="0"/>
                          <a:cs typeface="Calibri" panose="020F0502020204030204" pitchFamily="34" charset="0"/>
                        </a:rPr>
                        <a:t>Nosei</a:t>
                      </a:r>
                      <a:r>
                        <a:rPr lang="en-US" sz="1500" b="1" i="1" dirty="0">
                          <a:effectLst/>
                          <a:latin typeface="Calibri" panose="020F0502020204030204" pitchFamily="34" charset="0"/>
                          <a:ea typeface="Times New Roman" panose="02020603050405020304" pitchFamily="18" charset="0"/>
                          <a:cs typeface="Calibri" panose="020F0502020204030204" pitchFamily="34" charset="0"/>
                        </a:rPr>
                        <a:t> </a:t>
                      </a:r>
                      <a:r>
                        <a:rPr lang="en-US" sz="1500" b="1" i="1" dirty="0" err="1">
                          <a:effectLst/>
                          <a:latin typeface="Calibri" panose="020F0502020204030204" pitchFamily="34" charset="0"/>
                          <a:ea typeface="Times New Roman" panose="02020603050405020304" pitchFamily="18" charset="0"/>
                          <a:cs typeface="Calibri" panose="020F0502020204030204" pitchFamily="34" charset="0"/>
                        </a:rPr>
                        <a:t>B’ol</a:t>
                      </a:r>
                      <a:r>
                        <a:rPr lang="en-US" sz="1500" b="1" i="1" dirty="0">
                          <a:effectLst/>
                          <a:latin typeface="Calibri" panose="020F0502020204030204" pitchFamily="34" charset="0"/>
                          <a:ea typeface="Times New Roman" panose="02020603050405020304" pitchFamily="18" charset="0"/>
                          <a:cs typeface="Calibri" panose="020F0502020204030204" pitchFamily="34" charset="0"/>
                        </a:rPr>
                        <a:t> </a:t>
                      </a:r>
                      <a:r>
                        <a:rPr lang="en-US" sz="1500" b="1" i="1" dirty="0" err="1">
                          <a:effectLst/>
                          <a:latin typeface="Calibri" panose="020F0502020204030204" pitchFamily="34" charset="0"/>
                          <a:ea typeface="Times New Roman" panose="02020603050405020304" pitchFamily="18" charset="0"/>
                          <a:cs typeface="Calibri" panose="020F0502020204030204" pitchFamily="34" charset="0"/>
                        </a:rPr>
                        <a:t>Im</a:t>
                      </a:r>
                      <a:r>
                        <a:rPr lang="en-US" sz="1500" b="1" i="1" dirty="0">
                          <a:effectLst/>
                          <a:latin typeface="Calibri" panose="020F0502020204030204" pitchFamily="34" charset="0"/>
                          <a:ea typeface="Times New Roman" panose="02020603050405020304" pitchFamily="18" charset="0"/>
                          <a:cs typeface="Calibri" panose="020F0502020204030204" pitchFamily="34" charset="0"/>
                        </a:rPr>
                        <a:t> </a:t>
                      </a:r>
                      <a:r>
                        <a:rPr lang="en-US" sz="1500" b="1" i="1" dirty="0" err="1">
                          <a:effectLst/>
                          <a:latin typeface="Calibri" panose="020F0502020204030204" pitchFamily="34" charset="0"/>
                          <a:ea typeface="Times New Roman" panose="02020603050405020304" pitchFamily="18" charset="0"/>
                          <a:cs typeface="Calibri" panose="020F0502020204030204" pitchFamily="34" charset="0"/>
                        </a:rPr>
                        <a:t>Chaveiro</a:t>
                      </a:r>
                      <a:r>
                        <a:rPr lang="en-US" sz="1500" b="1" dirty="0">
                          <a:effectLst/>
                          <a:latin typeface="Calibri" panose="020F0502020204030204" pitchFamily="34" charset="0"/>
                          <a:ea typeface="Times New Roman" panose="02020603050405020304" pitchFamily="18" charset="0"/>
                          <a:cs typeface="Calibri" panose="020F0502020204030204" pitchFamily="34" charset="0"/>
                        </a:rPr>
                        <a:t>: Definition, importance and applications</a:t>
                      </a:r>
                      <a:endParaRPr lang="en-US" sz="1500" b="1" dirty="0">
                        <a:effectLst/>
                        <a:latin typeface="Calibri" panose="020F0502020204030204" pitchFamily="34" charset="0"/>
                        <a:ea typeface="Times New Roman" panose="02020603050405020304" pitchFamily="18" charset="0"/>
                        <a:cs typeface="Arial" panose="020B0604020202020204" pitchFamily="34" charset="0"/>
                      </a:endParaRPr>
                    </a:p>
                  </a:txBody>
                  <a:tcPr marL="52464" marR="5246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18731410"/>
                  </a:ext>
                </a:extLst>
              </a:tr>
              <a:tr h="2145612">
                <a:tc>
                  <a:txBody>
                    <a:bodyPr/>
                    <a:lstStyle/>
                    <a:p>
                      <a:pPr marL="0" marR="0" indent="0" algn="ctr">
                        <a:lnSpc>
                          <a:spcPct val="150000"/>
                        </a:lnSpc>
                        <a:spcBef>
                          <a:spcPts val="0"/>
                        </a:spcBef>
                        <a:spcAft>
                          <a:spcPts val="0"/>
                        </a:spcAft>
                      </a:pPr>
                      <a:r>
                        <a:rPr lang="en-US" sz="1200" b="1" dirty="0">
                          <a:effectLst/>
                          <a:latin typeface="Calibri" panose="020F0502020204030204" pitchFamily="34" charset="0"/>
                          <a:ea typeface="Times New Roman" panose="02020603050405020304" pitchFamily="18" charset="0"/>
                          <a:cs typeface="Calibri" panose="020F0502020204030204" pitchFamily="34" charset="0"/>
                        </a:rPr>
                        <a:t>Some positive </a:t>
                      </a:r>
                      <a:br>
                        <a:rPr lang="en-US" sz="1200" b="1" dirty="0">
                          <a:effectLst/>
                          <a:latin typeface="Calibri" panose="020F0502020204030204" pitchFamily="34" charset="0"/>
                          <a:ea typeface="Times New Roman" panose="02020603050405020304" pitchFamily="18" charset="0"/>
                          <a:cs typeface="Calibri" panose="020F0502020204030204" pitchFamily="34" charset="0"/>
                        </a:rPr>
                      </a:br>
                      <a:r>
                        <a:rPr lang="en-US" sz="1200" b="1" dirty="0">
                          <a:effectLst/>
                          <a:latin typeface="Calibri" panose="020F0502020204030204" pitchFamily="34" charset="0"/>
                          <a:ea typeface="Times New Roman" panose="02020603050405020304" pitchFamily="18" charset="0"/>
                          <a:cs typeface="Calibri" panose="020F0502020204030204" pitchFamily="34" charset="0"/>
                        </a:rPr>
                        <a:t>effects of being</a:t>
                      </a:r>
                      <a:br>
                        <a:rPr lang="en-US" sz="1200" b="1" dirty="0">
                          <a:effectLst/>
                          <a:latin typeface="Calibri" panose="020F0502020204030204" pitchFamily="34" charset="0"/>
                          <a:ea typeface="Times New Roman" panose="02020603050405020304" pitchFamily="18" charset="0"/>
                          <a:cs typeface="Calibri" panose="020F0502020204030204" pitchFamily="34" charset="0"/>
                        </a:rPr>
                      </a:br>
                      <a:r>
                        <a:rPr lang="en-US" sz="1200" b="1" i="1" dirty="0" err="1">
                          <a:effectLst/>
                          <a:latin typeface="Calibri" panose="020F0502020204030204" pitchFamily="34" charset="0"/>
                          <a:ea typeface="Times New Roman" panose="02020603050405020304" pitchFamily="18" charset="0"/>
                          <a:cs typeface="Calibri" panose="020F0502020204030204" pitchFamily="34" charset="0"/>
                        </a:rPr>
                        <a:t>Nosei</a:t>
                      </a:r>
                      <a:r>
                        <a:rPr lang="en-US" sz="1200" b="1" i="1" dirty="0">
                          <a:effectLst/>
                          <a:latin typeface="Calibri" panose="020F0502020204030204" pitchFamily="34" charset="0"/>
                          <a:ea typeface="Times New Roman" panose="02020603050405020304" pitchFamily="18" charset="0"/>
                          <a:cs typeface="Calibri" panose="020F0502020204030204" pitchFamily="34" charset="0"/>
                        </a:rPr>
                        <a:t> </a:t>
                      </a:r>
                      <a:r>
                        <a:rPr lang="en-US" sz="1200" b="1" i="1" dirty="0" err="1">
                          <a:effectLst/>
                          <a:latin typeface="Calibri" panose="020F0502020204030204" pitchFamily="34" charset="0"/>
                          <a:ea typeface="Times New Roman" panose="02020603050405020304" pitchFamily="18" charset="0"/>
                          <a:cs typeface="Calibri" panose="020F0502020204030204" pitchFamily="34" charset="0"/>
                        </a:rPr>
                        <a:t>B’ol</a:t>
                      </a:r>
                      <a:r>
                        <a:rPr lang="en-US" sz="1200" b="1" i="1" dirty="0">
                          <a:effectLst/>
                          <a:latin typeface="Calibri" panose="020F0502020204030204" pitchFamily="34" charset="0"/>
                          <a:ea typeface="Times New Roman" panose="02020603050405020304" pitchFamily="18" charset="0"/>
                          <a:cs typeface="Calibri" panose="020F0502020204030204" pitchFamily="34" charset="0"/>
                        </a:rPr>
                        <a:t>: </a:t>
                      </a:r>
                      <a:endParaRPr lang="en-US" sz="1200" b="1" dirty="0">
                        <a:effectLst/>
                        <a:latin typeface="Calibri" panose="020F0502020204030204" pitchFamily="34" charset="0"/>
                        <a:ea typeface="Times New Roman" panose="02020603050405020304" pitchFamily="18" charset="0"/>
                        <a:cs typeface="Arial" panose="020B0604020202020204" pitchFamily="34" charset="0"/>
                      </a:endParaRPr>
                    </a:p>
                    <a:p>
                      <a:pPr marL="0" marR="0" indent="0" algn="ctr">
                        <a:lnSpc>
                          <a:spcPct val="150000"/>
                        </a:lnSpc>
                        <a:spcBef>
                          <a:spcPts val="1200"/>
                        </a:spcBef>
                        <a:spcAft>
                          <a:spcPts val="0"/>
                        </a:spcAft>
                      </a:pPr>
                      <a:r>
                        <a:rPr lang="en-US" sz="1200" b="1" dirty="0">
                          <a:effectLst/>
                          <a:latin typeface="Calibri" panose="020F0502020204030204" pitchFamily="34" charset="0"/>
                          <a:ea typeface="Times New Roman" panose="02020603050405020304" pitchFamily="18" charset="0"/>
                          <a:cs typeface="Calibri" panose="020F0502020204030204" pitchFamily="34" charset="0"/>
                        </a:rPr>
                        <a:t>By developing this</a:t>
                      </a:r>
                      <a:r>
                        <a:rPr lang="en-US" sz="1200" b="1" i="1" dirty="0">
                          <a:effectLst/>
                          <a:latin typeface="Calibri" panose="020F0502020204030204" pitchFamily="34" charset="0"/>
                          <a:ea typeface="Times New Roman" panose="02020603050405020304" pitchFamily="18" charset="0"/>
                          <a:cs typeface="Calibri" panose="020F0502020204030204" pitchFamily="34" charset="0"/>
                        </a:rPr>
                        <a:t> </a:t>
                      </a:r>
                      <a:r>
                        <a:rPr lang="en-US" sz="1200" b="1" dirty="0">
                          <a:effectLst/>
                          <a:latin typeface="Calibri" panose="020F0502020204030204" pitchFamily="34" charset="0"/>
                          <a:ea typeface="Times New Roman" panose="02020603050405020304" pitchFamily="18" charset="0"/>
                          <a:cs typeface="Calibri" panose="020F0502020204030204" pitchFamily="34" charset="0"/>
                        </a:rPr>
                        <a:t>virtue</a:t>
                      </a:r>
                      <a:r>
                        <a:rPr lang="en-US" sz="1200" b="1" i="1" dirty="0">
                          <a:effectLst/>
                          <a:latin typeface="Calibri" panose="020F0502020204030204" pitchFamily="34" charset="0"/>
                          <a:ea typeface="Times New Roman" panose="02020603050405020304" pitchFamily="18" charset="0"/>
                          <a:cs typeface="Calibri" panose="020F0502020204030204" pitchFamily="34" charset="0"/>
                        </a:rPr>
                        <a:t> </a:t>
                      </a:r>
                      <a:r>
                        <a:rPr lang="en-US" sz="1200" b="1" dirty="0">
                          <a:effectLst/>
                          <a:latin typeface="Calibri" panose="020F0502020204030204" pitchFamily="34" charset="0"/>
                          <a:ea typeface="Times New Roman" panose="02020603050405020304" pitchFamily="18" charset="0"/>
                          <a:cs typeface="Calibri" panose="020F0502020204030204" pitchFamily="34" charset="0"/>
                        </a:rPr>
                        <a:t>….</a:t>
                      </a:r>
                      <a:endParaRPr lang="en-US" sz="1200" b="1" dirty="0">
                        <a:effectLst/>
                        <a:latin typeface="Calibri" panose="020F0502020204030204" pitchFamily="34" charset="0"/>
                        <a:ea typeface="Times New Roman" panose="02020603050405020304" pitchFamily="18" charset="0"/>
                        <a:cs typeface="Arial" panose="020B0604020202020204" pitchFamily="34" charset="0"/>
                      </a:endParaRPr>
                    </a:p>
                  </a:txBody>
                  <a:tcPr marL="52464" marR="5246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90513" marR="100330" lvl="0" indent="-176213" rtl="0">
                        <a:lnSpc>
                          <a:spcPct val="120000"/>
                        </a:lnSpc>
                        <a:spcBef>
                          <a:spcPts val="300"/>
                        </a:spcBef>
                        <a:spcAft>
                          <a:spcPts val="0"/>
                        </a:spcAft>
                        <a:buFont typeface="Symbol" panose="05050102010706020507" pitchFamily="18" charset="2"/>
                        <a:buChar char=""/>
                      </a:pPr>
                      <a:r>
                        <a:rPr lang="en-US" sz="1100" b="0" dirty="0">
                          <a:effectLst/>
                          <a:latin typeface="Calibri" panose="020F0502020204030204" pitchFamily="34" charset="0"/>
                          <a:ea typeface="Times New Roman" panose="02020603050405020304" pitchFamily="18" charset="0"/>
                          <a:cs typeface="Calibri" panose="020F0502020204030204" pitchFamily="34" charset="0"/>
                        </a:rPr>
                        <a:t>We strengthen our existence as one unified entity (“</a:t>
                      </a:r>
                      <a:r>
                        <a:rPr lang="he-IL" sz="1250" b="0" dirty="0">
                          <a:effectLst/>
                          <a:latin typeface="Calibri" panose="020F0502020204030204" pitchFamily="34" charset="0"/>
                          <a:ea typeface="Times New Roman" panose="02020603050405020304" pitchFamily="18" charset="0"/>
                          <a:cs typeface="Times New Roman" panose="02020603050405020304" pitchFamily="18" charset="0"/>
                        </a:rPr>
                        <a:t>נֶפֶשׁ אַחַת</a:t>
                      </a:r>
                      <a:r>
                        <a:rPr lang="en-US" sz="1100" b="0" dirty="0">
                          <a:effectLst/>
                          <a:latin typeface="Calibri" panose="020F0502020204030204" pitchFamily="34" charset="0"/>
                          <a:ea typeface="Times New Roman" panose="02020603050405020304" pitchFamily="18" charset="0"/>
                          <a:cs typeface="Calibri" panose="020F0502020204030204" pitchFamily="34" charset="0"/>
                        </a:rPr>
                        <a:t>”), perfecting our coronation of Hashem, Whose kingdom becomes established when we are united.</a:t>
                      </a:r>
                      <a:endParaRPr lang="en-US" sz="1100" b="0" dirty="0">
                        <a:effectLst/>
                        <a:latin typeface="Calibri" panose="020F0502020204030204" pitchFamily="34" charset="0"/>
                        <a:ea typeface="Times New Roman" panose="02020603050405020304" pitchFamily="18" charset="0"/>
                        <a:cs typeface="Arial" panose="020B0604020202020204" pitchFamily="34" charset="0"/>
                      </a:endParaRPr>
                    </a:p>
                    <a:p>
                      <a:pPr marL="290513" marR="0" lvl="0" indent="-176213">
                        <a:lnSpc>
                          <a:spcPct val="120000"/>
                        </a:lnSpc>
                        <a:spcBef>
                          <a:spcPts val="600"/>
                        </a:spcBef>
                        <a:spcAft>
                          <a:spcPts val="0"/>
                        </a:spcAft>
                        <a:buFont typeface="Symbol" panose="05050102010706020507" pitchFamily="18" charset="2"/>
                        <a:buChar char=""/>
                      </a:pPr>
                      <a:r>
                        <a:rPr lang="en-US" sz="1100" b="0" dirty="0">
                          <a:effectLst/>
                          <a:latin typeface="Calibri" panose="020F0502020204030204" pitchFamily="34" charset="0"/>
                          <a:ea typeface="Calibri" panose="020F0502020204030204" pitchFamily="34" charset="0"/>
                          <a:cs typeface="Calibri" panose="020F0502020204030204" pitchFamily="34" charset="0"/>
                        </a:rPr>
                        <a:t>We transform our </a:t>
                      </a:r>
                      <a:r>
                        <a:rPr lang="en-US" sz="1100" b="0" dirty="0">
                          <a:effectLst/>
                          <a:latin typeface="Calibri" panose="020F0502020204030204" pitchFamily="34" charset="0"/>
                          <a:ea typeface="Calibri" panose="020F0502020204030204" pitchFamily="34" charset="0"/>
                          <a:cs typeface="Arial" panose="020B0604020202020204" pitchFamily="34" charset="0"/>
                        </a:rPr>
                        <a:t>interpersonal (</a:t>
                      </a:r>
                      <a:r>
                        <a:rPr lang="he-IL" sz="1250" b="0" dirty="0">
                          <a:effectLst/>
                          <a:latin typeface="Calibri" panose="020F0502020204030204" pitchFamily="34" charset="0"/>
                          <a:ea typeface="Calibri" panose="020F0502020204030204" pitchFamily="34" charset="0"/>
                          <a:cs typeface="Times New Roman" panose="02020603050405020304" pitchFamily="18" charset="0"/>
                        </a:rPr>
                        <a:t>בין אדם לחבירו</a:t>
                      </a:r>
                      <a:r>
                        <a:rPr lang="en-US" sz="1100" b="0" dirty="0">
                          <a:effectLst/>
                          <a:latin typeface="Calibri" panose="020F0502020204030204" pitchFamily="34" charset="0"/>
                          <a:ea typeface="Calibri" panose="020F0502020204030204" pitchFamily="34" charset="0"/>
                          <a:cs typeface="Arial" panose="020B0604020202020204" pitchFamily="34" charset="0"/>
                        </a:rPr>
                        <a:t>) </a:t>
                      </a:r>
                      <a:r>
                        <a:rPr lang="en-US" sz="1100" b="0" dirty="0" err="1">
                          <a:effectLst/>
                          <a:latin typeface="Calibri" panose="020F0502020204030204" pitchFamily="34" charset="0"/>
                          <a:ea typeface="Calibri" panose="020F0502020204030204" pitchFamily="34" charset="0"/>
                          <a:cs typeface="Arial" panose="020B0604020202020204" pitchFamily="34" charset="0"/>
                        </a:rPr>
                        <a:t>Mitzvos</a:t>
                      </a:r>
                      <a:r>
                        <a:rPr lang="en-US" sz="1100" b="0" dirty="0">
                          <a:effectLst/>
                          <a:latin typeface="Calibri" panose="020F0502020204030204" pitchFamily="34" charset="0"/>
                          <a:ea typeface="Calibri" panose="020F0502020204030204" pitchFamily="34" charset="0"/>
                          <a:cs typeface="Arial" panose="020B0604020202020204" pitchFamily="34" charset="0"/>
                        </a:rPr>
                        <a:t> </a:t>
                      </a:r>
                      <a:r>
                        <a:rPr lang="en-US" sz="1100" b="0" dirty="0">
                          <a:effectLst/>
                          <a:latin typeface="Calibri" panose="020F0502020204030204" pitchFamily="34" charset="0"/>
                          <a:ea typeface="Calibri" panose="020F0502020204030204" pitchFamily="34" charset="0"/>
                          <a:cs typeface="Calibri" panose="020F0502020204030204" pitchFamily="34" charset="0"/>
                        </a:rPr>
                        <a:t>from mechanical acts to a service of the heart.  This is the virtue that defines all our interpersonal </a:t>
                      </a:r>
                      <a:r>
                        <a:rPr lang="en-US" sz="1100" b="0" dirty="0" err="1">
                          <a:effectLst/>
                          <a:latin typeface="Calibri" panose="020F0502020204030204" pitchFamily="34" charset="0"/>
                          <a:ea typeface="Calibri" panose="020F0502020204030204" pitchFamily="34" charset="0"/>
                          <a:cs typeface="Calibri" panose="020F0502020204030204" pitchFamily="34" charset="0"/>
                        </a:rPr>
                        <a:t>Mitzvos</a:t>
                      </a:r>
                      <a:r>
                        <a:rPr lang="en-US" sz="1100" b="0" dirty="0">
                          <a:effectLst/>
                          <a:latin typeface="Calibri" panose="020F0502020204030204" pitchFamily="34" charset="0"/>
                          <a:ea typeface="Calibri" panose="020F0502020204030204" pitchFamily="34" charset="0"/>
                          <a:cs typeface="Calibri" panose="020F0502020204030204" pitchFamily="34" charset="0"/>
                        </a:rPr>
                        <a:t>. </a:t>
                      </a:r>
                      <a:endParaRPr lang="en-US" sz="1100" b="0" dirty="0">
                        <a:effectLst/>
                        <a:latin typeface="Calibri" panose="020F0502020204030204" pitchFamily="34" charset="0"/>
                        <a:ea typeface="Calibri" panose="020F0502020204030204" pitchFamily="34" charset="0"/>
                        <a:cs typeface="Arial" panose="020B0604020202020204" pitchFamily="34" charset="0"/>
                      </a:endParaRPr>
                    </a:p>
                    <a:p>
                      <a:pPr marL="290513" marR="106680" lvl="0" indent="-176213">
                        <a:lnSpc>
                          <a:spcPct val="120000"/>
                        </a:lnSpc>
                        <a:spcBef>
                          <a:spcPts val="600"/>
                        </a:spcBef>
                        <a:spcAft>
                          <a:spcPts val="0"/>
                        </a:spcAft>
                        <a:buFont typeface="Symbol" panose="05050102010706020507" pitchFamily="18" charset="2"/>
                        <a:buChar char=""/>
                      </a:pPr>
                      <a:r>
                        <a:rPr lang="en-US" sz="1100" b="0" dirty="0">
                          <a:effectLst/>
                          <a:latin typeface="Calibri" panose="020F0502020204030204" pitchFamily="34" charset="0"/>
                          <a:ea typeface="Calibri" panose="020F0502020204030204" pitchFamily="34" charset="0"/>
                          <a:cs typeface="Arial" panose="020B0604020202020204" pitchFamily="34" charset="0"/>
                        </a:rPr>
                        <a:t>We activate the Heavenly flow of Hashem’s </a:t>
                      </a:r>
                      <a:r>
                        <a:rPr lang="en-US" sz="1100" b="0" i="1" dirty="0" err="1">
                          <a:effectLst/>
                          <a:latin typeface="Calibri" panose="020F0502020204030204" pitchFamily="34" charset="0"/>
                          <a:ea typeface="Calibri" panose="020F0502020204030204" pitchFamily="34" charset="0"/>
                          <a:cs typeface="Arial" panose="020B0604020202020204" pitchFamily="34" charset="0"/>
                        </a:rPr>
                        <a:t>middah</a:t>
                      </a:r>
                      <a:r>
                        <a:rPr lang="en-US" sz="1100" b="0" dirty="0">
                          <a:effectLst/>
                          <a:latin typeface="Calibri" panose="020F0502020204030204" pitchFamily="34" charset="0"/>
                          <a:ea typeface="Calibri" panose="020F0502020204030204" pitchFamily="34" charset="0"/>
                          <a:cs typeface="Arial" panose="020B0604020202020204" pitchFamily="34" charset="0"/>
                        </a:rPr>
                        <a:t> of “</a:t>
                      </a:r>
                      <a:r>
                        <a:rPr lang="he-IL" sz="1250" b="0" dirty="0">
                          <a:effectLst/>
                          <a:latin typeface="Calibri" panose="020F0502020204030204" pitchFamily="34" charset="0"/>
                          <a:ea typeface="Calibri" panose="020F0502020204030204" pitchFamily="34" charset="0"/>
                          <a:cs typeface="Times New Roman" panose="02020603050405020304" pitchFamily="18" charset="0"/>
                        </a:rPr>
                        <a:t>לִשְׁאֵרִית נַחֲלָתוֹ</a:t>
                      </a:r>
                      <a:r>
                        <a:rPr lang="en-US" sz="1100" b="0" dirty="0">
                          <a:effectLst/>
                          <a:latin typeface="Calibri" panose="020F0502020204030204" pitchFamily="34" charset="0"/>
                          <a:ea typeface="Calibri" panose="020F0502020204030204" pitchFamily="34" charset="0"/>
                          <a:cs typeface="Arial" panose="020B0604020202020204" pitchFamily="34" charset="0"/>
                        </a:rPr>
                        <a:t>” toward us on a level proportional to our </a:t>
                      </a:r>
                      <a:r>
                        <a:rPr lang="en-US" sz="1100" b="0" i="1" dirty="0" err="1">
                          <a:effectLst/>
                          <a:latin typeface="Calibri" panose="020F0502020204030204" pitchFamily="34" charset="0"/>
                          <a:ea typeface="Calibri" panose="020F0502020204030204" pitchFamily="34" charset="0"/>
                          <a:cs typeface="Arial" panose="020B0604020202020204" pitchFamily="34" charset="0"/>
                        </a:rPr>
                        <a:t>Nesiah</a:t>
                      </a:r>
                      <a:r>
                        <a:rPr lang="en-US" sz="1100" b="0" i="1" dirty="0">
                          <a:effectLst/>
                          <a:latin typeface="Calibri" panose="020F0502020204030204" pitchFamily="34" charset="0"/>
                          <a:ea typeface="Calibri" panose="020F0502020204030204" pitchFamily="34" charset="0"/>
                          <a:cs typeface="Arial" panose="020B0604020202020204" pitchFamily="34" charset="0"/>
                        </a:rPr>
                        <a:t> </a:t>
                      </a:r>
                      <a:r>
                        <a:rPr lang="en-US" sz="1100" b="0" i="1" dirty="0" err="1">
                          <a:effectLst/>
                          <a:latin typeface="Calibri" panose="020F0502020204030204" pitchFamily="34" charset="0"/>
                          <a:ea typeface="Calibri" panose="020F0502020204030204" pitchFamily="34" charset="0"/>
                          <a:cs typeface="Arial" panose="020B0604020202020204" pitchFamily="34" charset="0"/>
                        </a:rPr>
                        <a:t>B’ol</a:t>
                      </a:r>
                      <a:r>
                        <a:rPr lang="en-US" sz="1100" b="0" dirty="0">
                          <a:effectLst/>
                          <a:latin typeface="Calibri" panose="020F0502020204030204" pitchFamily="34" charset="0"/>
                          <a:ea typeface="Calibri" panose="020F0502020204030204" pitchFamily="34" charset="0"/>
                          <a:cs typeface="Arial" panose="020B0604020202020204" pitchFamily="34" charset="0"/>
                        </a:rPr>
                        <a:t>.</a:t>
                      </a:r>
                    </a:p>
                    <a:p>
                      <a:pPr marL="290513" marR="0" lvl="0" indent="-176213">
                        <a:lnSpc>
                          <a:spcPct val="120000"/>
                        </a:lnSpc>
                        <a:spcBef>
                          <a:spcPts val="600"/>
                        </a:spcBef>
                        <a:spcAft>
                          <a:spcPts val="300"/>
                        </a:spcAft>
                        <a:buFont typeface="Symbol" panose="05050102010706020507" pitchFamily="18" charset="2"/>
                        <a:buChar char=""/>
                      </a:pPr>
                      <a:r>
                        <a:rPr lang="en-US" sz="1100" b="0" dirty="0">
                          <a:effectLst/>
                          <a:latin typeface="Calibri" panose="020F0502020204030204" pitchFamily="34" charset="0"/>
                          <a:ea typeface="Calibri" panose="020F0502020204030204" pitchFamily="34" charset="0"/>
                          <a:cs typeface="Arial" panose="020B0604020202020204" pitchFamily="34" charset="0"/>
                        </a:rPr>
                        <a:t>We arouse Heavenly help for another person in pain.  The degree of relief afforded </a:t>
                      </a:r>
                      <a:br>
                        <a:rPr lang="en-US" sz="1100" b="0" dirty="0">
                          <a:effectLst/>
                          <a:latin typeface="Calibri" panose="020F0502020204030204" pitchFamily="34" charset="0"/>
                          <a:ea typeface="Calibri" panose="020F0502020204030204" pitchFamily="34" charset="0"/>
                          <a:cs typeface="Arial" panose="020B0604020202020204" pitchFamily="34" charset="0"/>
                        </a:rPr>
                      </a:br>
                      <a:r>
                        <a:rPr lang="en-US" sz="1100" b="0" dirty="0">
                          <a:effectLst/>
                          <a:latin typeface="Calibri" panose="020F0502020204030204" pitchFamily="34" charset="0"/>
                          <a:ea typeface="Calibri" panose="020F0502020204030204" pitchFamily="34" charset="0"/>
                          <a:cs typeface="Arial" panose="020B0604020202020204" pitchFamily="34" charset="0"/>
                        </a:rPr>
                        <a:t>to that person is proportional to the degree with which we feel his or her pain.</a:t>
                      </a:r>
                    </a:p>
                  </a:txBody>
                  <a:tcPr marL="52464" marR="5246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5142381"/>
                  </a:ext>
                </a:extLst>
              </a:tr>
              <a:tr h="2266360">
                <a:tc>
                  <a:txBody>
                    <a:bodyPr/>
                    <a:lstStyle/>
                    <a:p>
                      <a:pPr marL="0" marR="0" indent="0" algn="ctr">
                        <a:lnSpc>
                          <a:spcPct val="150000"/>
                        </a:lnSpc>
                        <a:spcBef>
                          <a:spcPts val="0"/>
                        </a:spcBef>
                        <a:spcAft>
                          <a:spcPts val="0"/>
                        </a:spcAft>
                      </a:pPr>
                      <a:r>
                        <a:rPr lang="en-US" sz="1200" b="1" i="1" dirty="0" err="1">
                          <a:effectLst/>
                          <a:latin typeface="Calibri" panose="020F0502020204030204" pitchFamily="34" charset="0"/>
                          <a:ea typeface="Times New Roman" panose="02020603050405020304" pitchFamily="18" charset="0"/>
                          <a:cs typeface="Calibri" panose="020F0502020204030204" pitchFamily="34" charset="0"/>
                        </a:rPr>
                        <a:t>Nesiah</a:t>
                      </a:r>
                      <a:r>
                        <a:rPr lang="en-US" sz="1200" b="1" i="1" dirty="0">
                          <a:effectLst/>
                          <a:latin typeface="Calibri" panose="020F0502020204030204" pitchFamily="34" charset="0"/>
                          <a:ea typeface="Times New Roman" panose="02020603050405020304" pitchFamily="18" charset="0"/>
                          <a:cs typeface="Calibri" panose="020F0502020204030204" pitchFamily="34" charset="0"/>
                        </a:rPr>
                        <a:t> </a:t>
                      </a:r>
                      <a:r>
                        <a:rPr lang="en-US" sz="1200" b="1" i="1" dirty="0" err="1">
                          <a:effectLst/>
                          <a:latin typeface="Calibri" panose="020F0502020204030204" pitchFamily="34" charset="0"/>
                          <a:ea typeface="Times New Roman" panose="02020603050405020304" pitchFamily="18" charset="0"/>
                          <a:cs typeface="Calibri" panose="020F0502020204030204" pitchFamily="34" charset="0"/>
                        </a:rPr>
                        <a:t>B’ol</a:t>
                      </a:r>
                      <a:r>
                        <a:rPr lang="en-US" sz="1200" b="1" dirty="0">
                          <a:effectLst/>
                          <a:latin typeface="Calibri" panose="020F0502020204030204" pitchFamily="34" charset="0"/>
                          <a:ea typeface="Times New Roman" panose="02020603050405020304" pitchFamily="18" charset="0"/>
                          <a:cs typeface="Calibri" panose="020F0502020204030204" pitchFamily="34" charset="0"/>
                        </a:rPr>
                        <a:t> </a:t>
                      </a:r>
                      <a:br>
                        <a:rPr lang="en-US" sz="1200" b="1" dirty="0">
                          <a:effectLst/>
                          <a:latin typeface="Calibri" panose="020F0502020204030204" pitchFamily="34" charset="0"/>
                          <a:ea typeface="Times New Roman" panose="02020603050405020304" pitchFamily="18" charset="0"/>
                          <a:cs typeface="Calibri" panose="020F0502020204030204" pitchFamily="34" charset="0"/>
                        </a:rPr>
                      </a:br>
                      <a:r>
                        <a:rPr lang="en-US" sz="1200" b="1" dirty="0">
                          <a:effectLst/>
                          <a:latin typeface="Calibri" panose="020F0502020204030204" pitchFamily="34" charset="0"/>
                          <a:ea typeface="Times New Roman" panose="02020603050405020304" pitchFamily="18" charset="0"/>
                          <a:cs typeface="Calibri" panose="020F0502020204030204" pitchFamily="34" charset="0"/>
                        </a:rPr>
                        <a:t>in prayer: </a:t>
                      </a:r>
                      <a:endParaRPr lang="en-US" sz="1200" b="1" dirty="0">
                        <a:effectLst/>
                        <a:latin typeface="Calibri" panose="020F0502020204030204" pitchFamily="34" charset="0"/>
                        <a:ea typeface="Times New Roman" panose="02020603050405020304" pitchFamily="18" charset="0"/>
                        <a:cs typeface="Arial" panose="020B0604020202020204" pitchFamily="34" charset="0"/>
                      </a:endParaRPr>
                    </a:p>
                    <a:p>
                      <a:pPr marL="0" marR="0" algn="ctr">
                        <a:lnSpc>
                          <a:spcPct val="150000"/>
                        </a:lnSpc>
                        <a:spcBef>
                          <a:spcPts val="2400"/>
                        </a:spcBef>
                        <a:spcAft>
                          <a:spcPts val="800"/>
                        </a:spcAft>
                      </a:pPr>
                      <a:r>
                        <a:rPr lang="en-US" sz="1200" b="1" dirty="0">
                          <a:effectLst/>
                          <a:latin typeface="Calibri" panose="020F0502020204030204" pitchFamily="34" charset="0"/>
                          <a:ea typeface="Calibri" panose="020F0502020204030204" pitchFamily="34" charset="0"/>
                          <a:cs typeface="Calibri" panose="020F0502020204030204" pitchFamily="34" charset="0"/>
                        </a:rPr>
                        <a:t>When we pray on behalf of a fellow Jew in pain …</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52464" marR="5246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90513" marR="104140" lvl="0" indent="-176213" rtl="0">
                        <a:lnSpc>
                          <a:spcPct val="135000"/>
                        </a:lnSpc>
                        <a:spcBef>
                          <a:spcPts val="0"/>
                        </a:spcBef>
                        <a:spcAft>
                          <a:spcPts val="0"/>
                        </a:spcAft>
                        <a:buFont typeface="Symbol" panose="05050102010706020507" pitchFamily="18" charset="2"/>
                        <a:buChar char=""/>
                      </a:pPr>
                      <a:r>
                        <a:rPr lang="en-US" sz="1100" b="0" dirty="0">
                          <a:effectLst/>
                          <a:latin typeface="Calibri" panose="020F0502020204030204" pitchFamily="34" charset="0"/>
                          <a:ea typeface="Times New Roman" panose="02020603050405020304" pitchFamily="18" charset="0"/>
                          <a:cs typeface="Calibri" panose="020F0502020204030204" pitchFamily="34" charset="0"/>
                        </a:rPr>
                        <a:t>We beseech Hashem for relief from personal suffering </a:t>
                      </a:r>
                      <a:r>
                        <a:rPr lang="en-US" sz="1100" b="0" i="1" dirty="0">
                          <a:effectLst/>
                          <a:latin typeface="Calibri" panose="020F0502020204030204" pitchFamily="34" charset="0"/>
                          <a:ea typeface="Times New Roman" panose="02020603050405020304" pitchFamily="18" charset="0"/>
                          <a:cs typeface="Calibri" panose="020F0502020204030204" pitchFamily="34" charset="0"/>
                        </a:rPr>
                        <a:t>because our friend’s pain is our suffering</a:t>
                      </a:r>
                      <a:r>
                        <a:rPr lang="en-US" sz="1100" b="0" dirty="0">
                          <a:effectLst/>
                          <a:latin typeface="Calibri" panose="020F0502020204030204" pitchFamily="34" charset="0"/>
                          <a:ea typeface="Times New Roman" panose="02020603050405020304" pitchFamily="18" charset="0"/>
                          <a:cs typeface="Calibri" panose="020F0502020204030204" pitchFamily="34" charset="0"/>
                        </a:rPr>
                        <a:t> </a:t>
                      </a:r>
                      <a:r>
                        <a:rPr lang="en-US" sz="1100" b="0" i="1" dirty="0">
                          <a:effectLst/>
                          <a:latin typeface="Calibri" panose="020F0502020204030204" pitchFamily="34" charset="0"/>
                          <a:ea typeface="Times New Roman" panose="02020603050405020304" pitchFamily="18" charset="0"/>
                          <a:cs typeface="Calibri" panose="020F0502020204030204" pitchFamily="34" charset="0"/>
                        </a:rPr>
                        <a:t>as well.</a:t>
                      </a:r>
                      <a:r>
                        <a:rPr lang="en-US" sz="1100" b="0" dirty="0">
                          <a:effectLst/>
                          <a:latin typeface="Calibri" panose="020F0502020204030204" pitchFamily="34" charset="0"/>
                          <a:ea typeface="Times New Roman" panose="02020603050405020304" pitchFamily="18" charset="0"/>
                          <a:cs typeface="Calibri" panose="020F0502020204030204" pitchFamily="34" charset="0"/>
                        </a:rPr>
                        <a:t>  Imagine if our friend’s distress would, </a:t>
                      </a:r>
                      <a:r>
                        <a:rPr lang="he-IL" sz="1250" b="0" dirty="0">
                          <a:effectLst/>
                          <a:latin typeface="Calibri" panose="020F0502020204030204" pitchFamily="34" charset="0"/>
                          <a:ea typeface="Times New Roman" panose="02020603050405020304" pitchFamily="18" charset="0"/>
                          <a:cs typeface="Times New Roman" panose="02020603050405020304" pitchFamily="18" charset="0"/>
                        </a:rPr>
                        <a:t>ח״ו</a:t>
                      </a:r>
                      <a:r>
                        <a:rPr lang="en-US" sz="1100" b="0" dirty="0">
                          <a:effectLst/>
                          <a:latin typeface="Calibri" panose="020F0502020204030204" pitchFamily="34" charset="0"/>
                          <a:ea typeface="Times New Roman" panose="02020603050405020304" pitchFamily="18" charset="0"/>
                          <a:cs typeface="Calibri" panose="020F0502020204030204" pitchFamily="34" charset="0"/>
                        </a:rPr>
                        <a:t>, befall us, how would we pray to Hashem?  Pray with the same sincerity on behalf of the friend.</a:t>
                      </a:r>
                      <a:endParaRPr lang="en-US" sz="1100" b="0" dirty="0">
                        <a:effectLst/>
                        <a:latin typeface="Calibri" panose="020F0502020204030204" pitchFamily="34" charset="0"/>
                        <a:ea typeface="Times New Roman" panose="02020603050405020304" pitchFamily="18" charset="0"/>
                        <a:cs typeface="Arial" panose="020B0604020202020204" pitchFamily="34" charset="0"/>
                      </a:endParaRPr>
                    </a:p>
                    <a:p>
                      <a:pPr marL="290513" marR="0" lvl="0" indent="-176213">
                        <a:lnSpc>
                          <a:spcPct val="135000"/>
                        </a:lnSpc>
                        <a:spcBef>
                          <a:spcPts val="600"/>
                        </a:spcBef>
                        <a:spcAft>
                          <a:spcPts val="0"/>
                        </a:spcAft>
                        <a:buFont typeface="Symbol" panose="05050102010706020507" pitchFamily="18" charset="2"/>
                        <a:buChar char=""/>
                      </a:pPr>
                      <a:r>
                        <a:rPr lang="en-US" sz="1100" b="0" dirty="0">
                          <a:effectLst/>
                          <a:latin typeface="Calibri" panose="020F0502020204030204" pitchFamily="34" charset="0"/>
                          <a:ea typeface="Calibri" panose="020F0502020204030204" pitchFamily="34" charset="0"/>
                          <a:cs typeface="Arial" panose="020B0604020202020204" pitchFamily="34" charset="0"/>
                        </a:rPr>
                        <a:t>Prayer which emerges from an anguished heart that identifies with people who are suffering, has the power to create a window in the gates of Heaven to penetrate, thereby eliciting Heavenly mercy and salvation for the person in distress.</a:t>
                      </a:r>
                    </a:p>
                    <a:p>
                      <a:pPr marL="290513" marR="0" lvl="0" indent="-176213">
                        <a:lnSpc>
                          <a:spcPct val="135000"/>
                        </a:lnSpc>
                        <a:spcBef>
                          <a:spcPts val="600"/>
                        </a:spcBef>
                        <a:spcAft>
                          <a:spcPts val="0"/>
                        </a:spcAft>
                        <a:buFont typeface="Symbol" panose="05050102010706020507" pitchFamily="18" charset="2"/>
                        <a:buChar char=""/>
                      </a:pPr>
                      <a:r>
                        <a:rPr lang="en-US" sz="1100" b="0" dirty="0">
                          <a:effectLst/>
                          <a:latin typeface="Calibri" panose="020F0502020204030204" pitchFamily="34" charset="0"/>
                          <a:ea typeface="Calibri" panose="020F0502020204030204" pitchFamily="34" charset="0"/>
                          <a:cs typeface="Arial" panose="020B0604020202020204" pitchFamily="34" charset="0"/>
                        </a:rPr>
                        <a:t>The effectiveness of our prayers on behalf of others in need, is directly proportional to the degree we experience their pain as our own.</a:t>
                      </a:r>
                    </a:p>
                  </a:txBody>
                  <a:tcPr marL="52464" marR="5246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64236084"/>
                  </a:ext>
                </a:extLst>
              </a:tr>
              <a:tr h="3900800">
                <a:tc>
                  <a:txBody>
                    <a:bodyPr/>
                    <a:lstStyle/>
                    <a:p>
                      <a:pPr marL="0" marR="0" indent="0" algn="ctr">
                        <a:lnSpc>
                          <a:spcPct val="150000"/>
                        </a:lnSpc>
                        <a:spcBef>
                          <a:spcPts val="0"/>
                        </a:spcBef>
                        <a:spcAft>
                          <a:spcPts val="0"/>
                        </a:spcAft>
                      </a:pPr>
                      <a:r>
                        <a:rPr lang="en-US" sz="1200" b="1" dirty="0">
                          <a:effectLst/>
                          <a:latin typeface="Calibri" panose="020F0502020204030204" pitchFamily="34" charset="0"/>
                          <a:ea typeface="Times New Roman" panose="02020603050405020304" pitchFamily="18" charset="0"/>
                          <a:cs typeface="Calibri" panose="020F0502020204030204" pitchFamily="34" charset="0"/>
                        </a:rPr>
                        <a:t>Suggestions for developing and expressing </a:t>
                      </a:r>
                      <a:br>
                        <a:rPr lang="en-US" sz="1200" b="1" dirty="0">
                          <a:effectLst/>
                          <a:latin typeface="Calibri" panose="020F0502020204030204" pitchFamily="34" charset="0"/>
                          <a:ea typeface="Times New Roman" panose="02020603050405020304" pitchFamily="18" charset="0"/>
                          <a:cs typeface="Calibri" panose="020F0502020204030204" pitchFamily="34" charset="0"/>
                        </a:rPr>
                      </a:br>
                      <a:r>
                        <a:rPr lang="en-US" sz="1200" b="1" dirty="0">
                          <a:effectLst/>
                          <a:latin typeface="Calibri" panose="020F0502020204030204" pitchFamily="34" charset="0"/>
                          <a:ea typeface="Times New Roman" panose="02020603050405020304" pitchFamily="18" charset="0"/>
                          <a:cs typeface="Calibri" panose="020F0502020204030204" pitchFamily="34" charset="0"/>
                        </a:rPr>
                        <a:t>the virtue of </a:t>
                      </a:r>
                      <a:br>
                        <a:rPr lang="en-US" sz="1200" b="1" dirty="0">
                          <a:effectLst/>
                          <a:latin typeface="Calibri" panose="020F0502020204030204" pitchFamily="34" charset="0"/>
                          <a:ea typeface="Times New Roman" panose="02020603050405020304" pitchFamily="18" charset="0"/>
                          <a:cs typeface="Calibri" panose="020F0502020204030204" pitchFamily="34" charset="0"/>
                        </a:rPr>
                      </a:br>
                      <a:r>
                        <a:rPr lang="en-US" sz="1200" b="1" i="1" dirty="0" err="1">
                          <a:effectLst/>
                          <a:latin typeface="Calibri" panose="020F0502020204030204" pitchFamily="34" charset="0"/>
                          <a:ea typeface="Times New Roman" panose="02020603050405020304" pitchFamily="18" charset="0"/>
                          <a:cs typeface="Calibri" panose="020F0502020204030204" pitchFamily="34" charset="0"/>
                        </a:rPr>
                        <a:t>Nosei</a:t>
                      </a:r>
                      <a:r>
                        <a:rPr lang="en-US" sz="1200" b="1" i="1" dirty="0">
                          <a:effectLst/>
                          <a:latin typeface="Calibri" panose="020F0502020204030204" pitchFamily="34" charset="0"/>
                          <a:ea typeface="Times New Roman" panose="02020603050405020304" pitchFamily="18" charset="0"/>
                          <a:cs typeface="Calibri" panose="020F0502020204030204" pitchFamily="34" charset="0"/>
                        </a:rPr>
                        <a:t> </a:t>
                      </a:r>
                      <a:r>
                        <a:rPr lang="en-US" sz="1200" b="1" i="1" dirty="0" err="1">
                          <a:effectLst/>
                          <a:latin typeface="Calibri" panose="020F0502020204030204" pitchFamily="34" charset="0"/>
                          <a:ea typeface="Times New Roman" panose="02020603050405020304" pitchFamily="18" charset="0"/>
                          <a:cs typeface="Calibri" panose="020F0502020204030204" pitchFamily="34" charset="0"/>
                        </a:rPr>
                        <a:t>B’ol</a:t>
                      </a:r>
                      <a:r>
                        <a:rPr lang="en-US" sz="1200" b="1" i="1" dirty="0">
                          <a:effectLst/>
                          <a:latin typeface="Calibri" panose="020F0502020204030204" pitchFamily="34" charset="0"/>
                          <a:ea typeface="Times New Roman" panose="02020603050405020304" pitchFamily="18" charset="0"/>
                          <a:cs typeface="Calibri" panose="020F0502020204030204" pitchFamily="34" charset="0"/>
                        </a:rPr>
                        <a:t> </a:t>
                      </a:r>
                      <a:br>
                        <a:rPr lang="en-US" sz="1200" b="1" i="1" dirty="0">
                          <a:effectLst/>
                          <a:latin typeface="Calibri" panose="020F0502020204030204" pitchFamily="34" charset="0"/>
                          <a:ea typeface="Times New Roman" panose="02020603050405020304" pitchFamily="18" charset="0"/>
                          <a:cs typeface="Calibri" panose="020F0502020204030204" pitchFamily="34" charset="0"/>
                        </a:rPr>
                      </a:br>
                      <a:r>
                        <a:rPr lang="en-US" sz="1200" b="1" i="1" dirty="0" err="1">
                          <a:effectLst/>
                          <a:latin typeface="Calibri" panose="020F0502020204030204" pitchFamily="34" charset="0"/>
                          <a:ea typeface="Times New Roman" panose="02020603050405020304" pitchFamily="18" charset="0"/>
                          <a:cs typeface="Calibri" panose="020F0502020204030204" pitchFamily="34" charset="0"/>
                        </a:rPr>
                        <a:t>Im</a:t>
                      </a:r>
                      <a:r>
                        <a:rPr lang="en-US" sz="1200" b="1" i="1" dirty="0">
                          <a:effectLst/>
                          <a:latin typeface="Calibri" panose="020F0502020204030204" pitchFamily="34" charset="0"/>
                          <a:ea typeface="Times New Roman" panose="02020603050405020304" pitchFamily="18" charset="0"/>
                          <a:cs typeface="Calibri" panose="020F0502020204030204" pitchFamily="34" charset="0"/>
                        </a:rPr>
                        <a:t> </a:t>
                      </a:r>
                      <a:r>
                        <a:rPr lang="en-US" sz="1200" b="1" i="1" dirty="0" err="1">
                          <a:effectLst/>
                          <a:latin typeface="Calibri" panose="020F0502020204030204" pitchFamily="34" charset="0"/>
                          <a:ea typeface="Times New Roman" panose="02020603050405020304" pitchFamily="18" charset="0"/>
                          <a:cs typeface="Calibri" panose="020F0502020204030204" pitchFamily="34" charset="0"/>
                        </a:rPr>
                        <a:t>Chaveiro</a:t>
                      </a:r>
                      <a:r>
                        <a:rPr lang="en-US" sz="1200" b="1" i="1" dirty="0">
                          <a:effectLst/>
                          <a:latin typeface="Calibri" panose="020F0502020204030204" pitchFamily="34" charset="0"/>
                          <a:ea typeface="Times New Roman" panose="02020603050405020304" pitchFamily="18" charset="0"/>
                          <a:cs typeface="Calibri" panose="020F0502020204030204" pitchFamily="34" charset="0"/>
                        </a:rPr>
                        <a:t>:</a:t>
                      </a:r>
                      <a:endParaRPr lang="en-US" sz="1200" b="1" dirty="0">
                        <a:effectLst/>
                        <a:latin typeface="Calibri" panose="020F0502020204030204" pitchFamily="34" charset="0"/>
                        <a:ea typeface="Times New Roman" panose="02020603050405020304" pitchFamily="18" charset="0"/>
                        <a:cs typeface="Arial" panose="020B0604020202020204" pitchFamily="34" charset="0"/>
                      </a:endParaRPr>
                    </a:p>
                  </a:txBody>
                  <a:tcPr marL="52464" marR="5246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90513" marR="100330" lvl="0" indent="-176213" rtl="0">
                        <a:lnSpc>
                          <a:spcPct val="130000"/>
                        </a:lnSpc>
                        <a:spcBef>
                          <a:spcPts val="300"/>
                        </a:spcBef>
                        <a:spcAft>
                          <a:spcPts val="0"/>
                        </a:spcAft>
                        <a:buFont typeface="Symbol" panose="05050102010706020507" pitchFamily="18" charset="2"/>
                        <a:buChar char=""/>
                      </a:pPr>
                      <a:r>
                        <a:rPr lang="en-US" sz="1100" b="0" dirty="0">
                          <a:effectLst/>
                          <a:latin typeface="Calibri" panose="020F0502020204030204" pitchFamily="34" charset="0"/>
                          <a:ea typeface="Times New Roman" panose="02020603050405020304" pitchFamily="18" charset="0"/>
                          <a:cs typeface="Calibri" panose="020F0502020204030204" pitchFamily="34" charset="0"/>
                        </a:rPr>
                        <a:t>“Enter the world” of another person’s feelings and thoughts, using mental imagery to visualize the person’s distress and imagine ourselves being in his or her situation.  </a:t>
                      </a:r>
                      <a:endParaRPr lang="en-US" sz="1100" b="0" dirty="0">
                        <a:effectLst/>
                        <a:latin typeface="Calibri" panose="020F0502020204030204" pitchFamily="34" charset="0"/>
                        <a:ea typeface="Times New Roman" panose="02020603050405020304" pitchFamily="18" charset="0"/>
                        <a:cs typeface="Arial" panose="020B0604020202020204" pitchFamily="34" charset="0"/>
                      </a:endParaRPr>
                    </a:p>
                    <a:p>
                      <a:pPr marL="290513" marR="100330" lvl="0" indent="-176213">
                        <a:lnSpc>
                          <a:spcPct val="130000"/>
                        </a:lnSpc>
                        <a:spcBef>
                          <a:spcPts val="600"/>
                        </a:spcBef>
                        <a:spcAft>
                          <a:spcPts val="0"/>
                        </a:spcAft>
                        <a:buFont typeface="Symbol" panose="05050102010706020507" pitchFamily="18" charset="2"/>
                        <a:buChar char=""/>
                      </a:pPr>
                      <a:r>
                        <a:rPr lang="en-US" sz="1100" b="0" dirty="0">
                          <a:effectLst/>
                          <a:latin typeface="Calibri" panose="020F0502020204030204" pitchFamily="34" charset="0"/>
                          <a:ea typeface="Times New Roman" panose="02020603050405020304" pitchFamily="18" charset="0"/>
                          <a:cs typeface="Calibri" panose="020F0502020204030204" pitchFamily="34" charset="0"/>
                        </a:rPr>
                        <a:t>Reach out to people in their “prison” of loneliness: Greeting people with a smile and showing them that they truly matter to us, can give them the strength to persevere.  </a:t>
                      </a:r>
                      <a:endParaRPr lang="en-US" sz="1100" b="0" dirty="0">
                        <a:effectLst/>
                        <a:latin typeface="Calibri" panose="020F0502020204030204" pitchFamily="34" charset="0"/>
                        <a:ea typeface="Times New Roman" panose="02020603050405020304" pitchFamily="18" charset="0"/>
                        <a:cs typeface="Arial" panose="020B0604020202020204" pitchFamily="34" charset="0"/>
                      </a:endParaRPr>
                    </a:p>
                    <a:p>
                      <a:pPr marL="290513" marR="100330" lvl="0" indent="-176213" rtl="0">
                        <a:lnSpc>
                          <a:spcPct val="130000"/>
                        </a:lnSpc>
                        <a:spcBef>
                          <a:spcPts val="600"/>
                        </a:spcBef>
                        <a:spcAft>
                          <a:spcPts val="0"/>
                        </a:spcAft>
                        <a:buFont typeface="Symbol" panose="05050102010706020507" pitchFamily="18" charset="2"/>
                        <a:buChar char=""/>
                      </a:pPr>
                      <a:r>
                        <a:rPr lang="en-US" sz="1100" b="0" dirty="0">
                          <a:effectLst/>
                          <a:latin typeface="Calibri" panose="020F0502020204030204" pitchFamily="34" charset="0"/>
                          <a:ea typeface="Times New Roman" panose="02020603050405020304" pitchFamily="18" charset="0"/>
                          <a:cs typeface="Calibri" panose="020F0502020204030204" pitchFamily="34" charset="0"/>
                        </a:rPr>
                        <a:t>Listen in an attentive, non-judgmental manner.  Resist the urge to formulate a response while people in distress talk to us or to “judge” the “appropriateness” of their emotional reaction.</a:t>
                      </a:r>
                      <a:endParaRPr lang="en-US" sz="1100" b="0" dirty="0">
                        <a:effectLst/>
                        <a:latin typeface="Calibri" panose="020F0502020204030204" pitchFamily="34" charset="0"/>
                        <a:ea typeface="Times New Roman" panose="02020603050405020304" pitchFamily="18" charset="0"/>
                        <a:cs typeface="Arial" panose="020B0604020202020204" pitchFamily="34" charset="0"/>
                      </a:endParaRPr>
                    </a:p>
                    <a:p>
                      <a:pPr marL="290513" marR="100330" lvl="0" indent="-176213">
                        <a:lnSpc>
                          <a:spcPct val="130000"/>
                        </a:lnSpc>
                        <a:spcBef>
                          <a:spcPts val="600"/>
                        </a:spcBef>
                        <a:spcAft>
                          <a:spcPts val="0"/>
                        </a:spcAft>
                        <a:buFont typeface="Symbol" panose="05050102010706020507" pitchFamily="18" charset="2"/>
                        <a:buChar char=""/>
                      </a:pPr>
                      <a:r>
                        <a:rPr lang="en-US" sz="1100" b="0" dirty="0">
                          <a:effectLst/>
                          <a:latin typeface="Calibri" panose="020F0502020204030204" pitchFamily="34" charset="0"/>
                          <a:ea typeface="Times New Roman" panose="02020603050405020304" pitchFamily="18" charset="0"/>
                          <a:cs typeface="Calibri" panose="020F0502020204030204" pitchFamily="34" charset="0"/>
                        </a:rPr>
                        <a:t>“Sacrifice” a few seconds every day by cheerfully greeting or thanking people who have menial, thankless jobs, to let them know their work is appreciated and their contribution to the world is recognized.</a:t>
                      </a:r>
                      <a:endParaRPr lang="en-US" sz="1100" b="0" dirty="0">
                        <a:effectLst/>
                        <a:latin typeface="Calibri" panose="020F0502020204030204" pitchFamily="34" charset="0"/>
                        <a:ea typeface="Times New Roman" panose="02020603050405020304" pitchFamily="18" charset="0"/>
                        <a:cs typeface="Arial" panose="020B0604020202020204" pitchFamily="34" charset="0"/>
                      </a:endParaRPr>
                    </a:p>
                    <a:p>
                      <a:pPr marL="290513" marR="100330" lvl="0" indent="-176213">
                        <a:lnSpc>
                          <a:spcPct val="130000"/>
                        </a:lnSpc>
                        <a:spcBef>
                          <a:spcPts val="600"/>
                        </a:spcBef>
                        <a:spcAft>
                          <a:spcPts val="0"/>
                        </a:spcAft>
                        <a:buFont typeface="Symbol" panose="05050102010706020507" pitchFamily="18" charset="2"/>
                        <a:buChar char=""/>
                      </a:pPr>
                      <a:r>
                        <a:rPr lang="en-US" sz="1100" b="0" dirty="0">
                          <a:effectLst/>
                          <a:latin typeface="Calibri" panose="020F0502020204030204" pitchFamily="34" charset="0"/>
                          <a:ea typeface="Times New Roman" panose="02020603050405020304" pitchFamily="18" charset="0"/>
                          <a:cs typeface="Calibri" panose="020F0502020204030204" pitchFamily="34" charset="0"/>
                        </a:rPr>
                        <a:t>When lighting candles on Erev Shabbos, take a moment to think about people whose pain of loneliness is especially poignant on Shabbos.  Then, plead for </a:t>
                      </a:r>
                      <a:br>
                        <a:rPr lang="en-US" sz="1100" b="0" dirty="0">
                          <a:effectLst/>
                          <a:latin typeface="Calibri" panose="020F0502020204030204" pitchFamily="34" charset="0"/>
                          <a:ea typeface="Times New Roman" panose="02020603050405020304" pitchFamily="18" charset="0"/>
                          <a:cs typeface="Calibri" panose="020F0502020204030204" pitchFamily="34" charset="0"/>
                        </a:rPr>
                      </a:br>
                      <a:r>
                        <a:rPr lang="en-US" sz="1100" b="0" dirty="0">
                          <a:effectLst/>
                          <a:latin typeface="Calibri" panose="020F0502020204030204" pitchFamily="34" charset="0"/>
                          <a:ea typeface="Times New Roman" panose="02020603050405020304" pitchFamily="18" charset="0"/>
                          <a:cs typeface="Calibri" panose="020F0502020204030204" pitchFamily="34" charset="0"/>
                        </a:rPr>
                        <a:t>Hashem’s mercy that their pain will be removed, and that their Shabbos experiences will be filled with joy.</a:t>
                      </a:r>
                      <a:endParaRPr lang="en-US" sz="1100" b="0" dirty="0">
                        <a:effectLst/>
                        <a:latin typeface="Calibri" panose="020F0502020204030204" pitchFamily="34" charset="0"/>
                        <a:ea typeface="Times New Roman" panose="02020603050405020304" pitchFamily="18" charset="0"/>
                        <a:cs typeface="Arial" panose="020B0604020202020204" pitchFamily="34" charset="0"/>
                      </a:endParaRPr>
                    </a:p>
                  </a:txBody>
                  <a:tcPr marL="52464" marR="5246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54833397"/>
                  </a:ext>
                </a:extLst>
              </a:tr>
            </a:tbl>
          </a:graphicData>
        </a:graphic>
      </p:graphicFrame>
    </p:spTree>
    <p:extLst>
      <p:ext uri="{BB962C8B-B14F-4D97-AF65-F5344CB8AC3E}">
        <p14:creationId xmlns:p14="http://schemas.microsoft.com/office/powerpoint/2010/main" val="366054199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E1DF340-B8F7-4F17-B913-BE24D6DA6475}"/>
              </a:ext>
            </a:extLst>
          </p:cNvPr>
          <p:cNvSpPr>
            <a:spLocks noGrp="1"/>
          </p:cNvSpPr>
          <p:nvPr>
            <p:ph type="sldNum" sz="quarter" idx="12"/>
          </p:nvPr>
        </p:nvSpPr>
        <p:spPr/>
        <p:txBody>
          <a:bodyPr/>
          <a:lstStyle/>
          <a:p>
            <a:fld id="{0C214F17-86AB-4F1C-BC88-4CB7EE2FB93D}" type="slidenum">
              <a:rPr lang="en-US" sz="1050" b="1" smtClean="0">
                <a:solidFill>
                  <a:schemeClr val="tx1"/>
                </a:solidFill>
              </a:rPr>
              <a:t>39</a:t>
            </a:fld>
            <a:endParaRPr lang="en-US" sz="1050" b="1" dirty="0">
              <a:solidFill>
                <a:schemeClr val="tx1"/>
              </a:solidFill>
            </a:endParaRPr>
          </a:p>
        </p:txBody>
      </p:sp>
      <p:sp>
        <p:nvSpPr>
          <p:cNvPr id="3" name="TextBox 2">
            <a:extLst>
              <a:ext uri="{FF2B5EF4-FFF2-40B4-BE49-F238E27FC236}">
                <a16:creationId xmlns:a16="http://schemas.microsoft.com/office/drawing/2014/main" id="{A1AF2E0D-2FB7-4063-B6B2-53791776008A}"/>
              </a:ext>
            </a:extLst>
          </p:cNvPr>
          <p:cNvSpPr txBox="1"/>
          <p:nvPr/>
        </p:nvSpPr>
        <p:spPr>
          <a:xfrm>
            <a:off x="522514" y="845991"/>
            <a:ext cx="6715534" cy="8686800"/>
          </a:xfrm>
          <a:prstGeom prst="rect">
            <a:avLst/>
          </a:prstGeom>
          <a:noFill/>
          <a:ln>
            <a:noFill/>
          </a:ln>
        </p:spPr>
        <p:txBody>
          <a:bodyPr wrap="square" rtlCol="0">
            <a:spAutoFit/>
          </a:bodyPr>
          <a:lstStyle/>
          <a:p>
            <a:pPr>
              <a:lnSpc>
                <a:spcPct val="130000"/>
              </a:lnSpc>
              <a:spcBef>
                <a:spcPts val="900"/>
              </a:spcBef>
            </a:pPr>
            <a:r>
              <a:rPr lang="en-US" sz="1300" dirty="0"/>
              <a:t>We often feel helpless in the face of the immense suffering that surrounds us.  We see parents with desperately ill children, adolescents barely hanging on the fringe, couples struggling with infertility etc.  After all, what can we do to relieve their anguish?  Our sense of futility often causes us to retreat and hide from them.  Consequently, they are sadly left to suffer all alone, compounding their anguish.</a:t>
            </a:r>
          </a:p>
          <a:p>
            <a:pPr>
              <a:lnSpc>
                <a:spcPct val="130000"/>
              </a:lnSpc>
              <a:spcBef>
                <a:spcPts val="900"/>
              </a:spcBef>
            </a:pPr>
            <a:r>
              <a:rPr lang="en-US" sz="1200" baseline="30000" dirty="0"/>
              <a:t>1</a:t>
            </a:r>
            <a:r>
              <a:rPr lang="en-US" sz="1300" dirty="0"/>
              <a:t>Rabbi </a:t>
            </a:r>
            <a:r>
              <a:rPr lang="en-US" sz="1300" dirty="0" err="1"/>
              <a:t>Yechiel</a:t>
            </a:r>
            <a:r>
              <a:rPr lang="en-US" sz="1300" dirty="0"/>
              <a:t> Spero points out an astounding observation:  One of the greatest </a:t>
            </a:r>
            <a:r>
              <a:rPr lang="en-US" sz="1300" i="1" dirty="0" err="1"/>
              <a:t>Nosei</a:t>
            </a:r>
            <a:r>
              <a:rPr lang="en-US" sz="1300" i="1" dirty="0"/>
              <a:t> </a:t>
            </a:r>
            <a:r>
              <a:rPr lang="en-US" sz="1300" i="1" dirty="0" err="1"/>
              <a:t>B’ol</a:t>
            </a:r>
            <a:r>
              <a:rPr lang="en-US" sz="1300" i="1" dirty="0"/>
              <a:t> </a:t>
            </a:r>
            <a:r>
              <a:rPr lang="en-US" sz="1300" dirty="0"/>
              <a:t>personalities in Jewish history was Rochel </a:t>
            </a:r>
            <a:r>
              <a:rPr lang="en-US" sz="1300" dirty="0" err="1"/>
              <a:t>Immeinu</a:t>
            </a:r>
            <a:r>
              <a:rPr lang="en-US" sz="1300" dirty="0"/>
              <a:t>!  How so? Rochel gave the “signs” to her sister Leah to enable her to marry Yaakov, and to spare her the shame of being discovered as an imposter!  </a:t>
            </a:r>
            <a:r>
              <a:rPr lang="en-US" sz="1300" dirty="0" err="1"/>
              <a:t>Rav</a:t>
            </a:r>
            <a:r>
              <a:rPr lang="en-US" sz="1300" dirty="0"/>
              <a:t> Ephraim </a:t>
            </a:r>
            <a:r>
              <a:rPr lang="en-US" sz="1300" dirty="0" err="1"/>
              <a:t>Wachsman</a:t>
            </a:r>
            <a:r>
              <a:rPr lang="en-US" sz="1300" dirty="0"/>
              <a:t> asks, although Rochel demonstrated great </a:t>
            </a:r>
            <a:r>
              <a:rPr lang="en-US" sz="1300" i="1" dirty="0" err="1"/>
              <a:t>Mesiras</a:t>
            </a:r>
            <a:r>
              <a:rPr lang="en-US" sz="1300" i="1" dirty="0"/>
              <a:t> Nefesh </a:t>
            </a:r>
            <a:r>
              <a:rPr lang="en-US" sz="1300" dirty="0"/>
              <a:t>to help her sister, how was she allowed to hurt Yaakov by being a party to this deceit?  He answers that Rochel visualized Leah’s pain and shame when she would be unable to answer Yaakov’s query about the “signs”.  Rochel said, </a:t>
            </a:r>
            <a:r>
              <a:rPr lang="en-US" sz="1300" i="1" dirty="0"/>
              <a:t>“I cannot bear my sister’s pain and shame. Maybe deceiving Yaakov is wrong, but I simply cannot take my sister’s pain.</a:t>
            </a:r>
            <a:r>
              <a:rPr lang="en-US" sz="1300" dirty="0"/>
              <a:t>”  Accordingly, says Rabbi Spero, perhaps this explains the Midrash (</a:t>
            </a:r>
            <a:r>
              <a:rPr lang="en-US" sz="1300" dirty="0" err="1"/>
              <a:t>Eichah</a:t>
            </a:r>
            <a:r>
              <a:rPr lang="en-US" sz="1300" dirty="0"/>
              <a:t> Rabbah) describing the immediate aftermath of the destruction of the </a:t>
            </a:r>
            <a:r>
              <a:rPr lang="en-US" sz="1300" i="1" dirty="0" err="1"/>
              <a:t>Beis</a:t>
            </a:r>
            <a:r>
              <a:rPr lang="en-US" sz="1300" i="1" dirty="0"/>
              <a:t> </a:t>
            </a:r>
            <a:r>
              <a:rPr lang="en-US" sz="1300" i="1" dirty="0" err="1"/>
              <a:t>HaMikdash</a:t>
            </a:r>
            <a:r>
              <a:rPr lang="en-US" sz="1300" dirty="0"/>
              <a:t>.  The Patriarchs and Moshe </a:t>
            </a:r>
            <a:r>
              <a:rPr lang="en-US" sz="1300" dirty="0" err="1"/>
              <a:t>Rabbeinu</a:t>
            </a:r>
            <a:r>
              <a:rPr lang="en-US" sz="1300" dirty="0"/>
              <a:t> pleaded </a:t>
            </a:r>
            <a:r>
              <a:rPr lang="en-US" sz="1300" i="1" dirty="0" err="1"/>
              <a:t>Bnei</a:t>
            </a:r>
            <a:r>
              <a:rPr lang="en-US" sz="1300" i="1" dirty="0"/>
              <a:t> Yisrael’s </a:t>
            </a:r>
            <a:r>
              <a:rPr lang="en-US" sz="1300" dirty="0"/>
              <a:t>case before Hashem, but He responded: </a:t>
            </a:r>
            <a:r>
              <a:rPr lang="en-US" sz="1300" i="1" dirty="0"/>
              <a:t>“Your children have sinned; I can’t help you</a:t>
            </a:r>
            <a:r>
              <a:rPr lang="en-US" sz="1300" dirty="0"/>
              <a:t>.”  Then, Rochel </a:t>
            </a:r>
            <a:r>
              <a:rPr lang="en-US" sz="1300" dirty="0" err="1"/>
              <a:t>Immeinu</a:t>
            </a:r>
            <a:r>
              <a:rPr lang="en-US" sz="1300" dirty="0"/>
              <a:t> “jumped” before Hashem: </a:t>
            </a:r>
            <a:r>
              <a:rPr lang="en-US" sz="1300" i="1" dirty="0"/>
              <a:t>“Maybe the Jewish people do not deserve mercy</a:t>
            </a:r>
            <a:r>
              <a:rPr lang="en-US" sz="1300" dirty="0"/>
              <a:t>,” argued Rochel, </a:t>
            </a:r>
            <a:r>
              <a:rPr lang="en-US" sz="1300" i="1" dirty="0"/>
              <a:t>“but how can You bear the pain of Your children’s suffering?  Look how I pushed aside my own wishes because I could not bear my sister’s pain</a:t>
            </a:r>
            <a:r>
              <a:rPr lang="en-US" sz="1300" dirty="0"/>
              <a:t>.”  Thereupon, Hashem’s mercy was aroused, and He responded to Rochel, </a:t>
            </a:r>
            <a:r>
              <a:rPr lang="en-US" sz="1300" i="1" dirty="0"/>
              <a:t>“For your sake, I will return Israel to their home</a:t>
            </a:r>
            <a:r>
              <a:rPr lang="en-US" sz="1300" dirty="0"/>
              <a:t>.”  </a:t>
            </a:r>
          </a:p>
          <a:p>
            <a:pPr>
              <a:lnSpc>
                <a:spcPct val="130000"/>
              </a:lnSpc>
              <a:spcBef>
                <a:spcPts val="900"/>
              </a:spcBef>
            </a:pPr>
            <a:r>
              <a:rPr lang="en-US" sz="1300" dirty="0"/>
              <a:t>All because of the merit of Rochel’s </a:t>
            </a:r>
            <a:r>
              <a:rPr lang="en-US" sz="1300" i="1" dirty="0" err="1"/>
              <a:t>Nesiah</a:t>
            </a:r>
            <a:r>
              <a:rPr lang="en-US" sz="1300" i="1" dirty="0"/>
              <a:t> </a:t>
            </a:r>
            <a:r>
              <a:rPr lang="en-US" sz="1300" i="1" dirty="0" err="1"/>
              <a:t>B’ol</a:t>
            </a:r>
            <a:r>
              <a:rPr lang="en-US" sz="1300" i="1" dirty="0"/>
              <a:t> </a:t>
            </a:r>
            <a:r>
              <a:rPr lang="en-US" sz="1300" dirty="0"/>
              <a:t>- her visualization of Leah’s pain</a:t>
            </a:r>
            <a:r>
              <a:rPr lang="en-US" sz="1300" i="1" dirty="0"/>
              <a:t> </a:t>
            </a:r>
            <a:r>
              <a:rPr lang="en-US" sz="1300" dirty="0"/>
              <a:t>- this merit alone saved the day for the Jewish people!  We mistakenly believe our efforts to help people in distress are futile.  However, we learn from our Mamma Rochel that the merit of </a:t>
            </a:r>
            <a:r>
              <a:rPr lang="en-US" sz="1300" i="1" dirty="0" err="1"/>
              <a:t>Nesiah</a:t>
            </a:r>
            <a:r>
              <a:rPr lang="en-US" sz="1300" i="1" dirty="0"/>
              <a:t> </a:t>
            </a:r>
            <a:r>
              <a:rPr lang="en-US" sz="1300" i="1" dirty="0" err="1"/>
              <a:t>B’ol</a:t>
            </a:r>
            <a:r>
              <a:rPr lang="en-US" sz="1300" i="1" dirty="0"/>
              <a:t> </a:t>
            </a:r>
            <a:r>
              <a:rPr lang="en-US" sz="1300" dirty="0"/>
              <a:t>alone (i.e., via visualizing another person’s suffering) elicits Hashem mercy and salvation, even when all other avenues of hope appear lost.  Based on the </a:t>
            </a:r>
            <a:r>
              <a:rPr lang="en-US" sz="1200" baseline="30000" dirty="0"/>
              <a:t>2</a:t>
            </a:r>
            <a:r>
              <a:rPr lang="en-US" sz="1300" dirty="0"/>
              <a:t>concluding paragraph of Chapter 1 in </a:t>
            </a:r>
            <a:r>
              <a:rPr lang="en-US" sz="1300" i="1" dirty="0"/>
              <a:t>Tomer Devorah</a:t>
            </a:r>
            <a:r>
              <a:rPr lang="en-US" sz="1300" dirty="0"/>
              <a:t>, </a:t>
            </a:r>
            <a:r>
              <a:rPr lang="en-US" sz="1200" baseline="30000" dirty="0"/>
              <a:t>3</a:t>
            </a:r>
            <a:r>
              <a:rPr lang="en-US" sz="1300" dirty="0"/>
              <a:t>Rav Matisyahu Salomon explains that when we are </a:t>
            </a:r>
            <a:r>
              <a:rPr lang="en-US" sz="1300" i="1" dirty="0" err="1"/>
              <a:t>Nosei</a:t>
            </a:r>
            <a:r>
              <a:rPr lang="en-US" sz="1300" i="1" dirty="0"/>
              <a:t> </a:t>
            </a:r>
            <a:r>
              <a:rPr lang="en-US" sz="1300" i="1" dirty="0" err="1"/>
              <a:t>B’ol</a:t>
            </a:r>
            <a:r>
              <a:rPr lang="en-US" sz="1300" i="1" dirty="0"/>
              <a:t> </a:t>
            </a:r>
            <a:r>
              <a:rPr lang="en-US" sz="1300" dirty="0"/>
              <a:t>with a fellow Jew, Hashem’s </a:t>
            </a:r>
            <a:r>
              <a:rPr lang="en-US" sz="1300" i="1" dirty="0" err="1"/>
              <a:t>middah</a:t>
            </a:r>
            <a:r>
              <a:rPr lang="en-US" sz="1300" i="1" dirty="0"/>
              <a:t> </a:t>
            </a:r>
            <a:r>
              <a:rPr lang="en-US" sz="1300" dirty="0"/>
              <a:t>of “</a:t>
            </a:r>
            <a:r>
              <a:rPr lang="he-IL" sz="1450" dirty="0">
                <a:cs typeface="+mj-cs"/>
              </a:rPr>
              <a:t>לִשְׁאֵרִית נַחֲלָתוֹ</a:t>
            </a:r>
            <a:r>
              <a:rPr lang="en-US" sz="1300" dirty="0"/>
              <a:t>“ (Divine empathy) becomes aroused.  Consequently, suddenly a hopeless situation has a complete turnabout for the better.  Thus, we are certainly NOT powerless or helpless to help people in distress.  Let us apply Mamma Rochel’s timeless lesson to help our fellow Jews in distress by being </a:t>
            </a:r>
            <a:r>
              <a:rPr lang="en-US" sz="1300" i="1" dirty="0" err="1"/>
              <a:t>Nosei</a:t>
            </a:r>
            <a:r>
              <a:rPr lang="en-US" sz="1300" i="1" dirty="0"/>
              <a:t> </a:t>
            </a:r>
            <a:r>
              <a:rPr lang="en-US" sz="1300" i="1" dirty="0" err="1"/>
              <a:t>B’ol</a:t>
            </a:r>
            <a:r>
              <a:rPr lang="en-US" sz="1300" dirty="0"/>
              <a:t> with them and projecting this shared pain into heartfelt </a:t>
            </a:r>
            <a:r>
              <a:rPr lang="en-US" sz="1300" dirty="0" err="1"/>
              <a:t>Tefillah</a:t>
            </a:r>
            <a:r>
              <a:rPr lang="en-US" sz="1300" dirty="0"/>
              <a:t> on their behalf.  When our prayers on behalf of a fellow Jew emerge from a heart of shared anguish, the opportunities for salvation are endless!  </a:t>
            </a:r>
          </a:p>
        </p:txBody>
      </p:sp>
      <p:sp>
        <p:nvSpPr>
          <p:cNvPr id="5" name="TextBox 4">
            <a:extLst>
              <a:ext uri="{FF2B5EF4-FFF2-40B4-BE49-F238E27FC236}">
                <a16:creationId xmlns:a16="http://schemas.microsoft.com/office/drawing/2014/main" id="{9E394B72-741D-4037-9462-CDBD88DFF94E}"/>
              </a:ext>
            </a:extLst>
          </p:cNvPr>
          <p:cNvSpPr txBox="1"/>
          <p:nvPr/>
        </p:nvSpPr>
        <p:spPr>
          <a:xfrm>
            <a:off x="522514" y="297917"/>
            <a:ext cx="6715534" cy="307777"/>
          </a:xfrm>
          <a:prstGeom prst="rect">
            <a:avLst/>
          </a:prstGeom>
          <a:noFill/>
        </p:spPr>
        <p:txBody>
          <a:bodyPr wrap="square">
            <a:spAutoFit/>
          </a:bodyPr>
          <a:lstStyle/>
          <a:p>
            <a:r>
              <a:rPr lang="en-US" sz="1400" dirty="0">
                <a:effectLst/>
                <a:latin typeface="Cambria" panose="02040503050406030204" pitchFamily="18" charset="0"/>
                <a:ea typeface="Calibri" panose="020F0502020204030204" pitchFamily="34" charset="0"/>
                <a:cs typeface="Arial" panose="020B0604020202020204" pitchFamily="34" charset="0"/>
              </a:rPr>
              <a:t>Conclusion: We are NOT powerless; </a:t>
            </a:r>
            <a:r>
              <a:rPr lang="en-US" sz="1400" i="1" dirty="0" err="1">
                <a:effectLst/>
                <a:latin typeface="Cambria" panose="02040503050406030204" pitchFamily="18" charset="0"/>
                <a:ea typeface="Calibri" panose="020F0502020204030204" pitchFamily="34" charset="0"/>
                <a:cs typeface="Arial" panose="020B0604020202020204" pitchFamily="34" charset="0"/>
              </a:rPr>
              <a:t>Nesiah</a:t>
            </a:r>
            <a:r>
              <a:rPr lang="en-US" sz="1400" i="1" dirty="0">
                <a:effectLst/>
                <a:latin typeface="Cambria" panose="02040503050406030204" pitchFamily="18" charset="0"/>
                <a:ea typeface="Calibri" panose="020F0502020204030204" pitchFamily="34" charset="0"/>
                <a:cs typeface="Arial" panose="020B0604020202020204" pitchFamily="34" charset="0"/>
              </a:rPr>
              <a:t> </a:t>
            </a:r>
            <a:r>
              <a:rPr lang="en-US" sz="1400" i="1" dirty="0" err="1">
                <a:effectLst/>
                <a:latin typeface="Cambria" panose="02040503050406030204" pitchFamily="18" charset="0"/>
                <a:ea typeface="Calibri" panose="020F0502020204030204" pitchFamily="34" charset="0"/>
                <a:cs typeface="Arial" panose="020B0604020202020204" pitchFamily="34" charset="0"/>
              </a:rPr>
              <a:t>B’ol</a:t>
            </a:r>
            <a:r>
              <a:rPr lang="en-US" sz="1400" dirty="0">
                <a:effectLst/>
                <a:latin typeface="Cambria" panose="02040503050406030204" pitchFamily="18" charset="0"/>
                <a:ea typeface="Calibri" panose="020F0502020204030204" pitchFamily="34" charset="0"/>
                <a:cs typeface="Arial" panose="020B0604020202020204" pitchFamily="34" charset="0"/>
              </a:rPr>
              <a:t> saves the day for our brethren in need!</a:t>
            </a:r>
            <a:endParaRPr lang="en-US" sz="1400" dirty="0"/>
          </a:p>
        </p:txBody>
      </p:sp>
    </p:spTree>
    <p:extLst>
      <p:ext uri="{BB962C8B-B14F-4D97-AF65-F5344CB8AC3E}">
        <p14:creationId xmlns:p14="http://schemas.microsoft.com/office/powerpoint/2010/main" val="19472190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01EE86C-D481-411C-87A1-9A7989988AB4}"/>
              </a:ext>
            </a:extLst>
          </p:cNvPr>
          <p:cNvSpPr txBox="1"/>
          <p:nvPr/>
        </p:nvSpPr>
        <p:spPr>
          <a:xfrm>
            <a:off x="644762" y="2309283"/>
            <a:ext cx="6482875" cy="2821093"/>
          </a:xfrm>
          <a:prstGeom prst="rect">
            <a:avLst/>
          </a:prstGeom>
          <a:noFill/>
          <a:ln w="12700">
            <a:solidFill>
              <a:schemeClr val="tx1">
                <a:lumMod val="65000"/>
                <a:lumOff val="35000"/>
              </a:schemeClr>
            </a:solidFill>
            <a:prstDash val="solid"/>
          </a:ln>
        </p:spPr>
        <p:txBody>
          <a:bodyPr wrap="square" rtlCol="0">
            <a:spAutoFit/>
          </a:bodyPr>
          <a:lstStyle/>
          <a:p>
            <a:pPr>
              <a:lnSpc>
                <a:spcPct val="135000"/>
              </a:lnSpc>
            </a:pPr>
            <a:r>
              <a:rPr lang="en-US" sz="1900" dirty="0"/>
              <a:t>This is a companion teaching guide to the </a:t>
            </a:r>
            <a:r>
              <a:rPr lang="en-US" sz="1900" dirty="0" err="1"/>
              <a:t>Kuntres</a:t>
            </a:r>
            <a:r>
              <a:rPr lang="en-US" sz="1900" dirty="0"/>
              <a:t> titled, “The virtue of </a:t>
            </a:r>
            <a:r>
              <a:rPr lang="en-US" sz="1900" i="1" dirty="0" err="1"/>
              <a:t>Nosei</a:t>
            </a:r>
            <a:r>
              <a:rPr lang="en-US" sz="1900" i="1" dirty="0"/>
              <a:t> </a:t>
            </a:r>
            <a:r>
              <a:rPr lang="en-US" sz="1900" i="1" dirty="0" err="1"/>
              <a:t>B’ol</a:t>
            </a:r>
            <a:r>
              <a:rPr lang="en-US" sz="1900" i="1" dirty="0"/>
              <a:t> </a:t>
            </a:r>
            <a:r>
              <a:rPr lang="en-US" sz="1900" i="1" dirty="0" err="1"/>
              <a:t>Im</a:t>
            </a:r>
            <a:r>
              <a:rPr lang="en-US" sz="1900" i="1" dirty="0"/>
              <a:t> </a:t>
            </a:r>
            <a:r>
              <a:rPr lang="en-US" sz="1900" i="1" dirty="0" err="1"/>
              <a:t>Chaveiro</a:t>
            </a:r>
            <a:r>
              <a:rPr lang="en-US" sz="1900" dirty="0"/>
              <a:t>.”  This guide presents the key elements contained within the </a:t>
            </a:r>
            <a:r>
              <a:rPr lang="en-US" sz="1900" dirty="0" err="1"/>
              <a:t>Kuntres</a:t>
            </a:r>
            <a:r>
              <a:rPr lang="en-US" sz="1900" dirty="0"/>
              <a:t> in a condensed, bite-size arrangement for teaching purposes.  Footnotes, notated with </a:t>
            </a:r>
            <a:r>
              <a:rPr lang="en-US" sz="1900" b="0" i="0" dirty="0">
                <a:effectLst/>
              </a:rPr>
              <a:t>superscript numbers, e.g. </a:t>
            </a:r>
            <a:r>
              <a:rPr lang="en-US" sz="1900" b="0" i="0" baseline="30000" dirty="0">
                <a:effectLst/>
              </a:rPr>
              <a:t>(1)</a:t>
            </a:r>
            <a:r>
              <a:rPr lang="en-US" sz="1900" b="0" i="0" dirty="0">
                <a:effectLst/>
              </a:rPr>
              <a:t>, </a:t>
            </a:r>
            <a:r>
              <a:rPr lang="en-US" sz="1900" b="0" i="0" baseline="30000" dirty="0">
                <a:effectLst/>
              </a:rPr>
              <a:t>(2)</a:t>
            </a:r>
            <a:r>
              <a:rPr lang="en-US" sz="1900" b="0" i="0" dirty="0">
                <a:effectLst/>
              </a:rPr>
              <a:t>, </a:t>
            </a:r>
            <a:r>
              <a:rPr lang="en-US" sz="1900" b="0" i="0" baseline="30000" dirty="0">
                <a:effectLst/>
              </a:rPr>
              <a:t>(3)</a:t>
            </a:r>
            <a:r>
              <a:rPr lang="en-US" sz="1900" b="0" i="0" dirty="0">
                <a:effectLst/>
              </a:rPr>
              <a:t> etc., </a:t>
            </a:r>
            <a:r>
              <a:rPr lang="en-US" sz="1900" dirty="0"/>
              <a:t>provide cross-references to the </a:t>
            </a:r>
            <a:r>
              <a:rPr lang="en-US" sz="1900" dirty="0" err="1"/>
              <a:t>Kuntres</a:t>
            </a:r>
            <a:r>
              <a:rPr lang="en-US" sz="1900" dirty="0"/>
              <a:t> as well as additional explanation, which are delineated on pp. 54-64. </a:t>
            </a:r>
          </a:p>
        </p:txBody>
      </p:sp>
      <p:sp>
        <p:nvSpPr>
          <p:cNvPr id="4" name="TextBox 3">
            <a:extLst>
              <a:ext uri="{FF2B5EF4-FFF2-40B4-BE49-F238E27FC236}">
                <a16:creationId xmlns:a16="http://schemas.microsoft.com/office/drawing/2014/main" id="{65789A1D-4E0D-477E-A151-1EAAFC727A17}"/>
              </a:ext>
            </a:extLst>
          </p:cNvPr>
          <p:cNvSpPr txBox="1"/>
          <p:nvPr/>
        </p:nvSpPr>
        <p:spPr>
          <a:xfrm>
            <a:off x="644763" y="6965697"/>
            <a:ext cx="6482874" cy="783420"/>
          </a:xfrm>
          <a:prstGeom prst="rect">
            <a:avLst/>
          </a:prstGeom>
          <a:noFill/>
          <a:ln w="12700">
            <a:solidFill>
              <a:schemeClr val="tx1">
                <a:lumMod val="65000"/>
                <a:lumOff val="35000"/>
              </a:schemeClr>
            </a:solidFill>
            <a:prstDash val="solid"/>
          </a:ln>
        </p:spPr>
        <p:txBody>
          <a:bodyPr wrap="square" rtlCol="0">
            <a:spAutoFit/>
          </a:bodyPr>
          <a:lstStyle/>
          <a:p>
            <a:pPr algn="ctr">
              <a:lnSpc>
                <a:spcPct val="130000"/>
              </a:lnSpc>
            </a:pPr>
            <a:r>
              <a:rPr lang="en-US" dirty="0"/>
              <a:t>Footnotes which state “see Slide # _”, represent </a:t>
            </a:r>
            <a:br>
              <a:rPr lang="en-US" dirty="0"/>
            </a:br>
            <a:r>
              <a:rPr lang="en-US" dirty="0"/>
              <a:t>cross-references to other slides within this presentation.</a:t>
            </a:r>
          </a:p>
        </p:txBody>
      </p:sp>
    </p:spTree>
    <p:extLst>
      <p:ext uri="{BB962C8B-B14F-4D97-AF65-F5344CB8AC3E}">
        <p14:creationId xmlns:p14="http://schemas.microsoft.com/office/powerpoint/2010/main" val="53758177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A0C2856-3BDF-46D9-BB2D-B2DC24F2237C}"/>
              </a:ext>
            </a:extLst>
          </p:cNvPr>
          <p:cNvSpPr>
            <a:spLocks noGrp="1"/>
          </p:cNvSpPr>
          <p:nvPr>
            <p:ph type="sldNum" sz="quarter" idx="12"/>
          </p:nvPr>
        </p:nvSpPr>
        <p:spPr/>
        <p:txBody>
          <a:bodyPr/>
          <a:lstStyle/>
          <a:p>
            <a:fld id="{0C214F17-86AB-4F1C-BC88-4CB7EE2FB93D}" type="slidenum">
              <a:rPr lang="en-US" sz="1050" b="1" smtClean="0">
                <a:solidFill>
                  <a:schemeClr val="tx1"/>
                </a:solidFill>
              </a:rPr>
              <a:t>40</a:t>
            </a:fld>
            <a:endParaRPr lang="en-US" sz="1050" b="1" dirty="0">
              <a:solidFill>
                <a:schemeClr val="tx1"/>
              </a:solidFill>
            </a:endParaRPr>
          </a:p>
        </p:txBody>
      </p:sp>
      <p:sp>
        <p:nvSpPr>
          <p:cNvPr id="4" name="TextBox 3">
            <a:extLst>
              <a:ext uri="{FF2B5EF4-FFF2-40B4-BE49-F238E27FC236}">
                <a16:creationId xmlns:a16="http://schemas.microsoft.com/office/drawing/2014/main" id="{61CABF0C-FAAD-446E-8BB6-A351752B24BA}"/>
              </a:ext>
            </a:extLst>
          </p:cNvPr>
          <p:cNvSpPr txBox="1"/>
          <p:nvPr/>
        </p:nvSpPr>
        <p:spPr>
          <a:xfrm>
            <a:off x="583248" y="413816"/>
            <a:ext cx="6654800" cy="307777"/>
          </a:xfrm>
          <a:prstGeom prst="rect">
            <a:avLst/>
          </a:prstGeom>
          <a:noFill/>
        </p:spPr>
        <p:txBody>
          <a:bodyPr wrap="square" rtlCol="0">
            <a:spAutoFit/>
          </a:bodyPr>
          <a:lstStyle/>
          <a:p>
            <a:pPr algn="ctr"/>
            <a:r>
              <a:rPr lang="en-US" sz="1400" kern="0" dirty="0">
                <a:effectLst/>
                <a:latin typeface="Cambria" panose="02040503050406030204" pitchFamily="18" charset="0"/>
                <a:ea typeface="Times New Roman" panose="02020603050405020304" pitchFamily="18" charset="0"/>
              </a:rPr>
              <a:t>Appendix A:  </a:t>
            </a:r>
            <a:r>
              <a:rPr lang="en-US" sz="1200" kern="0" baseline="30000" dirty="0">
                <a:effectLst/>
                <a:latin typeface="Cambria" panose="02040503050406030204" pitchFamily="18" charset="0"/>
                <a:ea typeface="Times New Roman" panose="02020603050405020304" pitchFamily="18" charset="0"/>
              </a:rPr>
              <a:t>1</a:t>
            </a:r>
            <a:r>
              <a:rPr lang="en-US" sz="1400" dirty="0">
                <a:latin typeface="Cambria" panose="02040503050406030204" pitchFamily="18" charset="0"/>
                <a:ea typeface="Cambria" panose="02040503050406030204" pitchFamily="18" charset="0"/>
              </a:rPr>
              <a:t>Being </a:t>
            </a:r>
            <a:r>
              <a:rPr lang="en-US" sz="1400" i="1" dirty="0" err="1">
                <a:latin typeface="Cambria" panose="02040503050406030204" pitchFamily="18" charset="0"/>
                <a:ea typeface="Cambria" panose="02040503050406030204" pitchFamily="18" charset="0"/>
              </a:rPr>
              <a:t>Nosei</a:t>
            </a:r>
            <a:r>
              <a:rPr lang="en-US" sz="1400" i="1" dirty="0">
                <a:latin typeface="Cambria" panose="02040503050406030204" pitchFamily="18" charset="0"/>
                <a:ea typeface="Cambria" panose="02040503050406030204" pitchFamily="18" charset="0"/>
              </a:rPr>
              <a:t> </a:t>
            </a:r>
            <a:r>
              <a:rPr lang="en-US" sz="1400" i="1" dirty="0" err="1">
                <a:latin typeface="Cambria" panose="02040503050406030204" pitchFamily="18" charset="0"/>
                <a:ea typeface="Cambria" panose="02040503050406030204" pitchFamily="18" charset="0"/>
              </a:rPr>
              <a:t>B’ol</a:t>
            </a:r>
            <a:r>
              <a:rPr lang="en-US" sz="1400" i="1" dirty="0">
                <a:latin typeface="Cambria" panose="02040503050406030204" pitchFamily="18" charset="0"/>
                <a:ea typeface="Cambria" panose="02040503050406030204" pitchFamily="18" charset="0"/>
              </a:rPr>
              <a:t> </a:t>
            </a:r>
            <a:r>
              <a:rPr lang="en-US" sz="1400" dirty="0">
                <a:latin typeface="Cambria" panose="02040503050406030204" pitchFamily="18" charset="0"/>
                <a:ea typeface="Cambria" panose="02040503050406030204" pitchFamily="18" charset="0"/>
              </a:rPr>
              <a:t>with Hashem’s pain and praying for relief of His pain</a:t>
            </a:r>
          </a:p>
        </p:txBody>
      </p:sp>
      <p:sp>
        <p:nvSpPr>
          <p:cNvPr id="7" name="Text Box 213">
            <a:extLst>
              <a:ext uri="{FF2B5EF4-FFF2-40B4-BE49-F238E27FC236}">
                <a16:creationId xmlns:a16="http://schemas.microsoft.com/office/drawing/2014/main" id="{0E8DB091-3C5B-4451-88E6-8CEACF2D56A3}"/>
              </a:ext>
            </a:extLst>
          </p:cNvPr>
          <p:cNvSpPr txBox="1">
            <a:spLocks noChangeArrowheads="1"/>
          </p:cNvSpPr>
          <p:nvPr/>
        </p:nvSpPr>
        <p:spPr bwMode="auto">
          <a:xfrm>
            <a:off x="678427" y="981626"/>
            <a:ext cx="6559621" cy="3749824"/>
          </a:xfrm>
          <a:prstGeom prst="rect">
            <a:avLst/>
          </a:prstGeom>
          <a:solidFill>
            <a:schemeClr val="bg1">
              <a:lumMod val="95000"/>
            </a:schemeClr>
          </a:solidFill>
          <a:ln w="6350">
            <a:solidFill>
              <a:srgbClr val="000000"/>
            </a:solidFill>
            <a:prstDash val="sysDot"/>
            <a:miter lim="800000"/>
            <a:headEnd/>
            <a:tailEnd/>
          </a:ln>
        </p:spPr>
        <p:txBody>
          <a:bodyPr rot="0" vert="horz" wrap="square" lIns="91440" tIns="45720" rIns="91440" bIns="45720" anchor="t" anchorCtr="0">
            <a:noAutofit/>
          </a:bodyPr>
          <a:lstStyle/>
          <a:p>
            <a:pPr marL="114300" marR="0" rtl="0">
              <a:lnSpc>
                <a:spcPct val="135000"/>
              </a:lnSpc>
              <a:spcBef>
                <a:spcPts val="3000"/>
              </a:spcBef>
              <a:spcAft>
                <a:spcPts val="960"/>
              </a:spcAft>
            </a:pPr>
            <a:endParaRPr lang="en-US" sz="1300" dirty="0">
              <a:effectLst/>
              <a:ea typeface="Calibri" panose="020F0502020204030204" pitchFamily="34" charset="0"/>
              <a:cs typeface="Arial" panose="020B0604020202020204" pitchFamily="34" charset="0"/>
            </a:endParaRPr>
          </a:p>
          <a:p>
            <a:pPr marL="342900" marR="0" indent="-228600" rtl="0">
              <a:lnSpc>
                <a:spcPct val="135000"/>
              </a:lnSpc>
              <a:spcBef>
                <a:spcPts val="2400"/>
              </a:spcBef>
              <a:spcAft>
                <a:spcPts val="600"/>
              </a:spcAft>
              <a:buFont typeface="Wingdings" panose="05000000000000000000" pitchFamily="2" charset="2"/>
              <a:buChar char="v"/>
            </a:pPr>
            <a:r>
              <a:rPr lang="en-US" sz="1200" baseline="30000" dirty="0">
                <a:effectLst/>
                <a:ea typeface="Calibri" panose="020F0502020204030204" pitchFamily="34" charset="0"/>
                <a:cs typeface="Arial" panose="020B0604020202020204" pitchFamily="34" charset="0"/>
              </a:rPr>
              <a:t>2</a:t>
            </a:r>
            <a:r>
              <a:rPr lang="en-US" sz="1300" dirty="0">
                <a:effectLst/>
                <a:ea typeface="Calibri" panose="020F0502020204030204" pitchFamily="34" charset="0"/>
                <a:cs typeface="Arial" panose="020B0604020202020204" pitchFamily="34" charset="0"/>
              </a:rPr>
              <a:t>When a person is in distress, the Shechinah (Divine Presence) suffers along with him.  </a:t>
            </a:r>
          </a:p>
          <a:p>
            <a:pPr marL="342900" marR="0" indent="-228600">
              <a:lnSpc>
                <a:spcPct val="135000"/>
              </a:lnSpc>
              <a:spcBef>
                <a:spcPts val="600"/>
              </a:spcBef>
              <a:spcAft>
                <a:spcPts val="600"/>
              </a:spcAft>
              <a:buFont typeface="Wingdings" panose="05000000000000000000" pitchFamily="2" charset="2"/>
              <a:buChar char="v"/>
            </a:pPr>
            <a:r>
              <a:rPr lang="en-US" sz="1200" baseline="30000" dirty="0">
                <a:effectLst/>
                <a:ea typeface="Calibri" panose="020F0502020204030204" pitchFamily="34" charset="0"/>
                <a:cs typeface="Arial" panose="020B0604020202020204" pitchFamily="34" charset="0"/>
              </a:rPr>
              <a:t>3-4</a:t>
            </a:r>
            <a:r>
              <a:rPr lang="en-US" sz="1300" dirty="0">
                <a:effectLst/>
                <a:ea typeface="Calibri" panose="020F0502020204030204" pitchFamily="34" charset="0"/>
                <a:cs typeface="Arial" panose="020B0604020202020204" pitchFamily="34" charset="0"/>
              </a:rPr>
              <a:t>When praying on behalf of an ill person (for example), our intent should also be to plead for the removal of Hashem’s anguish since He shares the person’s pain.  </a:t>
            </a:r>
            <a:r>
              <a:rPr lang="en-US" sz="1300" dirty="0">
                <a:ea typeface="Calibri" panose="020F0502020204030204" pitchFamily="34" charset="0"/>
                <a:cs typeface="Arial" panose="020B0604020202020204" pitchFamily="34" charset="0"/>
              </a:rPr>
              <a:t>T</a:t>
            </a:r>
            <a:r>
              <a:rPr lang="en-US" sz="1300" dirty="0">
                <a:effectLst/>
                <a:ea typeface="Calibri" panose="020F0502020204030204" pitchFamily="34" charset="0"/>
                <a:cs typeface="Arial" panose="020B0604020202020204" pitchFamily="34" charset="0"/>
              </a:rPr>
              <a:t>hus, the same prayer demonstrates </a:t>
            </a:r>
            <a:r>
              <a:rPr lang="en-US" sz="1300" i="1" dirty="0" err="1">
                <a:effectLst/>
                <a:ea typeface="Calibri" panose="020F0502020204030204" pitchFamily="34" charset="0"/>
                <a:cs typeface="Arial" panose="020B0604020202020204" pitchFamily="34" charset="0"/>
              </a:rPr>
              <a:t>Nesiah</a:t>
            </a:r>
            <a:r>
              <a:rPr lang="en-US" sz="1300" i="1" dirty="0">
                <a:effectLst/>
                <a:ea typeface="Calibri" panose="020F0502020204030204" pitchFamily="34" charset="0"/>
                <a:cs typeface="Arial" panose="020B0604020202020204" pitchFamily="34" charset="0"/>
              </a:rPr>
              <a:t> </a:t>
            </a:r>
            <a:r>
              <a:rPr lang="en-US" sz="1300" i="1" dirty="0" err="1">
                <a:effectLst/>
                <a:ea typeface="Calibri" panose="020F0502020204030204" pitchFamily="34" charset="0"/>
                <a:cs typeface="Arial" panose="020B0604020202020204" pitchFamily="34" charset="0"/>
              </a:rPr>
              <a:t>B’ol</a:t>
            </a:r>
            <a:r>
              <a:rPr lang="en-US" sz="1300" i="1" dirty="0">
                <a:effectLst/>
                <a:ea typeface="Calibri" panose="020F0502020204030204" pitchFamily="34" charset="0"/>
                <a:cs typeface="Arial" panose="020B0604020202020204" pitchFamily="34" charset="0"/>
              </a:rPr>
              <a:t> </a:t>
            </a:r>
            <a:r>
              <a:rPr lang="en-US" sz="1300" dirty="0">
                <a:effectLst/>
                <a:ea typeface="Calibri" panose="020F0502020204030204" pitchFamily="34" charset="0"/>
                <a:cs typeface="Arial" panose="020B0604020202020204" pitchFamily="34" charset="0"/>
              </a:rPr>
              <a:t>for </a:t>
            </a:r>
            <a:r>
              <a:rPr lang="en-US" sz="1300" b="1" i="1" dirty="0">
                <a:effectLst/>
                <a:ea typeface="Calibri" panose="020F0502020204030204" pitchFamily="34" charset="0"/>
                <a:cs typeface="Arial" panose="020B0604020202020204" pitchFamily="34" charset="0"/>
              </a:rPr>
              <a:t>both Hashem and the ill person.</a:t>
            </a:r>
            <a:br>
              <a:rPr lang="en-US" sz="1300" dirty="0">
                <a:effectLst/>
                <a:ea typeface="Calibri" panose="020F0502020204030204" pitchFamily="34" charset="0"/>
                <a:cs typeface="Arial" panose="020B0604020202020204" pitchFamily="34" charset="0"/>
              </a:rPr>
            </a:br>
            <a:endParaRPr lang="en-US" sz="1300" dirty="0">
              <a:effectLst/>
              <a:ea typeface="Calibri" panose="020F0502020204030204" pitchFamily="34" charset="0"/>
              <a:cs typeface="Arial" panose="020B0604020202020204" pitchFamily="34" charset="0"/>
            </a:endParaRPr>
          </a:p>
          <a:p>
            <a:pPr marL="342900" marR="0" indent="-228600" rtl="0">
              <a:lnSpc>
                <a:spcPct val="135000"/>
              </a:lnSpc>
              <a:spcBef>
                <a:spcPts val="900"/>
              </a:spcBef>
              <a:spcAft>
                <a:spcPts val="600"/>
              </a:spcAft>
              <a:buFont typeface="Wingdings" panose="05000000000000000000" pitchFamily="2" charset="2"/>
              <a:buChar char="v"/>
            </a:pPr>
            <a:endParaRPr lang="en-US" sz="1300" dirty="0">
              <a:effectLst/>
              <a:ea typeface="Calibri" panose="020F0502020204030204" pitchFamily="34" charset="0"/>
              <a:cs typeface="Arial" panose="020B0604020202020204" pitchFamily="34" charset="0"/>
            </a:endParaRPr>
          </a:p>
          <a:p>
            <a:pPr marL="342900" marR="0" indent="-228600" rtl="0">
              <a:lnSpc>
                <a:spcPct val="135000"/>
              </a:lnSpc>
              <a:spcBef>
                <a:spcPts val="2800"/>
              </a:spcBef>
              <a:spcAft>
                <a:spcPts val="600"/>
              </a:spcAft>
              <a:buFont typeface="Wingdings" panose="05000000000000000000" pitchFamily="2" charset="2"/>
              <a:buChar char="v"/>
            </a:pPr>
            <a:r>
              <a:rPr lang="en-US" sz="1200" baseline="30000" dirty="0">
                <a:effectLst/>
                <a:ea typeface="Calibri" panose="020F0502020204030204" pitchFamily="34" charset="0"/>
                <a:cs typeface="Arial" panose="020B0604020202020204" pitchFamily="34" charset="0"/>
              </a:rPr>
              <a:t>4</a:t>
            </a:r>
            <a:r>
              <a:rPr lang="en-US" sz="1300" dirty="0">
                <a:effectLst/>
                <a:ea typeface="Calibri" panose="020F0502020204030204" pitchFamily="34" charset="0"/>
                <a:cs typeface="Arial" panose="020B0604020202020204" pitchFamily="34" charset="0"/>
              </a:rPr>
              <a:t>Our prayer should also express our wish to see the honor of Heaven (</a:t>
            </a:r>
            <a:r>
              <a:rPr lang="en-US" sz="1300" i="1" dirty="0" err="1">
                <a:effectLst/>
                <a:ea typeface="Calibri" panose="020F0502020204030204" pitchFamily="34" charset="0"/>
                <a:cs typeface="Arial" panose="020B0604020202020204" pitchFamily="34" charset="0"/>
              </a:rPr>
              <a:t>Kavod</a:t>
            </a:r>
            <a:r>
              <a:rPr lang="en-US" sz="1300" i="1" dirty="0">
                <a:effectLst/>
                <a:ea typeface="Calibri" panose="020F0502020204030204" pitchFamily="34" charset="0"/>
                <a:cs typeface="Arial" panose="020B0604020202020204" pitchFamily="34" charset="0"/>
              </a:rPr>
              <a:t> </a:t>
            </a:r>
            <a:r>
              <a:rPr lang="en-US" sz="1300" i="1" dirty="0" err="1">
                <a:effectLst/>
                <a:ea typeface="Calibri" panose="020F0502020204030204" pitchFamily="34" charset="0"/>
                <a:cs typeface="Arial" panose="020B0604020202020204" pitchFamily="34" charset="0"/>
              </a:rPr>
              <a:t>Shomayim</a:t>
            </a:r>
            <a:r>
              <a:rPr lang="en-US" sz="1300" dirty="0">
                <a:effectLst/>
                <a:ea typeface="Calibri" panose="020F0502020204030204" pitchFamily="34" charset="0"/>
                <a:cs typeface="Arial" panose="020B0604020202020204" pitchFamily="34" charset="0"/>
              </a:rPr>
              <a:t>) magnified when the ill person recovers and serves Hashem in full strength. </a:t>
            </a:r>
            <a:endParaRPr lang="en-US" sz="1300" i="1" dirty="0">
              <a:effectLst/>
              <a:ea typeface="Calibri" panose="020F0502020204030204" pitchFamily="34" charset="0"/>
              <a:cs typeface="Arial" panose="020B0604020202020204" pitchFamily="34" charset="0"/>
            </a:endParaRPr>
          </a:p>
          <a:p>
            <a:pPr marL="342900" marR="0" indent="-228600" rtl="0">
              <a:lnSpc>
                <a:spcPct val="135000"/>
              </a:lnSpc>
              <a:spcBef>
                <a:spcPts val="900"/>
              </a:spcBef>
              <a:spcAft>
                <a:spcPts val="600"/>
              </a:spcAft>
              <a:buFont typeface="Wingdings" panose="05000000000000000000" pitchFamily="2" charset="2"/>
              <a:buChar char="v"/>
            </a:pPr>
            <a:endParaRPr lang="en-US" sz="1300" dirty="0">
              <a:effectLst/>
              <a:ea typeface="Calibri" panose="020F0502020204030204" pitchFamily="34" charset="0"/>
              <a:cs typeface="Arial" panose="020B0604020202020204" pitchFamily="34" charset="0"/>
            </a:endParaRPr>
          </a:p>
          <a:p>
            <a:pPr marL="342900" marR="0" indent="-228600" rtl="0">
              <a:lnSpc>
                <a:spcPct val="135000"/>
              </a:lnSpc>
              <a:spcBef>
                <a:spcPts val="900"/>
              </a:spcBef>
              <a:spcAft>
                <a:spcPts val="600"/>
              </a:spcAft>
              <a:buFont typeface="Wingdings" panose="05000000000000000000" pitchFamily="2" charset="2"/>
              <a:buChar char="v"/>
            </a:pPr>
            <a:endParaRPr lang="en-US" sz="1300" dirty="0">
              <a:effectLst/>
              <a:ea typeface="Calibri" panose="020F0502020204030204" pitchFamily="34" charset="0"/>
              <a:cs typeface="Arial" panose="020B0604020202020204" pitchFamily="34" charset="0"/>
            </a:endParaRPr>
          </a:p>
          <a:p>
            <a:pPr marL="114300" marR="0" rtl="0">
              <a:lnSpc>
                <a:spcPct val="135000"/>
              </a:lnSpc>
              <a:spcBef>
                <a:spcPts val="900"/>
              </a:spcBef>
              <a:spcAft>
                <a:spcPts val="960"/>
              </a:spcAft>
            </a:pPr>
            <a:endParaRPr lang="en-US" sz="1300" dirty="0">
              <a:effectLst/>
              <a:ea typeface="Calibri" panose="020F0502020204030204" pitchFamily="34" charset="0"/>
              <a:cs typeface="Arial" panose="020B0604020202020204" pitchFamily="34" charset="0"/>
            </a:endParaRPr>
          </a:p>
        </p:txBody>
      </p:sp>
      <p:sp>
        <p:nvSpPr>
          <p:cNvPr id="10" name="Text Box 224">
            <a:extLst>
              <a:ext uri="{FF2B5EF4-FFF2-40B4-BE49-F238E27FC236}">
                <a16:creationId xmlns:a16="http://schemas.microsoft.com/office/drawing/2014/main" id="{E2175895-9F79-4AB6-8395-2381B0057E1C}"/>
              </a:ext>
            </a:extLst>
          </p:cNvPr>
          <p:cNvSpPr txBox="1"/>
          <p:nvPr/>
        </p:nvSpPr>
        <p:spPr>
          <a:xfrm>
            <a:off x="746955" y="1015538"/>
            <a:ext cx="6422563" cy="520938"/>
          </a:xfrm>
          <a:prstGeom prst="rect">
            <a:avLst/>
          </a:prstGeom>
          <a:solidFill>
            <a:prstClr val="white"/>
          </a:solidFill>
          <a:ln>
            <a:noFill/>
          </a:ln>
        </p:spPr>
        <p:txBody>
          <a:bodyPr rot="0" spcFirstLastPara="0" vert="horz" wrap="square" lIns="0" tIns="0" rIns="0" bIns="0" numCol="1" spcCol="0" rtlCol="0" fromWordArt="0" anchor="ctr" anchorCtr="0" forceAA="0" compatLnSpc="1">
            <a:prstTxWarp prst="textNoShape">
              <a:avLst/>
            </a:prstTxWarp>
            <a:noAutofit/>
          </a:bodyPr>
          <a:lstStyle/>
          <a:p>
            <a:pPr marL="0" marR="0" algn="ctr">
              <a:lnSpc>
                <a:spcPct val="130000"/>
              </a:lnSpc>
              <a:spcBef>
                <a:spcPts val="300"/>
              </a:spcBef>
              <a:spcAft>
                <a:spcPts val="300"/>
              </a:spcAft>
            </a:pPr>
            <a:r>
              <a:rPr lang="en-US" sz="1200" b="1" i="1" cap="small" dirty="0" err="1">
                <a:effectLst/>
                <a:latin typeface="Verdana" panose="020B0604030504040204" pitchFamily="34" charset="0"/>
                <a:ea typeface="Times New Roman" panose="02020603050405020304" pitchFamily="18" charset="0"/>
                <a:cs typeface="Arial" panose="020B0604020202020204" pitchFamily="34" charset="0"/>
              </a:rPr>
              <a:t>Nesiah</a:t>
            </a:r>
            <a:r>
              <a:rPr lang="en-US" sz="1200" b="1" i="1" cap="small" dirty="0">
                <a:effectLst/>
                <a:latin typeface="Verdana" panose="020B0604030504040204" pitchFamily="34" charset="0"/>
                <a:ea typeface="Times New Roman" panose="02020603050405020304" pitchFamily="18" charset="0"/>
                <a:cs typeface="Arial" panose="020B0604020202020204" pitchFamily="34" charset="0"/>
              </a:rPr>
              <a:t> </a:t>
            </a:r>
            <a:r>
              <a:rPr lang="en-US" sz="1200" b="1" i="1" cap="small" dirty="0" err="1">
                <a:effectLst/>
                <a:latin typeface="Verdana" panose="020B0604030504040204" pitchFamily="34" charset="0"/>
                <a:ea typeface="Times New Roman" panose="02020603050405020304" pitchFamily="18" charset="0"/>
                <a:cs typeface="Arial" panose="020B0604020202020204" pitchFamily="34" charset="0"/>
              </a:rPr>
              <a:t>B’ol</a:t>
            </a:r>
            <a:r>
              <a:rPr lang="en-US" sz="1200" b="1" i="1" cap="small" dirty="0">
                <a:effectLst/>
                <a:latin typeface="Verdana" panose="020B0604030504040204" pitchFamily="34" charset="0"/>
                <a:ea typeface="Times New Roman" panose="02020603050405020304" pitchFamily="18" charset="0"/>
                <a:cs typeface="Arial" panose="020B0604020202020204" pitchFamily="34" charset="0"/>
              </a:rPr>
              <a:t> </a:t>
            </a:r>
            <a:r>
              <a:rPr lang="en-US" sz="1200" b="1" cap="small" dirty="0">
                <a:effectLst/>
                <a:latin typeface="Verdana" panose="020B0604030504040204" pitchFamily="34" charset="0"/>
                <a:ea typeface="Times New Roman" panose="02020603050405020304" pitchFamily="18" charset="0"/>
                <a:cs typeface="Arial" panose="020B0604020202020204" pitchFamily="34" charset="0"/>
              </a:rPr>
              <a:t>for Hashem’s pain due to people’s suffering</a:t>
            </a:r>
            <a:endParaRPr lang="en-US" sz="1200" b="1" cap="small" dirty="0">
              <a:effectLst/>
              <a:latin typeface="Calibri" panose="020F0502020204030204" pitchFamily="34" charset="0"/>
              <a:ea typeface="Times New Roman" panose="02020603050405020304" pitchFamily="18" charset="0"/>
              <a:cs typeface="Arial" panose="020B0604020202020204" pitchFamily="34" charset="0"/>
            </a:endParaRPr>
          </a:p>
        </p:txBody>
      </p:sp>
      <p:graphicFrame>
        <p:nvGraphicFramePr>
          <p:cNvPr id="12" name="Table 11">
            <a:extLst>
              <a:ext uri="{FF2B5EF4-FFF2-40B4-BE49-F238E27FC236}">
                <a16:creationId xmlns:a16="http://schemas.microsoft.com/office/drawing/2014/main" id="{CB0C6F16-E727-4ED8-BB32-402DF6F4128D}"/>
              </a:ext>
            </a:extLst>
          </p:cNvPr>
          <p:cNvGraphicFramePr>
            <a:graphicFrameLocks noGrp="1"/>
          </p:cNvGraphicFramePr>
          <p:nvPr>
            <p:extLst>
              <p:ext uri="{D42A27DB-BD31-4B8C-83A1-F6EECF244321}">
                <p14:modId xmlns:p14="http://schemas.microsoft.com/office/powerpoint/2010/main" val="3040836923"/>
              </p:ext>
            </p:extLst>
          </p:nvPr>
        </p:nvGraphicFramePr>
        <p:xfrm>
          <a:off x="637713" y="5411967"/>
          <a:ext cx="6572250" cy="1583556"/>
        </p:xfrm>
        <a:graphic>
          <a:graphicData uri="http://schemas.openxmlformats.org/drawingml/2006/table">
            <a:tbl>
              <a:tblPr firstRow="1" firstCol="1" bandRow="1">
                <a:tableStyleId>{5C22544A-7EE6-4342-B048-85BDC9FD1C3A}</a:tableStyleId>
              </a:tblPr>
              <a:tblGrid>
                <a:gridCol w="3825875">
                  <a:extLst>
                    <a:ext uri="{9D8B030D-6E8A-4147-A177-3AD203B41FA5}">
                      <a16:colId xmlns:a16="http://schemas.microsoft.com/office/drawing/2014/main" val="22042388"/>
                    </a:ext>
                  </a:extLst>
                </a:gridCol>
                <a:gridCol w="2746375">
                  <a:extLst>
                    <a:ext uri="{9D8B030D-6E8A-4147-A177-3AD203B41FA5}">
                      <a16:colId xmlns:a16="http://schemas.microsoft.com/office/drawing/2014/main" val="68178059"/>
                    </a:ext>
                  </a:extLst>
                </a:gridCol>
              </a:tblGrid>
              <a:tr h="1583556">
                <a:tc>
                  <a:txBody>
                    <a:bodyPr/>
                    <a:lstStyle/>
                    <a:p>
                      <a:pPr marL="0" marR="0">
                        <a:lnSpc>
                          <a:spcPct val="135000"/>
                        </a:lnSpc>
                        <a:spcBef>
                          <a:spcPts val="300"/>
                        </a:spcBef>
                        <a:spcAft>
                          <a:spcPts val="300"/>
                        </a:spcAft>
                      </a:pPr>
                      <a:r>
                        <a:rPr lang="en-US" sz="1100" b="0" dirty="0" err="1">
                          <a:solidFill>
                            <a:schemeClr val="tx1"/>
                          </a:solidFill>
                          <a:effectLst/>
                        </a:rPr>
                        <a:t>Rebbi</a:t>
                      </a:r>
                      <a:r>
                        <a:rPr lang="en-US" sz="1100" b="0" dirty="0">
                          <a:solidFill>
                            <a:schemeClr val="tx1"/>
                          </a:solidFill>
                          <a:effectLst/>
                        </a:rPr>
                        <a:t> Meir said:  At the time when a person suffers [for his sins], what expression does the Divine Presence articulate?  [So to speak, Hashem says]: “I am burdened (I feel heavy) by My head, I am burdened by My arm.”  If the Omnipresent is pained for the spilled blood of the wicked, how much more so [is He pained] for the blood of the righteous.</a:t>
                      </a:r>
                      <a:endParaRPr lang="en-US" sz="1100" b="0" dirty="0">
                        <a:solidFill>
                          <a:schemeClr val="tx1"/>
                        </a:solidFill>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r" rtl="1">
                        <a:lnSpc>
                          <a:spcPct val="140000"/>
                        </a:lnSpc>
                        <a:spcBef>
                          <a:spcPts val="300"/>
                        </a:spcBef>
                        <a:spcAft>
                          <a:spcPts val="300"/>
                        </a:spcAft>
                      </a:pPr>
                      <a:r>
                        <a:rPr lang="he-IL" sz="1250" b="0" u="sng" dirty="0">
                          <a:solidFill>
                            <a:schemeClr val="tx1"/>
                          </a:solidFill>
                          <a:effectLst/>
                          <a:cs typeface="+mj-cs"/>
                        </a:rPr>
                        <a:t>משנה סנהדרין דף מ״ו ע״א</a:t>
                      </a:r>
                      <a:r>
                        <a:rPr lang="he-IL" sz="1250" b="0" dirty="0">
                          <a:solidFill>
                            <a:schemeClr val="tx1"/>
                          </a:solidFill>
                          <a:effectLst/>
                          <a:cs typeface="+mj-cs"/>
                        </a:rPr>
                        <a:t>׃</a:t>
                      </a:r>
                      <a:r>
                        <a:rPr lang="en-US" sz="1250" b="0" dirty="0">
                          <a:solidFill>
                            <a:schemeClr val="tx1"/>
                          </a:solidFill>
                          <a:effectLst/>
                          <a:cs typeface="+mj-cs"/>
                        </a:rPr>
                        <a:t>  </a:t>
                      </a:r>
                    </a:p>
                    <a:p>
                      <a:pPr marL="0" marR="0" algn="r" rtl="1">
                        <a:lnSpc>
                          <a:spcPct val="140000"/>
                        </a:lnSpc>
                        <a:spcBef>
                          <a:spcPts val="300"/>
                        </a:spcBef>
                        <a:spcAft>
                          <a:spcPts val="300"/>
                        </a:spcAft>
                      </a:pPr>
                      <a:r>
                        <a:rPr lang="he-IL" sz="1250" b="0" dirty="0">
                          <a:solidFill>
                            <a:schemeClr val="tx1"/>
                          </a:solidFill>
                          <a:effectLst/>
                          <a:cs typeface="+mj-cs"/>
                        </a:rPr>
                        <a:t>אמר רבי מאיר</a:t>
                      </a:r>
                      <a:r>
                        <a:rPr lang="en-US" sz="1250" b="0" dirty="0">
                          <a:solidFill>
                            <a:schemeClr val="tx1"/>
                          </a:solidFill>
                          <a:effectLst/>
                          <a:cs typeface="+mj-cs"/>
                        </a:rPr>
                        <a:t>:</a:t>
                      </a:r>
                      <a:r>
                        <a:rPr lang="he-IL" sz="1250" b="0" dirty="0">
                          <a:solidFill>
                            <a:schemeClr val="tx1"/>
                          </a:solidFill>
                          <a:effectLst/>
                          <a:cs typeface="+mj-cs"/>
                        </a:rPr>
                        <a:t> בשעה שאדם מצטער שכינה מה לשון אומרת</a:t>
                      </a:r>
                      <a:r>
                        <a:rPr lang="en-US" sz="1250" b="0" dirty="0">
                          <a:solidFill>
                            <a:schemeClr val="tx1"/>
                          </a:solidFill>
                          <a:effectLst/>
                          <a:cs typeface="+mj-cs"/>
                        </a:rPr>
                        <a:t>  </a:t>
                      </a:r>
                      <a:r>
                        <a:rPr lang="en-US" sz="1100" b="0" dirty="0">
                          <a:solidFill>
                            <a:schemeClr val="tx1"/>
                          </a:solidFill>
                          <a:effectLst/>
                          <a:latin typeface="Times New Roman" panose="02020603050405020304" pitchFamily="18" charset="0"/>
                          <a:cs typeface="Times New Roman" panose="02020603050405020304" pitchFamily="18" charset="0"/>
                        </a:rPr>
                        <a:t>?</a:t>
                      </a:r>
                      <a:r>
                        <a:rPr lang="he-IL" sz="1250" b="0" dirty="0">
                          <a:solidFill>
                            <a:schemeClr val="tx1"/>
                          </a:solidFill>
                          <a:effectLst/>
                          <a:cs typeface="+mj-cs"/>
                        </a:rPr>
                        <a:t>״קלני מראשי קלני מזרועי״</a:t>
                      </a:r>
                      <a:r>
                        <a:rPr lang="en-US" sz="1250" b="0" dirty="0">
                          <a:solidFill>
                            <a:schemeClr val="tx1"/>
                          </a:solidFill>
                          <a:effectLst/>
                          <a:cs typeface="+mj-cs"/>
                        </a:rPr>
                        <a:t>,</a:t>
                      </a:r>
                      <a:r>
                        <a:rPr lang="he-IL" sz="1250" b="0" dirty="0">
                          <a:solidFill>
                            <a:schemeClr val="tx1"/>
                          </a:solidFill>
                          <a:effectLst/>
                          <a:cs typeface="+mj-cs"/>
                        </a:rPr>
                        <a:t> אם כן המקום מצטער על דמן של רשעים שנשפך קל וחומר על דמן של צדיקים</a:t>
                      </a:r>
                      <a:r>
                        <a:rPr lang="en-US" sz="1250" b="0" dirty="0">
                          <a:solidFill>
                            <a:schemeClr val="tx1"/>
                          </a:solidFill>
                          <a:effectLst/>
                          <a:cs typeface="+mj-cs"/>
                        </a:rPr>
                        <a:t>.</a:t>
                      </a:r>
                      <a:endParaRPr lang="en-US" sz="1250" b="0" dirty="0">
                        <a:solidFill>
                          <a:schemeClr val="tx1"/>
                        </a:solidFill>
                        <a:effectLst/>
                        <a:latin typeface="Calibri" panose="020F0502020204030204" pitchFamily="34" charset="0"/>
                        <a:ea typeface="Calibri" panose="020F0502020204030204" pitchFamily="34" charset="0"/>
                        <a:cs typeface="+mj-cs"/>
                      </a:endParaRPr>
                    </a:p>
                  </a:txBody>
                  <a:tcPr marL="68580" marR="6858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80455624"/>
                  </a:ext>
                </a:extLst>
              </a:tr>
            </a:tbl>
          </a:graphicData>
        </a:graphic>
      </p:graphicFrame>
      <p:sp>
        <p:nvSpPr>
          <p:cNvPr id="13" name="Rectangle 1">
            <a:extLst>
              <a:ext uri="{FF2B5EF4-FFF2-40B4-BE49-F238E27FC236}">
                <a16:creationId xmlns:a16="http://schemas.microsoft.com/office/drawing/2014/main" id="{21BB3792-8206-44B4-B348-CBF694009560}"/>
              </a:ext>
            </a:extLst>
          </p:cNvPr>
          <p:cNvSpPr>
            <a:spLocks noChangeArrowheads="1"/>
          </p:cNvSpPr>
          <p:nvPr/>
        </p:nvSpPr>
        <p:spPr bwMode="auto">
          <a:xfrm>
            <a:off x="596438" y="5154204"/>
            <a:ext cx="6768199"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50" b="1" i="0" u="none" strike="noStrike" cap="none" normalizeH="0" baseline="0" dirty="0">
                <a:ln>
                  <a:noFill/>
                </a:ln>
                <a:solidFill>
                  <a:schemeClr val="tx1"/>
                </a:solidFill>
                <a:effectLst/>
                <a:latin typeface="Cambria" panose="02040503050406030204" pitchFamily="18" charset="0"/>
                <a:ea typeface="Calibri" panose="020F0502020204030204" pitchFamily="34" charset="0"/>
                <a:cs typeface="Calibri" panose="020F0502020204030204" pitchFamily="34" charset="0"/>
              </a:rPr>
              <a:t>Source A-1:  Mishna, </a:t>
            </a:r>
            <a:r>
              <a:rPr kumimoji="0" lang="en-US" altLang="en-US" sz="1050" b="1" i="0" u="none" strike="noStrike" cap="none" normalizeH="0" baseline="0" dirty="0" err="1">
                <a:ln>
                  <a:noFill/>
                </a:ln>
                <a:solidFill>
                  <a:schemeClr val="tx1"/>
                </a:solidFill>
                <a:effectLst/>
                <a:latin typeface="Cambria" panose="02040503050406030204" pitchFamily="18" charset="0"/>
                <a:ea typeface="Calibri" panose="020F0502020204030204" pitchFamily="34" charset="0"/>
                <a:cs typeface="Calibri" panose="020F0502020204030204" pitchFamily="34" charset="0"/>
              </a:rPr>
              <a:t>Mesechta</a:t>
            </a:r>
            <a:r>
              <a:rPr kumimoji="0" lang="en-US" altLang="en-US" sz="1050" b="1" i="0" u="none" strike="noStrike" cap="none" normalizeH="0" baseline="0" dirty="0">
                <a:ln>
                  <a:noFill/>
                </a:ln>
                <a:solidFill>
                  <a:schemeClr val="tx1"/>
                </a:solidFill>
                <a:effectLst/>
                <a:latin typeface="Cambria" panose="02040503050406030204" pitchFamily="18" charset="0"/>
                <a:ea typeface="Calibri" panose="020F0502020204030204" pitchFamily="34" charset="0"/>
                <a:cs typeface="Calibri" panose="020F0502020204030204" pitchFamily="34" charset="0"/>
              </a:rPr>
              <a:t> Sanhedrin:  </a:t>
            </a:r>
            <a:r>
              <a:rPr kumimoji="0" lang="en-US" altLang="en-US" sz="1050" i="0" u="none" strike="noStrike" cap="none" normalizeH="0" baseline="0" dirty="0">
                <a:ln>
                  <a:noFill/>
                </a:ln>
                <a:solidFill>
                  <a:schemeClr val="tx1"/>
                </a:solidFill>
                <a:effectLst/>
                <a:latin typeface="Cambria" panose="02040503050406030204" pitchFamily="18" charset="0"/>
                <a:ea typeface="Calibri" panose="020F0502020204030204" pitchFamily="34" charset="0"/>
                <a:cs typeface="Calibri" panose="020F0502020204030204" pitchFamily="34" charset="0"/>
              </a:rPr>
              <a:t>The Shechinah (Divine Presence) is anguished when a person suffers.</a:t>
            </a:r>
            <a:endParaRPr kumimoji="0" lang="en-US" altLang="en-US" sz="1050" i="0" u="none" strike="noStrike" cap="none" normalizeH="0" baseline="0" dirty="0">
              <a:ln>
                <a:noFill/>
              </a:ln>
              <a:solidFill>
                <a:schemeClr val="tx1"/>
              </a:solidFill>
              <a:effectLst/>
              <a:latin typeface="Arial" panose="020B0604020202020204" pitchFamily="34" charset="0"/>
            </a:endParaRPr>
          </a:p>
        </p:txBody>
      </p:sp>
      <p:sp>
        <p:nvSpPr>
          <p:cNvPr id="15" name="TextBox 14">
            <a:extLst>
              <a:ext uri="{FF2B5EF4-FFF2-40B4-BE49-F238E27FC236}">
                <a16:creationId xmlns:a16="http://schemas.microsoft.com/office/drawing/2014/main" id="{2C5B7F98-9FD0-43D0-A95D-EE201DC501C2}"/>
              </a:ext>
            </a:extLst>
          </p:cNvPr>
          <p:cNvSpPr txBox="1"/>
          <p:nvPr/>
        </p:nvSpPr>
        <p:spPr>
          <a:xfrm>
            <a:off x="583614" y="6991830"/>
            <a:ext cx="3886200" cy="263021"/>
          </a:xfrm>
          <a:prstGeom prst="rect">
            <a:avLst/>
          </a:prstGeom>
          <a:noFill/>
        </p:spPr>
        <p:txBody>
          <a:bodyPr wrap="square">
            <a:spAutoFit/>
          </a:bodyPr>
          <a:lstStyle/>
          <a:p>
            <a:pPr marL="0" marR="0">
              <a:lnSpc>
                <a:spcPct val="135000"/>
              </a:lnSpc>
              <a:spcBef>
                <a:spcPts val="300"/>
              </a:spcBef>
              <a:spcAft>
                <a:spcPts val="800"/>
              </a:spcAft>
            </a:pPr>
            <a:r>
              <a:rPr lang="en-US" sz="900" i="1" dirty="0">
                <a:effectLst/>
                <a:latin typeface="Calibri" panose="020F0502020204030204" pitchFamily="34" charset="0"/>
                <a:ea typeface="Calibri" panose="020F0502020204030204" pitchFamily="34" charset="0"/>
                <a:cs typeface="Arial" panose="020B0604020202020204" pitchFamily="34" charset="0"/>
              </a:rPr>
              <a:t>Translation from:</a:t>
            </a:r>
            <a:r>
              <a:rPr lang="en-US" sz="900" dirty="0">
                <a:effectLst/>
                <a:latin typeface="Calibri" panose="020F0502020204030204" pitchFamily="34" charset="0"/>
                <a:ea typeface="Calibri" panose="020F0502020204030204" pitchFamily="34" charset="0"/>
                <a:cs typeface="Arial" panose="020B0604020202020204" pitchFamily="34" charset="0"/>
              </a:rPr>
              <a:t> </a:t>
            </a:r>
            <a:r>
              <a:rPr lang="en-US" sz="900" dirty="0" err="1">
                <a:effectLst/>
                <a:latin typeface="Calibri" panose="020F0502020204030204" pitchFamily="34" charset="0"/>
                <a:ea typeface="Calibri" panose="020F0502020204030204" pitchFamily="34" charset="0"/>
                <a:cs typeface="Arial" panose="020B0604020202020204" pitchFamily="34" charset="0"/>
              </a:rPr>
              <a:t>Artscroll</a:t>
            </a:r>
            <a:r>
              <a:rPr lang="en-US" sz="900" dirty="0">
                <a:effectLst/>
                <a:latin typeface="Calibri" panose="020F0502020204030204" pitchFamily="34" charset="0"/>
                <a:ea typeface="Calibri" panose="020F0502020204030204" pitchFamily="34" charset="0"/>
                <a:cs typeface="Arial" panose="020B0604020202020204" pitchFamily="34" charset="0"/>
              </a:rPr>
              <a:t> Talmud, Schottenstein Edition</a:t>
            </a:r>
            <a:r>
              <a:rPr lang="en-US" sz="900" dirty="0">
                <a:effectLst/>
                <a:latin typeface="Calibri" panose="020F0502020204030204" pitchFamily="34" charset="0"/>
                <a:ea typeface="Calibri" panose="020F0502020204030204" pitchFamily="34" charset="0"/>
                <a:cs typeface="Calibri" panose="020F0502020204030204" pitchFamily="34" charset="0"/>
              </a:rPr>
              <a:t>, </a:t>
            </a:r>
            <a:r>
              <a:rPr lang="en-US" sz="900" dirty="0" err="1">
                <a:effectLst/>
                <a:latin typeface="Calibri" panose="020F0502020204030204" pitchFamily="34" charset="0"/>
                <a:ea typeface="Calibri" panose="020F0502020204030204" pitchFamily="34" charset="0"/>
                <a:cs typeface="Calibri" panose="020F0502020204030204" pitchFamily="34" charset="0"/>
              </a:rPr>
              <a:t>Mesorah</a:t>
            </a:r>
            <a:r>
              <a:rPr lang="en-US" sz="900" dirty="0">
                <a:effectLst/>
                <a:latin typeface="Calibri" panose="020F0502020204030204" pitchFamily="34" charset="0"/>
                <a:ea typeface="Calibri" panose="020F0502020204030204" pitchFamily="34" charset="0"/>
                <a:cs typeface="Calibri" panose="020F0502020204030204" pitchFamily="34" charset="0"/>
              </a:rPr>
              <a:t> Publishers.</a:t>
            </a:r>
            <a:endParaRPr lang="en-US" sz="9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50D29668-9EA4-4248-A823-37217F8DF32A}"/>
              </a:ext>
            </a:extLst>
          </p:cNvPr>
          <p:cNvPicPr>
            <a:picLocks noChangeAspect="1"/>
          </p:cNvPicPr>
          <p:nvPr/>
        </p:nvPicPr>
        <p:blipFill>
          <a:blip r:embed="rId3"/>
          <a:stretch>
            <a:fillRect/>
          </a:stretch>
        </p:blipFill>
        <p:spPr>
          <a:xfrm>
            <a:off x="3316887" y="3072193"/>
            <a:ext cx="1282700" cy="938560"/>
          </a:xfrm>
          <a:prstGeom prst="rect">
            <a:avLst/>
          </a:prstGeom>
        </p:spPr>
      </p:pic>
      <p:graphicFrame>
        <p:nvGraphicFramePr>
          <p:cNvPr id="6" name="Table 5">
            <a:extLst>
              <a:ext uri="{FF2B5EF4-FFF2-40B4-BE49-F238E27FC236}">
                <a16:creationId xmlns:a16="http://schemas.microsoft.com/office/drawing/2014/main" id="{1F99E10D-C514-4B44-A868-76B96C928A0E}"/>
              </a:ext>
            </a:extLst>
          </p:cNvPr>
          <p:cNvGraphicFramePr>
            <a:graphicFrameLocks noGrp="1"/>
          </p:cNvGraphicFramePr>
          <p:nvPr>
            <p:extLst>
              <p:ext uri="{D42A27DB-BD31-4B8C-83A1-F6EECF244321}">
                <p14:modId xmlns:p14="http://schemas.microsoft.com/office/powerpoint/2010/main" val="443742168"/>
              </p:ext>
            </p:extLst>
          </p:nvPr>
        </p:nvGraphicFramePr>
        <p:xfrm>
          <a:off x="583248" y="7810406"/>
          <a:ext cx="6626715" cy="1507495"/>
        </p:xfrm>
        <a:graphic>
          <a:graphicData uri="http://schemas.openxmlformats.org/drawingml/2006/table">
            <a:tbl>
              <a:tblPr firstRow="1" firstCol="1" bandRow="1">
                <a:tableStyleId>{5C22544A-7EE6-4342-B048-85BDC9FD1C3A}</a:tableStyleId>
              </a:tblPr>
              <a:tblGrid>
                <a:gridCol w="3588702">
                  <a:extLst>
                    <a:ext uri="{9D8B030D-6E8A-4147-A177-3AD203B41FA5}">
                      <a16:colId xmlns:a16="http://schemas.microsoft.com/office/drawing/2014/main" val="2957487306"/>
                    </a:ext>
                  </a:extLst>
                </a:gridCol>
                <a:gridCol w="3038013">
                  <a:extLst>
                    <a:ext uri="{9D8B030D-6E8A-4147-A177-3AD203B41FA5}">
                      <a16:colId xmlns:a16="http://schemas.microsoft.com/office/drawing/2014/main" val="2592677664"/>
                    </a:ext>
                  </a:extLst>
                </a:gridCol>
              </a:tblGrid>
              <a:tr h="1507495">
                <a:tc>
                  <a:txBody>
                    <a:bodyPr/>
                    <a:lstStyle/>
                    <a:p>
                      <a:pPr marL="0" marR="47625" rtl="0">
                        <a:lnSpc>
                          <a:spcPct val="150000"/>
                        </a:lnSpc>
                        <a:spcBef>
                          <a:spcPts val="300"/>
                        </a:spcBef>
                        <a:spcAft>
                          <a:spcPts val="300"/>
                        </a:spcAft>
                        <a:tabLst>
                          <a:tab pos="3752850" algn="l"/>
                        </a:tabLst>
                      </a:pPr>
                      <a:r>
                        <a:rPr lang="en-US" sz="1100" b="0" dirty="0">
                          <a:solidFill>
                            <a:schemeClr val="tx1"/>
                          </a:solidFill>
                          <a:effectLst/>
                        </a:rPr>
                        <a:t>When an individual is in pain …. he should plead to Hashem, blessed be He [for relief of His pain], for every human pain produces great anguish [to the Shechinah] Above, as Chazal say:</a:t>
                      </a:r>
                      <a:r>
                        <a:rPr lang="en-US" sz="1100" b="0" i="1" dirty="0">
                          <a:solidFill>
                            <a:schemeClr val="tx1"/>
                          </a:solidFill>
                          <a:effectLst/>
                        </a:rPr>
                        <a:t> “When a person suffers, what does the Shechinah say? ‘I am burdened by My head, I am burdened by My arm!’”  </a:t>
                      </a:r>
                      <a:endParaRPr lang="en-US" sz="1100" b="0" i="1"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r" rtl="1">
                        <a:lnSpc>
                          <a:spcPct val="140000"/>
                        </a:lnSpc>
                        <a:spcBef>
                          <a:spcPts val="300"/>
                        </a:spcBef>
                        <a:spcAft>
                          <a:spcPts val="300"/>
                        </a:spcAft>
                      </a:pPr>
                      <a:r>
                        <a:rPr lang="he-IL" sz="1250" b="0" u="sng" dirty="0">
                          <a:solidFill>
                            <a:schemeClr val="tx1"/>
                          </a:solidFill>
                          <a:effectLst/>
                          <a:cs typeface="+mj-cs"/>
                        </a:rPr>
                        <a:t>נפש החיים ,שער ב׳ ,פרק י״א</a:t>
                      </a:r>
                      <a:r>
                        <a:rPr lang="he-IL" sz="1250" b="0" dirty="0">
                          <a:solidFill>
                            <a:schemeClr val="tx1"/>
                          </a:solidFill>
                          <a:effectLst/>
                          <a:cs typeface="+mj-cs"/>
                        </a:rPr>
                        <a:t>׃ </a:t>
                      </a:r>
                      <a:endParaRPr lang="en-US" sz="1250" b="0" dirty="0">
                        <a:solidFill>
                          <a:schemeClr val="tx1"/>
                        </a:solidFill>
                        <a:effectLst/>
                        <a:cs typeface="+mj-cs"/>
                      </a:endParaRPr>
                    </a:p>
                    <a:p>
                      <a:pPr marL="0" marR="0" algn="r" rtl="1">
                        <a:lnSpc>
                          <a:spcPct val="140000"/>
                        </a:lnSpc>
                        <a:spcBef>
                          <a:spcPts val="200"/>
                        </a:spcBef>
                        <a:spcAft>
                          <a:spcPts val="200"/>
                        </a:spcAft>
                      </a:pPr>
                      <a:r>
                        <a:rPr lang="he-IL" sz="1250" b="0" dirty="0">
                          <a:solidFill>
                            <a:schemeClr val="tx1"/>
                          </a:solidFill>
                          <a:effectLst/>
                          <a:cs typeface="+mj-cs"/>
                        </a:rPr>
                        <a:t>גם היחיד על צערו </a:t>
                      </a:r>
                      <a:r>
                        <a:rPr lang="en-US" sz="1250" b="0" dirty="0">
                          <a:solidFill>
                            <a:schemeClr val="tx1"/>
                          </a:solidFill>
                          <a:effectLst/>
                          <a:cs typeface="+mj-cs"/>
                        </a:rPr>
                        <a:t> …</a:t>
                      </a:r>
                      <a:r>
                        <a:rPr lang="he-IL" sz="1250" b="0" kern="1200" dirty="0">
                          <a:solidFill>
                            <a:schemeClr val="tx1"/>
                          </a:solidFill>
                          <a:effectLst/>
                          <a:latin typeface="+mn-lt"/>
                          <a:ea typeface="+mn-ea"/>
                          <a:cs typeface="+mj-cs"/>
                        </a:rPr>
                        <a:t>יש מקום ג״כ לבקש לפניו יתברך על גודל הצער של מעלה בזמן שהאדם שרוי בצער למטה, כמאמרם ז״ל</a:t>
                      </a:r>
                      <a:r>
                        <a:rPr lang="en-US" sz="1250" b="0" kern="1200" dirty="0">
                          <a:solidFill>
                            <a:schemeClr val="tx1"/>
                          </a:solidFill>
                          <a:effectLst/>
                          <a:latin typeface="+mn-lt"/>
                          <a:ea typeface="+mn-ea"/>
                          <a:cs typeface="+mj-cs"/>
                        </a:rPr>
                        <a:t>   ... </a:t>
                      </a:r>
                      <a:r>
                        <a:rPr lang="he-IL" sz="1250" b="0" kern="1200" dirty="0">
                          <a:solidFill>
                            <a:schemeClr val="tx1"/>
                          </a:solidFill>
                          <a:effectLst/>
                          <a:latin typeface="+mn-lt"/>
                          <a:ea typeface="+mn-ea"/>
                          <a:cs typeface="+mn-cs"/>
                        </a:rPr>
                        <a:t>״</a:t>
                      </a:r>
                      <a:r>
                        <a:rPr lang="he-IL" sz="1250" b="0" kern="1200" dirty="0">
                          <a:solidFill>
                            <a:schemeClr val="tx1"/>
                          </a:solidFill>
                          <a:effectLst/>
                          <a:latin typeface="+mn-lt"/>
                          <a:ea typeface="+mn-ea"/>
                          <a:cs typeface="+mj-cs"/>
                        </a:rPr>
                        <a:t>בזמן שהאדם מצטער שכינה מה הלשון אומרת ׳קלני מראשי קלני מזרועי</a:t>
                      </a:r>
                      <a:r>
                        <a:rPr lang="he-IL" sz="1250" b="0" kern="1200" dirty="0">
                          <a:solidFill>
                            <a:schemeClr val="tx1"/>
                          </a:solidFill>
                          <a:effectLst/>
                          <a:latin typeface="+mn-lt"/>
                          <a:ea typeface="+mn-ea"/>
                          <a:cs typeface="+mn-cs"/>
                        </a:rPr>
                        <a:t>׳</a:t>
                      </a:r>
                      <a:r>
                        <a:rPr lang="he-IL" sz="1250" b="0" kern="1200" dirty="0">
                          <a:solidFill>
                            <a:schemeClr val="tx1"/>
                          </a:solidFill>
                          <a:effectLst/>
                          <a:latin typeface="+mn-lt"/>
                          <a:ea typeface="+mn-ea"/>
                          <a:cs typeface="+mj-cs"/>
                        </a:rPr>
                        <a:t>״. </a:t>
                      </a:r>
                      <a:endParaRPr lang="en-US" sz="1250" b="0" dirty="0">
                        <a:solidFill>
                          <a:schemeClr val="tx1"/>
                        </a:solidFill>
                        <a:effectLst/>
                        <a:latin typeface="Calibri" panose="020F0502020204030204" pitchFamily="34" charset="0"/>
                        <a:ea typeface="Calibri" panose="020F0502020204030204" pitchFamily="34" charset="0"/>
                        <a:cs typeface="+mj-cs"/>
                      </a:endParaRPr>
                    </a:p>
                  </a:txBody>
                  <a:tcPr marL="68580" marR="6858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71662117"/>
                  </a:ext>
                </a:extLst>
              </a:tr>
            </a:tbl>
          </a:graphicData>
        </a:graphic>
      </p:graphicFrame>
      <p:sp>
        <p:nvSpPr>
          <p:cNvPr id="8" name="Rectangle 1">
            <a:extLst>
              <a:ext uri="{FF2B5EF4-FFF2-40B4-BE49-F238E27FC236}">
                <a16:creationId xmlns:a16="http://schemas.microsoft.com/office/drawing/2014/main" id="{23834329-C3CA-40F7-9A6C-DD64C99AEAAD}"/>
              </a:ext>
            </a:extLst>
          </p:cNvPr>
          <p:cNvSpPr>
            <a:spLocks noChangeArrowheads="1"/>
          </p:cNvSpPr>
          <p:nvPr/>
        </p:nvSpPr>
        <p:spPr bwMode="auto">
          <a:xfrm>
            <a:off x="570424" y="7552643"/>
            <a:ext cx="6654800"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3752850" algn="l"/>
              </a:tabLst>
              <a:defRPr>
                <a:solidFill>
                  <a:schemeClr val="tx1"/>
                </a:solidFill>
                <a:latin typeface="Arial" panose="020B0604020202020204" pitchFamily="34" charset="0"/>
              </a:defRPr>
            </a:lvl1pPr>
            <a:lvl2pPr eaLnBrk="0" fontAlgn="base" hangingPunct="0">
              <a:spcBef>
                <a:spcPct val="0"/>
              </a:spcBef>
              <a:spcAft>
                <a:spcPct val="0"/>
              </a:spcAft>
              <a:tabLst>
                <a:tab pos="3752850" algn="l"/>
              </a:tabLst>
              <a:defRPr>
                <a:solidFill>
                  <a:schemeClr val="tx1"/>
                </a:solidFill>
                <a:latin typeface="Arial" panose="020B0604020202020204" pitchFamily="34" charset="0"/>
              </a:defRPr>
            </a:lvl2pPr>
            <a:lvl3pPr eaLnBrk="0" fontAlgn="base" hangingPunct="0">
              <a:spcBef>
                <a:spcPct val="0"/>
              </a:spcBef>
              <a:spcAft>
                <a:spcPct val="0"/>
              </a:spcAft>
              <a:tabLst>
                <a:tab pos="3752850" algn="l"/>
              </a:tabLst>
              <a:defRPr>
                <a:solidFill>
                  <a:schemeClr val="tx1"/>
                </a:solidFill>
                <a:latin typeface="Arial" panose="020B0604020202020204" pitchFamily="34" charset="0"/>
              </a:defRPr>
            </a:lvl3pPr>
            <a:lvl4pPr eaLnBrk="0" fontAlgn="base" hangingPunct="0">
              <a:spcBef>
                <a:spcPct val="0"/>
              </a:spcBef>
              <a:spcAft>
                <a:spcPct val="0"/>
              </a:spcAft>
              <a:tabLst>
                <a:tab pos="3752850" algn="l"/>
              </a:tabLst>
              <a:defRPr>
                <a:solidFill>
                  <a:schemeClr val="tx1"/>
                </a:solidFill>
                <a:latin typeface="Arial" panose="020B0604020202020204" pitchFamily="34" charset="0"/>
              </a:defRPr>
            </a:lvl4pPr>
            <a:lvl5pPr eaLnBrk="0" fontAlgn="base" hangingPunct="0">
              <a:spcBef>
                <a:spcPct val="0"/>
              </a:spcBef>
              <a:spcAft>
                <a:spcPct val="0"/>
              </a:spcAft>
              <a:tabLst>
                <a:tab pos="3752850" algn="l"/>
              </a:tabLst>
              <a:defRPr>
                <a:solidFill>
                  <a:schemeClr val="tx1"/>
                </a:solidFill>
                <a:latin typeface="Arial" panose="020B0604020202020204" pitchFamily="34" charset="0"/>
              </a:defRPr>
            </a:lvl5pPr>
            <a:lvl6pPr eaLnBrk="0" fontAlgn="base" hangingPunct="0">
              <a:spcBef>
                <a:spcPct val="0"/>
              </a:spcBef>
              <a:spcAft>
                <a:spcPct val="0"/>
              </a:spcAft>
              <a:tabLst>
                <a:tab pos="3752850" algn="l"/>
              </a:tabLst>
              <a:defRPr>
                <a:solidFill>
                  <a:schemeClr val="tx1"/>
                </a:solidFill>
                <a:latin typeface="Arial" panose="020B0604020202020204" pitchFamily="34" charset="0"/>
              </a:defRPr>
            </a:lvl6pPr>
            <a:lvl7pPr eaLnBrk="0" fontAlgn="base" hangingPunct="0">
              <a:spcBef>
                <a:spcPct val="0"/>
              </a:spcBef>
              <a:spcAft>
                <a:spcPct val="0"/>
              </a:spcAft>
              <a:tabLst>
                <a:tab pos="3752850" algn="l"/>
              </a:tabLst>
              <a:defRPr>
                <a:solidFill>
                  <a:schemeClr val="tx1"/>
                </a:solidFill>
                <a:latin typeface="Arial" panose="020B0604020202020204" pitchFamily="34" charset="0"/>
              </a:defRPr>
            </a:lvl7pPr>
            <a:lvl8pPr eaLnBrk="0" fontAlgn="base" hangingPunct="0">
              <a:spcBef>
                <a:spcPct val="0"/>
              </a:spcBef>
              <a:spcAft>
                <a:spcPct val="0"/>
              </a:spcAft>
              <a:tabLst>
                <a:tab pos="3752850" algn="l"/>
              </a:tabLst>
              <a:defRPr>
                <a:solidFill>
                  <a:schemeClr val="tx1"/>
                </a:solidFill>
                <a:latin typeface="Arial" panose="020B0604020202020204" pitchFamily="34" charset="0"/>
              </a:defRPr>
            </a:lvl8pPr>
            <a:lvl9pPr eaLnBrk="0" fontAlgn="base" hangingPunct="0">
              <a:spcBef>
                <a:spcPct val="0"/>
              </a:spcBef>
              <a:spcAft>
                <a:spcPct val="0"/>
              </a:spcAft>
              <a:tabLst>
                <a:tab pos="375285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3752850" algn="l"/>
              </a:tabLst>
            </a:pPr>
            <a:r>
              <a:rPr kumimoji="0" lang="en-US" altLang="en-US" sz="1050" b="1" i="0" u="none" strike="noStrike" cap="none" normalizeH="0" baseline="0" dirty="0">
                <a:ln>
                  <a:noFill/>
                </a:ln>
                <a:solidFill>
                  <a:schemeClr val="tx1"/>
                </a:solidFill>
                <a:effectLst/>
                <a:latin typeface="Cambria" panose="02040503050406030204" pitchFamily="18" charset="0"/>
                <a:ea typeface="Calibri" panose="020F0502020204030204" pitchFamily="34" charset="0"/>
                <a:cs typeface="Calibri" panose="020F0502020204030204" pitchFamily="34" charset="0"/>
              </a:rPr>
              <a:t>Source A-2:  </a:t>
            </a:r>
            <a:r>
              <a:rPr kumimoji="0" lang="en-US" altLang="en-US" sz="1050" b="1" i="0" u="none" strike="noStrike" cap="none" normalizeH="0" baseline="0" dirty="0" err="1">
                <a:ln>
                  <a:noFill/>
                </a:ln>
                <a:solidFill>
                  <a:schemeClr val="tx1"/>
                </a:solidFill>
                <a:effectLst/>
                <a:latin typeface="Cambria" panose="02040503050406030204" pitchFamily="18" charset="0"/>
                <a:ea typeface="Calibri" panose="020F0502020204030204" pitchFamily="34" charset="0"/>
                <a:cs typeface="Calibri" panose="020F0502020204030204" pitchFamily="34" charset="0"/>
              </a:rPr>
              <a:t>Rebbi</a:t>
            </a:r>
            <a:r>
              <a:rPr kumimoji="0" lang="en-US" altLang="en-US" sz="1050" b="1" i="0" u="none" strike="noStrike" cap="none" normalizeH="0" baseline="0" dirty="0">
                <a:ln>
                  <a:noFill/>
                </a:ln>
                <a:solidFill>
                  <a:schemeClr val="tx1"/>
                </a:solidFill>
                <a:effectLst/>
                <a:latin typeface="Cambria" panose="02040503050406030204" pitchFamily="18" charset="0"/>
                <a:ea typeface="Calibri" panose="020F0502020204030204" pitchFamily="34" charset="0"/>
                <a:cs typeface="Calibri" panose="020F0502020204030204" pitchFamily="34" charset="0"/>
              </a:rPr>
              <a:t> Chaim of </a:t>
            </a:r>
            <a:r>
              <a:rPr kumimoji="0" lang="en-US" altLang="en-US" sz="1050" b="1" i="0" u="none" strike="noStrike" cap="none" normalizeH="0" baseline="0" dirty="0" err="1">
                <a:ln>
                  <a:noFill/>
                </a:ln>
                <a:solidFill>
                  <a:schemeClr val="tx1"/>
                </a:solidFill>
                <a:effectLst/>
                <a:latin typeface="Cambria" panose="02040503050406030204" pitchFamily="18" charset="0"/>
                <a:ea typeface="Calibri" panose="020F0502020204030204" pitchFamily="34" charset="0"/>
                <a:cs typeface="Calibri" panose="020F0502020204030204" pitchFamily="34" charset="0"/>
              </a:rPr>
              <a:t>Volozhin</a:t>
            </a:r>
            <a:r>
              <a:rPr kumimoji="0" lang="en-US" altLang="en-US" sz="1050" b="1" i="0" u="none" strike="noStrike" cap="none" normalizeH="0" baseline="0" dirty="0">
                <a:ln>
                  <a:noFill/>
                </a:ln>
                <a:solidFill>
                  <a:schemeClr val="tx1"/>
                </a:solidFill>
                <a:effectLst/>
                <a:latin typeface="Cambria" panose="02040503050406030204" pitchFamily="18" charset="0"/>
                <a:ea typeface="Calibri" panose="020F0502020204030204" pitchFamily="34" charset="0"/>
                <a:cs typeface="Calibri" panose="020F0502020204030204" pitchFamily="34" charset="0"/>
              </a:rPr>
              <a:t>:  </a:t>
            </a:r>
            <a:r>
              <a:rPr kumimoji="0" lang="en-US" altLang="en-US" sz="1000" i="0" u="none" strike="noStrike" cap="none" normalizeH="0" baseline="0" dirty="0">
                <a:ln>
                  <a:noFill/>
                </a:ln>
                <a:solidFill>
                  <a:schemeClr val="tx1"/>
                </a:solidFill>
                <a:effectLst/>
                <a:latin typeface="Cambria" panose="02040503050406030204" pitchFamily="18" charset="0"/>
                <a:ea typeface="Calibri" panose="020F0502020204030204" pitchFamily="34" charset="0"/>
                <a:cs typeface="Calibri" panose="020F0502020204030204" pitchFamily="34" charset="0"/>
              </a:rPr>
              <a:t>Placing the focus of our prayers on Hashem’s anguish, even for private pain. </a:t>
            </a:r>
            <a:endParaRPr kumimoji="0" lang="en-US" altLang="en-US" sz="1000" i="0" u="none" strike="noStrike" cap="none" normalizeH="0" baseline="0" dirty="0">
              <a:ln>
                <a:noFill/>
              </a:ln>
              <a:solidFill>
                <a:schemeClr val="tx1"/>
              </a:solidFill>
              <a:effectLst/>
              <a:latin typeface="Arial" panose="020B0604020202020204" pitchFamily="34" charset="0"/>
            </a:endParaRPr>
          </a:p>
        </p:txBody>
      </p:sp>
      <p:sp>
        <p:nvSpPr>
          <p:cNvPr id="9" name="TextBox 8">
            <a:extLst>
              <a:ext uri="{FF2B5EF4-FFF2-40B4-BE49-F238E27FC236}">
                <a16:creationId xmlns:a16="http://schemas.microsoft.com/office/drawing/2014/main" id="{67624730-B5EA-4E29-A667-0246F3C0ED05}"/>
              </a:ext>
            </a:extLst>
          </p:cNvPr>
          <p:cNvSpPr txBox="1"/>
          <p:nvPr/>
        </p:nvSpPr>
        <p:spPr>
          <a:xfrm>
            <a:off x="317942" y="9312552"/>
            <a:ext cx="4419600" cy="266959"/>
          </a:xfrm>
          <a:prstGeom prst="rect">
            <a:avLst/>
          </a:prstGeom>
          <a:noFill/>
        </p:spPr>
        <p:txBody>
          <a:bodyPr wrap="square">
            <a:spAutoFit/>
          </a:bodyPr>
          <a:lstStyle/>
          <a:p>
            <a:pPr marL="228600" marR="0" indent="0">
              <a:lnSpc>
                <a:spcPct val="130000"/>
              </a:lnSpc>
              <a:spcBef>
                <a:spcPts val="300"/>
              </a:spcBef>
              <a:spcAft>
                <a:spcPts val="400"/>
              </a:spcAft>
            </a:pPr>
            <a:r>
              <a:rPr lang="en-US" sz="900" i="1" dirty="0">
                <a:effectLst/>
                <a:latin typeface="Calibri" panose="020F0502020204030204" pitchFamily="34" charset="0"/>
                <a:ea typeface="Times New Roman" panose="02020603050405020304" pitchFamily="18" charset="0"/>
                <a:cs typeface="Calibri" panose="020F0502020204030204" pitchFamily="34" charset="0"/>
              </a:rPr>
              <a:t>Translation from: Nefesh </a:t>
            </a:r>
            <a:r>
              <a:rPr lang="en-US" sz="900" i="1" dirty="0" err="1">
                <a:effectLst/>
                <a:latin typeface="Calibri" panose="020F0502020204030204" pitchFamily="34" charset="0"/>
                <a:ea typeface="Times New Roman" panose="02020603050405020304" pitchFamily="18" charset="0"/>
                <a:cs typeface="Calibri" panose="020F0502020204030204" pitchFamily="34" charset="0"/>
              </a:rPr>
              <a:t>HaChaim</a:t>
            </a:r>
            <a:r>
              <a:rPr lang="en-US" sz="900" dirty="0">
                <a:effectLst/>
                <a:latin typeface="Calibri" panose="020F0502020204030204" pitchFamily="34" charset="0"/>
                <a:ea typeface="Times New Roman" panose="02020603050405020304" pitchFamily="18" charset="0"/>
                <a:cs typeface="Calibri" panose="020F0502020204030204" pitchFamily="34" charset="0"/>
              </a:rPr>
              <a:t>, Rabbi </a:t>
            </a:r>
            <a:r>
              <a:rPr lang="en-US" sz="900" dirty="0" err="1">
                <a:effectLst/>
                <a:latin typeface="Calibri" panose="020F0502020204030204" pitchFamily="34" charset="0"/>
                <a:ea typeface="Times New Roman" panose="02020603050405020304" pitchFamily="18" charset="0"/>
                <a:cs typeface="Calibri" panose="020F0502020204030204" pitchFamily="34" charset="0"/>
              </a:rPr>
              <a:t>Avrohom</a:t>
            </a:r>
            <a:r>
              <a:rPr lang="en-US" sz="900" dirty="0">
                <a:effectLst/>
                <a:latin typeface="Calibri" panose="020F0502020204030204" pitchFamily="34" charset="0"/>
                <a:ea typeface="Times New Roman" panose="02020603050405020304" pitchFamily="18" charset="0"/>
                <a:cs typeface="Calibri" panose="020F0502020204030204" pitchFamily="34" charset="0"/>
              </a:rPr>
              <a:t> Yaakov Finkel, Judaica Press</a:t>
            </a:r>
            <a:endParaRPr lang="en-US" sz="900" dirty="0">
              <a:effectLst/>
              <a:latin typeface="Calibri" panose="020F0502020204030204" pitchFamily="34" charset="0"/>
              <a:ea typeface="Times New Roman" panose="02020603050405020304" pitchFamily="18" charset="0"/>
            </a:endParaRPr>
          </a:p>
        </p:txBody>
      </p:sp>
    </p:spTree>
    <p:extLst>
      <p:ext uri="{BB962C8B-B14F-4D97-AF65-F5344CB8AC3E}">
        <p14:creationId xmlns:p14="http://schemas.microsoft.com/office/powerpoint/2010/main" val="108717833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90573D4-DCF2-45DA-8919-794DD2B7CAC3}"/>
              </a:ext>
            </a:extLst>
          </p:cNvPr>
          <p:cNvSpPr>
            <a:spLocks noGrp="1"/>
          </p:cNvSpPr>
          <p:nvPr>
            <p:ph type="sldNum" sz="quarter" idx="12"/>
          </p:nvPr>
        </p:nvSpPr>
        <p:spPr/>
        <p:txBody>
          <a:bodyPr/>
          <a:lstStyle/>
          <a:p>
            <a:fld id="{0C214F17-86AB-4F1C-BC88-4CB7EE2FB93D}" type="slidenum">
              <a:rPr lang="en-US" sz="1050" b="1" smtClean="0">
                <a:solidFill>
                  <a:schemeClr val="tx1"/>
                </a:solidFill>
              </a:rPr>
              <a:t>41</a:t>
            </a:fld>
            <a:endParaRPr lang="en-US" sz="1050" b="1" dirty="0">
              <a:solidFill>
                <a:schemeClr val="tx1"/>
              </a:solidFill>
            </a:endParaRPr>
          </a:p>
        </p:txBody>
      </p:sp>
      <p:sp>
        <p:nvSpPr>
          <p:cNvPr id="4" name="Text Box 213">
            <a:extLst>
              <a:ext uri="{FF2B5EF4-FFF2-40B4-BE49-F238E27FC236}">
                <a16:creationId xmlns:a16="http://schemas.microsoft.com/office/drawing/2014/main" id="{4D022E4C-FBCA-4CBA-A298-52199603A68A}"/>
              </a:ext>
            </a:extLst>
          </p:cNvPr>
          <p:cNvSpPr txBox="1">
            <a:spLocks noChangeArrowheads="1"/>
          </p:cNvSpPr>
          <p:nvPr/>
        </p:nvSpPr>
        <p:spPr bwMode="auto">
          <a:xfrm>
            <a:off x="653709" y="819661"/>
            <a:ext cx="6544016" cy="2234647"/>
          </a:xfrm>
          <a:prstGeom prst="rect">
            <a:avLst/>
          </a:prstGeom>
          <a:solidFill>
            <a:schemeClr val="bg1">
              <a:lumMod val="95000"/>
            </a:schemeClr>
          </a:solidFill>
          <a:ln w="6350">
            <a:solidFill>
              <a:srgbClr val="000000"/>
            </a:solidFill>
            <a:prstDash val="sysDot"/>
            <a:miter lim="800000"/>
            <a:headEnd/>
            <a:tailEnd/>
          </a:ln>
        </p:spPr>
        <p:txBody>
          <a:bodyPr rot="0" vert="horz" wrap="square" lIns="91440" tIns="45720" rIns="91440" bIns="45720" anchor="t" anchorCtr="0">
            <a:noAutofit/>
          </a:bodyPr>
          <a:lstStyle/>
          <a:p>
            <a:pPr marL="114300" marR="0" rtl="0">
              <a:lnSpc>
                <a:spcPct val="135000"/>
              </a:lnSpc>
              <a:spcBef>
                <a:spcPts val="3000"/>
              </a:spcBef>
              <a:spcAft>
                <a:spcPts val="960"/>
              </a:spcAft>
            </a:pPr>
            <a:endParaRPr lang="en-US" sz="1300" dirty="0">
              <a:effectLst/>
              <a:ea typeface="Calibri" panose="020F0502020204030204" pitchFamily="34" charset="0"/>
              <a:cs typeface="Arial" panose="020B0604020202020204" pitchFamily="34" charset="0"/>
            </a:endParaRPr>
          </a:p>
          <a:p>
            <a:pPr marL="342900" indent="-228600">
              <a:lnSpc>
                <a:spcPct val="135000"/>
              </a:lnSpc>
              <a:spcBef>
                <a:spcPts val="1800"/>
              </a:spcBef>
              <a:spcAft>
                <a:spcPts val="600"/>
              </a:spcAft>
              <a:buFont typeface="Wingdings" panose="05000000000000000000" pitchFamily="2" charset="2"/>
              <a:buChar char="v"/>
            </a:pPr>
            <a:r>
              <a:rPr lang="en-US" sz="1200" baseline="30000" dirty="0">
                <a:effectLst/>
                <a:ea typeface="Calibri" panose="020F0502020204030204" pitchFamily="34" charset="0"/>
                <a:cs typeface="Arial" panose="020B0604020202020204" pitchFamily="34" charset="0"/>
              </a:rPr>
              <a:t>5</a:t>
            </a:r>
            <a:r>
              <a:rPr lang="en-US" sz="1300" dirty="0">
                <a:effectLst/>
                <a:ea typeface="Calibri" panose="020F0502020204030204" pitchFamily="34" charset="0"/>
                <a:cs typeface="Arial" panose="020B0604020202020204" pitchFamily="34" charset="0"/>
              </a:rPr>
              <a:t>Hashem suffers greatly when we are in exile.  His Shechinah was exiled with us and </a:t>
            </a:r>
            <a:br>
              <a:rPr lang="en-US" sz="1300" dirty="0">
                <a:effectLst/>
                <a:ea typeface="Calibri" panose="020F0502020204030204" pitchFamily="34" charset="0"/>
                <a:cs typeface="Arial" panose="020B0604020202020204" pitchFamily="34" charset="0"/>
              </a:rPr>
            </a:br>
            <a:r>
              <a:rPr lang="en-US" sz="1300" dirty="0">
                <a:effectLst/>
                <a:ea typeface="Calibri" panose="020F0502020204030204" pitchFamily="34" charset="0"/>
                <a:cs typeface="Arial" panose="020B0604020202020204" pitchFamily="34" charset="0"/>
              </a:rPr>
              <a:t>He yearns for us to return and reunite with Him in the </a:t>
            </a:r>
            <a:r>
              <a:rPr lang="en-US" sz="1300" i="1" dirty="0" err="1">
                <a:effectLst/>
                <a:ea typeface="Calibri" panose="020F0502020204030204" pitchFamily="34" charset="0"/>
                <a:cs typeface="Arial" panose="020B0604020202020204" pitchFamily="34" charset="0"/>
              </a:rPr>
              <a:t>Beis</a:t>
            </a:r>
            <a:r>
              <a:rPr lang="en-US" sz="1300" i="1" dirty="0">
                <a:effectLst/>
                <a:ea typeface="Calibri" panose="020F0502020204030204" pitchFamily="34" charset="0"/>
                <a:cs typeface="Arial" panose="020B0604020202020204" pitchFamily="34" charset="0"/>
              </a:rPr>
              <a:t> </a:t>
            </a:r>
            <a:r>
              <a:rPr lang="en-US" sz="1300" i="1" dirty="0" err="1">
                <a:effectLst/>
                <a:ea typeface="Calibri" panose="020F0502020204030204" pitchFamily="34" charset="0"/>
                <a:cs typeface="Arial" panose="020B0604020202020204" pitchFamily="34" charset="0"/>
              </a:rPr>
              <a:t>HaMikdash</a:t>
            </a:r>
            <a:r>
              <a:rPr lang="en-US" sz="1300" dirty="0">
                <a:effectLst/>
                <a:ea typeface="Calibri" panose="020F0502020204030204" pitchFamily="34" charset="0"/>
                <a:cs typeface="Arial" panose="020B0604020202020204" pitchFamily="34" charset="0"/>
              </a:rPr>
              <a:t>.</a:t>
            </a:r>
          </a:p>
          <a:p>
            <a:pPr marL="342900" indent="-228600">
              <a:lnSpc>
                <a:spcPct val="135000"/>
              </a:lnSpc>
              <a:spcBef>
                <a:spcPts val="600"/>
              </a:spcBef>
              <a:spcAft>
                <a:spcPts val="600"/>
              </a:spcAft>
              <a:buFont typeface="Wingdings" panose="05000000000000000000" pitchFamily="2" charset="2"/>
              <a:buChar char="v"/>
            </a:pPr>
            <a:r>
              <a:rPr lang="en-US" sz="1200" baseline="30000" dirty="0">
                <a:effectLst/>
                <a:ea typeface="Calibri" panose="020F0502020204030204" pitchFamily="34" charset="0"/>
                <a:cs typeface="Arial" panose="020B0604020202020204" pitchFamily="34" charset="0"/>
              </a:rPr>
              <a:t>6</a:t>
            </a:r>
            <a:r>
              <a:rPr lang="en-US" sz="1300" dirty="0">
                <a:effectLst/>
                <a:ea typeface="Calibri" panose="020F0502020204030204" pitchFamily="34" charset="0"/>
                <a:cs typeface="Arial" panose="020B0604020202020204" pitchFamily="34" charset="0"/>
              </a:rPr>
              <a:t>Hashem’s Name suffers desecration (</a:t>
            </a:r>
            <a:r>
              <a:rPr lang="en-US" sz="1300" dirty="0" err="1">
                <a:effectLst/>
                <a:ea typeface="Calibri" panose="020F0502020204030204" pitchFamily="34" charset="0"/>
                <a:cs typeface="Arial" panose="020B0604020202020204" pitchFamily="34" charset="0"/>
              </a:rPr>
              <a:t>Chillul</a:t>
            </a:r>
            <a:r>
              <a:rPr lang="en-US" sz="1300" dirty="0">
                <a:effectLst/>
                <a:ea typeface="Calibri" panose="020F0502020204030204" pitchFamily="34" charset="0"/>
                <a:cs typeface="Arial" panose="020B0604020202020204" pitchFamily="34" charset="0"/>
              </a:rPr>
              <a:t> Hashem) because of the destruction of the </a:t>
            </a:r>
            <a:r>
              <a:rPr lang="en-US" sz="1300" i="1" dirty="0" err="1">
                <a:effectLst/>
                <a:ea typeface="Calibri" panose="020F0502020204030204" pitchFamily="34" charset="0"/>
                <a:cs typeface="Arial" panose="020B0604020202020204" pitchFamily="34" charset="0"/>
              </a:rPr>
              <a:t>Beis</a:t>
            </a:r>
            <a:r>
              <a:rPr lang="en-US" sz="1300" i="1" dirty="0">
                <a:effectLst/>
                <a:ea typeface="Calibri" panose="020F0502020204030204" pitchFamily="34" charset="0"/>
                <a:cs typeface="Arial" panose="020B0604020202020204" pitchFamily="34" charset="0"/>
              </a:rPr>
              <a:t> </a:t>
            </a:r>
            <a:r>
              <a:rPr lang="en-US" sz="1300" i="1" dirty="0" err="1">
                <a:effectLst/>
                <a:ea typeface="Calibri" panose="020F0502020204030204" pitchFamily="34" charset="0"/>
                <a:cs typeface="Arial" panose="020B0604020202020204" pitchFamily="34" charset="0"/>
              </a:rPr>
              <a:t>HaMikdash</a:t>
            </a:r>
            <a:r>
              <a:rPr lang="en-US" sz="1300" i="1" dirty="0">
                <a:effectLst/>
                <a:ea typeface="Calibri" panose="020F0502020204030204" pitchFamily="34" charset="0"/>
                <a:cs typeface="Arial" panose="020B0604020202020204" pitchFamily="34" charset="0"/>
              </a:rPr>
              <a:t> </a:t>
            </a:r>
            <a:r>
              <a:rPr lang="en-US" sz="1300" dirty="0">
                <a:effectLst/>
                <a:ea typeface="Calibri" panose="020F0502020204030204" pitchFamily="34" charset="0"/>
                <a:cs typeface="Arial" panose="020B0604020202020204" pitchFamily="34" charset="0"/>
              </a:rPr>
              <a:t>and our exile.  We are </a:t>
            </a:r>
            <a:r>
              <a:rPr lang="en-US" sz="1300" i="1" dirty="0" err="1">
                <a:effectLst/>
                <a:ea typeface="Calibri" panose="020F0502020204030204" pitchFamily="34" charset="0"/>
                <a:cs typeface="Arial" panose="020B0604020202020204" pitchFamily="34" charset="0"/>
              </a:rPr>
              <a:t>Nosei</a:t>
            </a:r>
            <a:r>
              <a:rPr lang="en-US" sz="1300" i="1" dirty="0">
                <a:effectLst/>
                <a:ea typeface="Calibri" panose="020F0502020204030204" pitchFamily="34" charset="0"/>
                <a:cs typeface="Arial" panose="020B0604020202020204" pitchFamily="34" charset="0"/>
              </a:rPr>
              <a:t> </a:t>
            </a:r>
            <a:r>
              <a:rPr lang="en-US" sz="1300" i="1" dirty="0" err="1">
                <a:effectLst/>
                <a:ea typeface="Calibri" panose="020F0502020204030204" pitchFamily="34" charset="0"/>
                <a:cs typeface="Arial" panose="020B0604020202020204" pitchFamily="34" charset="0"/>
              </a:rPr>
              <a:t>B’ol</a:t>
            </a:r>
            <a:r>
              <a:rPr lang="en-US" sz="1300" dirty="0">
                <a:effectLst/>
                <a:ea typeface="Calibri" panose="020F0502020204030204" pitchFamily="34" charset="0"/>
                <a:cs typeface="Arial" panose="020B0604020202020204" pitchFamily="34" charset="0"/>
              </a:rPr>
              <a:t> with Hashem in our prayers when we express our yearning for His Name to be sanctified via our redemption.</a:t>
            </a:r>
          </a:p>
          <a:p>
            <a:pPr marL="114300" marR="0" rtl="0">
              <a:lnSpc>
                <a:spcPct val="135000"/>
              </a:lnSpc>
              <a:spcBef>
                <a:spcPts val="900"/>
              </a:spcBef>
              <a:spcAft>
                <a:spcPts val="960"/>
              </a:spcAft>
            </a:pPr>
            <a:endParaRPr lang="en-US" sz="1300" dirty="0">
              <a:effectLst/>
              <a:ea typeface="Calibri" panose="020F0502020204030204" pitchFamily="34" charset="0"/>
              <a:cs typeface="Arial" panose="020B0604020202020204" pitchFamily="34" charset="0"/>
            </a:endParaRPr>
          </a:p>
        </p:txBody>
      </p:sp>
      <p:sp>
        <p:nvSpPr>
          <p:cNvPr id="6" name="Text Box 224">
            <a:extLst>
              <a:ext uri="{FF2B5EF4-FFF2-40B4-BE49-F238E27FC236}">
                <a16:creationId xmlns:a16="http://schemas.microsoft.com/office/drawing/2014/main" id="{F3B44846-DBE9-4D97-8193-22C3CE7BE8FC}"/>
              </a:ext>
            </a:extLst>
          </p:cNvPr>
          <p:cNvSpPr txBox="1"/>
          <p:nvPr/>
        </p:nvSpPr>
        <p:spPr>
          <a:xfrm>
            <a:off x="697865" y="837668"/>
            <a:ext cx="6499860" cy="441591"/>
          </a:xfrm>
          <a:prstGeom prst="rect">
            <a:avLst/>
          </a:prstGeom>
          <a:solidFill>
            <a:prstClr val="white"/>
          </a:solidFill>
          <a:ln>
            <a:noFill/>
          </a:ln>
        </p:spPr>
        <p:txBody>
          <a:bodyPr rot="0" spcFirstLastPara="0" vert="horz" wrap="square" lIns="0" tIns="0" rIns="0" bIns="0" numCol="1" spcCol="0" rtlCol="0" fromWordArt="0" anchor="ctr" anchorCtr="0" forceAA="0" compatLnSpc="1">
            <a:prstTxWarp prst="textNoShape">
              <a:avLst/>
            </a:prstTxWarp>
            <a:noAutofit/>
          </a:bodyPr>
          <a:lstStyle/>
          <a:p>
            <a:pPr marL="0" marR="0" algn="ctr">
              <a:lnSpc>
                <a:spcPct val="130000"/>
              </a:lnSpc>
              <a:spcBef>
                <a:spcPts val="300"/>
              </a:spcBef>
              <a:spcAft>
                <a:spcPts val="300"/>
              </a:spcAft>
            </a:pPr>
            <a:r>
              <a:rPr lang="en-US" sz="1100" b="1" i="1" cap="small" dirty="0" err="1">
                <a:effectLst/>
                <a:latin typeface="Verdana" panose="020B0604030504040204" pitchFamily="34" charset="0"/>
                <a:ea typeface="Times New Roman" panose="02020603050405020304" pitchFamily="18" charset="0"/>
                <a:cs typeface="Arial" panose="020B0604020202020204" pitchFamily="34" charset="0"/>
              </a:rPr>
              <a:t>Nesiah</a:t>
            </a:r>
            <a:r>
              <a:rPr lang="en-US" sz="1100" b="1" i="1" cap="small" dirty="0">
                <a:effectLst/>
                <a:latin typeface="Verdana" panose="020B0604030504040204" pitchFamily="34" charset="0"/>
                <a:ea typeface="Times New Roman" panose="02020603050405020304" pitchFamily="18" charset="0"/>
                <a:cs typeface="Arial" panose="020B0604020202020204" pitchFamily="34" charset="0"/>
              </a:rPr>
              <a:t> </a:t>
            </a:r>
            <a:r>
              <a:rPr lang="en-US" sz="1100" b="1" i="1" cap="small" dirty="0" err="1">
                <a:effectLst/>
                <a:latin typeface="Verdana" panose="020B0604030504040204" pitchFamily="34" charset="0"/>
                <a:ea typeface="Times New Roman" panose="02020603050405020304" pitchFamily="18" charset="0"/>
                <a:cs typeface="Arial" panose="020B0604020202020204" pitchFamily="34" charset="0"/>
              </a:rPr>
              <a:t>B’ol</a:t>
            </a:r>
            <a:r>
              <a:rPr lang="en-US" sz="1100" b="1" i="1" cap="small" dirty="0">
                <a:effectLst/>
                <a:latin typeface="Verdana" panose="020B0604030504040204" pitchFamily="34" charset="0"/>
                <a:ea typeface="Times New Roman" panose="02020603050405020304" pitchFamily="18" charset="0"/>
                <a:cs typeface="Arial" panose="020B0604020202020204" pitchFamily="34" charset="0"/>
              </a:rPr>
              <a:t> </a:t>
            </a:r>
            <a:r>
              <a:rPr lang="en-US" sz="1100" b="1" cap="small" dirty="0">
                <a:effectLst/>
                <a:latin typeface="Verdana" panose="020B0604030504040204" pitchFamily="34" charset="0"/>
                <a:ea typeface="Times New Roman" panose="02020603050405020304" pitchFamily="18" charset="0"/>
                <a:cs typeface="Arial" panose="020B0604020202020204" pitchFamily="34" charset="0"/>
              </a:rPr>
              <a:t>for Hashem’s pain </a:t>
            </a:r>
            <a:r>
              <a:rPr lang="en-US" sz="1100" b="1" cap="small" dirty="0">
                <a:latin typeface="Verdana" panose="020B0604030504040204" pitchFamily="34" charset="0"/>
                <a:ea typeface="Times New Roman" panose="02020603050405020304" pitchFamily="18" charset="0"/>
                <a:cs typeface="Arial" panose="020B0604020202020204" pitchFamily="34" charset="0"/>
              </a:rPr>
              <a:t>due to </a:t>
            </a:r>
            <a:r>
              <a:rPr lang="en-US" sz="1100" b="1" cap="small" dirty="0">
                <a:effectLst/>
                <a:latin typeface="Verdana" panose="020B0604030504040204" pitchFamily="34" charset="0"/>
                <a:ea typeface="Times New Roman" panose="02020603050405020304" pitchFamily="18" charset="0"/>
                <a:cs typeface="Arial" panose="020B0604020202020204" pitchFamily="34" charset="0"/>
              </a:rPr>
              <a:t>the </a:t>
            </a:r>
            <a:r>
              <a:rPr lang="en-US" sz="1100" b="1" cap="small" dirty="0" err="1">
                <a:effectLst/>
                <a:latin typeface="Verdana" panose="020B0604030504040204" pitchFamily="34" charset="0"/>
                <a:ea typeface="Times New Roman" panose="02020603050405020304" pitchFamily="18" charset="0"/>
                <a:cs typeface="Arial" panose="020B0604020202020204" pitchFamily="34" charset="0"/>
              </a:rPr>
              <a:t>Churban</a:t>
            </a:r>
            <a:r>
              <a:rPr lang="en-US" sz="1100" b="1" cap="small" dirty="0">
                <a:effectLst/>
                <a:latin typeface="Verdana" panose="020B0604030504040204" pitchFamily="34" charset="0"/>
                <a:ea typeface="Times New Roman" panose="02020603050405020304" pitchFamily="18" charset="0"/>
                <a:cs typeface="Arial" panose="020B0604020202020204" pitchFamily="34" charset="0"/>
              </a:rPr>
              <a:t> </a:t>
            </a:r>
            <a:r>
              <a:rPr lang="en-US" sz="1100" b="1" cap="small" dirty="0" err="1">
                <a:effectLst/>
                <a:latin typeface="Verdana" panose="020B0604030504040204" pitchFamily="34" charset="0"/>
                <a:ea typeface="Times New Roman" panose="02020603050405020304" pitchFamily="18" charset="0"/>
                <a:cs typeface="Arial" panose="020B0604020202020204" pitchFamily="34" charset="0"/>
              </a:rPr>
              <a:t>Beis</a:t>
            </a:r>
            <a:r>
              <a:rPr lang="en-US" sz="1100" b="1" cap="small" dirty="0">
                <a:effectLst/>
                <a:latin typeface="Verdana" panose="020B0604030504040204" pitchFamily="34" charset="0"/>
                <a:ea typeface="Times New Roman" panose="02020603050405020304" pitchFamily="18" charset="0"/>
                <a:cs typeface="Arial" panose="020B0604020202020204" pitchFamily="34" charset="0"/>
              </a:rPr>
              <a:t> </a:t>
            </a:r>
            <a:r>
              <a:rPr lang="en-US" sz="1100" b="1" cap="small" dirty="0" err="1">
                <a:effectLst/>
                <a:latin typeface="Verdana" panose="020B0604030504040204" pitchFamily="34" charset="0"/>
                <a:ea typeface="Times New Roman" panose="02020603050405020304" pitchFamily="18" charset="0"/>
                <a:cs typeface="Arial" panose="020B0604020202020204" pitchFamily="34" charset="0"/>
              </a:rPr>
              <a:t>HaMikdash</a:t>
            </a:r>
            <a:r>
              <a:rPr lang="en-US" sz="1100" b="1" cap="small" dirty="0">
                <a:effectLst/>
                <a:latin typeface="Verdana" panose="020B0604030504040204" pitchFamily="34" charset="0"/>
                <a:ea typeface="Times New Roman" panose="02020603050405020304" pitchFamily="18" charset="0"/>
                <a:cs typeface="Arial" panose="020B0604020202020204" pitchFamily="34" charset="0"/>
              </a:rPr>
              <a:t> and our exile</a:t>
            </a:r>
            <a:endParaRPr lang="en-US" sz="1100" b="1" cap="small" dirty="0">
              <a:effectLst/>
              <a:latin typeface="Calibri" panose="020F0502020204030204" pitchFamily="34" charset="0"/>
              <a:ea typeface="Times New Roman" panose="02020603050405020304" pitchFamily="18" charset="0"/>
              <a:cs typeface="Arial" panose="020B0604020202020204" pitchFamily="34" charset="0"/>
            </a:endParaRPr>
          </a:p>
        </p:txBody>
      </p:sp>
      <p:sp>
        <p:nvSpPr>
          <p:cNvPr id="8" name="TextBox 7">
            <a:extLst>
              <a:ext uri="{FF2B5EF4-FFF2-40B4-BE49-F238E27FC236}">
                <a16:creationId xmlns:a16="http://schemas.microsoft.com/office/drawing/2014/main" id="{B6957522-B55E-48CD-850D-D46D131F1A4F}"/>
              </a:ext>
            </a:extLst>
          </p:cNvPr>
          <p:cNvSpPr txBox="1"/>
          <p:nvPr/>
        </p:nvSpPr>
        <p:spPr>
          <a:xfrm>
            <a:off x="542925" y="301324"/>
            <a:ext cx="6654800" cy="307777"/>
          </a:xfrm>
          <a:prstGeom prst="rect">
            <a:avLst/>
          </a:prstGeom>
          <a:noFill/>
        </p:spPr>
        <p:txBody>
          <a:bodyPr wrap="square" rtlCol="0">
            <a:spAutoFit/>
          </a:bodyPr>
          <a:lstStyle/>
          <a:p>
            <a:pPr algn="ctr"/>
            <a:r>
              <a:rPr lang="en-US" sz="1400" dirty="0">
                <a:latin typeface="Cambria" panose="02040503050406030204" pitchFamily="18" charset="0"/>
                <a:ea typeface="Cambria" panose="02040503050406030204" pitchFamily="18" charset="0"/>
              </a:rPr>
              <a:t>Appendix A:  Being </a:t>
            </a:r>
            <a:r>
              <a:rPr lang="en-US" sz="1400" i="1" dirty="0" err="1">
                <a:latin typeface="Cambria" panose="02040503050406030204" pitchFamily="18" charset="0"/>
                <a:ea typeface="Cambria" panose="02040503050406030204" pitchFamily="18" charset="0"/>
              </a:rPr>
              <a:t>Nosei</a:t>
            </a:r>
            <a:r>
              <a:rPr lang="en-US" sz="1400" i="1" dirty="0">
                <a:latin typeface="Cambria" panose="02040503050406030204" pitchFamily="18" charset="0"/>
                <a:ea typeface="Cambria" panose="02040503050406030204" pitchFamily="18" charset="0"/>
              </a:rPr>
              <a:t> </a:t>
            </a:r>
            <a:r>
              <a:rPr lang="en-US" sz="1400" i="1" dirty="0" err="1">
                <a:latin typeface="Cambria" panose="02040503050406030204" pitchFamily="18" charset="0"/>
                <a:ea typeface="Cambria" panose="02040503050406030204" pitchFamily="18" charset="0"/>
              </a:rPr>
              <a:t>B’ol</a:t>
            </a:r>
            <a:r>
              <a:rPr lang="en-US" sz="1400" i="1" dirty="0">
                <a:latin typeface="Cambria" panose="02040503050406030204" pitchFamily="18" charset="0"/>
                <a:ea typeface="Cambria" panose="02040503050406030204" pitchFamily="18" charset="0"/>
              </a:rPr>
              <a:t> </a:t>
            </a:r>
            <a:r>
              <a:rPr lang="en-US" sz="1400" dirty="0">
                <a:latin typeface="Cambria" panose="02040503050406030204" pitchFamily="18" charset="0"/>
                <a:ea typeface="Cambria" panose="02040503050406030204" pitchFamily="18" charset="0"/>
              </a:rPr>
              <a:t>with Hashem’s pain</a:t>
            </a:r>
          </a:p>
        </p:txBody>
      </p:sp>
      <p:graphicFrame>
        <p:nvGraphicFramePr>
          <p:cNvPr id="9" name="Table 8">
            <a:extLst>
              <a:ext uri="{FF2B5EF4-FFF2-40B4-BE49-F238E27FC236}">
                <a16:creationId xmlns:a16="http://schemas.microsoft.com/office/drawing/2014/main" id="{D1F70D79-7117-4012-BBA7-D1C5B23572E3}"/>
              </a:ext>
            </a:extLst>
          </p:cNvPr>
          <p:cNvGraphicFramePr>
            <a:graphicFrameLocks noGrp="1"/>
          </p:cNvGraphicFramePr>
          <p:nvPr>
            <p:extLst>
              <p:ext uri="{D42A27DB-BD31-4B8C-83A1-F6EECF244321}">
                <p14:modId xmlns:p14="http://schemas.microsoft.com/office/powerpoint/2010/main" val="1608169580"/>
              </p:ext>
            </p:extLst>
          </p:nvPr>
        </p:nvGraphicFramePr>
        <p:xfrm>
          <a:off x="583248" y="3724466"/>
          <a:ext cx="6686550" cy="2351013"/>
        </p:xfrm>
        <a:graphic>
          <a:graphicData uri="http://schemas.openxmlformats.org/drawingml/2006/table">
            <a:tbl>
              <a:tblPr firstRow="1" firstCol="1" bandRow="1">
                <a:tableStyleId>{5C22544A-7EE6-4342-B048-85BDC9FD1C3A}</a:tableStyleId>
              </a:tblPr>
              <a:tblGrid>
                <a:gridCol w="3711575">
                  <a:extLst>
                    <a:ext uri="{9D8B030D-6E8A-4147-A177-3AD203B41FA5}">
                      <a16:colId xmlns:a16="http://schemas.microsoft.com/office/drawing/2014/main" val="2687764069"/>
                    </a:ext>
                  </a:extLst>
                </a:gridCol>
                <a:gridCol w="2974975">
                  <a:extLst>
                    <a:ext uri="{9D8B030D-6E8A-4147-A177-3AD203B41FA5}">
                      <a16:colId xmlns:a16="http://schemas.microsoft.com/office/drawing/2014/main" val="1175959959"/>
                    </a:ext>
                  </a:extLst>
                </a:gridCol>
              </a:tblGrid>
              <a:tr h="2351013">
                <a:tc>
                  <a:txBody>
                    <a:bodyPr/>
                    <a:lstStyle/>
                    <a:p>
                      <a:pPr marL="0" marR="41910" rtl="0">
                        <a:lnSpc>
                          <a:spcPct val="135000"/>
                        </a:lnSpc>
                        <a:spcBef>
                          <a:spcPts val="300"/>
                        </a:spcBef>
                        <a:spcAft>
                          <a:spcPts val="300"/>
                        </a:spcAft>
                      </a:pPr>
                      <a:r>
                        <a:rPr lang="en-US" sz="1100" b="0" dirty="0">
                          <a:solidFill>
                            <a:schemeClr val="tx1"/>
                          </a:solidFill>
                          <a:effectLst/>
                        </a:rPr>
                        <a:t>Whenever Israel was exiled, the Shechinah was exiled with them …  And when they return, the Shechinah will return with them, as it is stated</a:t>
                      </a:r>
                      <a:r>
                        <a:rPr lang="en-US" sz="1100" b="0" i="1" dirty="0">
                          <a:solidFill>
                            <a:schemeClr val="tx1"/>
                          </a:solidFill>
                          <a:effectLst/>
                        </a:rPr>
                        <a:t>: “And Hashem, Your G-d will return</a:t>
                      </a:r>
                      <a:r>
                        <a:rPr lang="en-US" sz="1100" b="0" dirty="0">
                          <a:solidFill>
                            <a:schemeClr val="tx1"/>
                          </a:solidFill>
                          <a:effectLst/>
                        </a:rPr>
                        <a:t>.”  It is not written “</a:t>
                      </a:r>
                      <a:r>
                        <a:rPr lang="he-IL" sz="1250" b="0" kern="1200" dirty="0">
                          <a:solidFill>
                            <a:schemeClr val="tx1"/>
                          </a:solidFill>
                          <a:effectLst/>
                          <a:latin typeface="+mn-lt"/>
                          <a:ea typeface="+mn-ea"/>
                          <a:cs typeface="+mj-cs"/>
                        </a:rPr>
                        <a:t>וְהֵשִׁיב</a:t>
                      </a:r>
                      <a:r>
                        <a:rPr lang="en-US" sz="1100" b="0" dirty="0">
                          <a:solidFill>
                            <a:schemeClr val="tx1"/>
                          </a:solidFill>
                          <a:effectLst/>
                        </a:rPr>
                        <a:t> (i.e., He will bring you back) but, rather “</a:t>
                      </a:r>
                      <a:r>
                        <a:rPr lang="he-IL" sz="1250" b="0" kern="1200" dirty="0">
                          <a:solidFill>
                            <a:schemeClr val="tx1"/>
                          </a:solidFill>
                          <a:effectLst/>
                          <a:latin typeface="+mn-lt"/>
                          <a:ea typeface="+mn-ea"/>
                          <a:cs typeface="+mj-cs"/>
                        </a:rPr>
                        <a:t>וְשָׁב</a:t>
                      </a:r>
                      <a:r>
                        <a:rPr lang="en-US" sz="1100" b="0" dirty="0">
                          <a:solidFill>
                            <a:schemeClr val="tx1"/>
                          </a:solidFill>
                          <a:effectLst/>
                        </a:rPr>
                        <a:t>” (i.e., Hashem will come back).  And it is stated: </a:t>
                      </a:r>
                      <a:r>
                        <a:rPr lang="en-US" sz="1100" b="0" i="1" dirty="0">
                          <a:solidFill>
                            <a:schemeClr val="tx1"/>
                          </a:solidFill>
                          <a:effectLst/>
                        </a:rPr>
                        <a:t>“With Me, from </a:t>
                      </a:r>
                      <a:r>
                        <a:rPr lang="en-US" sz="1100" b="0" i="1" dirty="0" err="1">
                          <a:solidFill>
                            <a:schemeClr val="tx1"/>
                          </a:solidFill>
                          <a:effectLst/>
                        </a:rPr>
                        <a:t>Levanon</a:t>
                      </a:r>
                      <a:r>
                        <a:rPr lang="en-US" sz="1100" b="0" i="1" dirty="0">
                          <a:solidFill>
                            <a:schemeClr val="tx1"/>
                          </a:solidFill>
                          <a:effectLst/>
                        </a:rPr>
                        <a:t>, My bride, with Me from </a:t>
                      </a:r>
                      <a:r>
                        <a:rPr lang="en-US" sz="1100" b="0" i="1" dirty="0" err="1">
                          <a:solidFill>
                            <a:schemeClr val="tx1"/>
                          </a:solidFill>
                          <a:effectLst/>
                        </a:rPr>
                        <a:t>Levanon</a:t>
                      </a:r>
                      <a:r>
                        <a:rPr lang="en-US" sz="1100" b="0" i="1" dirty="0">
                          <a:solidFill>
                            <a:schemeClr val="tx1"/>
                          </a:solidFill>
                          <a:effectLst/>
                        </a:rPr>
                        <a:t> will you come</a:t>
                      </a:r>
                      <a:r>
                        <a:rPr lang="en-US" sz="1100" b="0" dirty="0">
                          <a:solidFill>
                            <a:schemeClr val="tx1"/>
                          </a:solidFill>
                          <a:effectLst/>
                        </a:rPr>
                        <a:t>.”  …  What is the intent of the words, </a:t>
                      </a:r>
                      <a:r>
                        <a:rPr lang="en-US" sz="1100" b="0" i="1" dirty="0">
                          <a:solidFill>
                            <a:schemeClr val="tx1"/>
                          </a:solidFill>
                          <a:effectLst/>
                        </a:rPr>
                        <a:t>“My bride, with Me from </a:t>
                      </a:r>
                      <a:r>
                        <a:rPr lang="en-US" sz="1100" b="0" i="1" dirty="0" err="1">
                          <a:solidFill>
                            <a:schemeClr val="tx1"/>
                          </a:solidFill>
                          <a:effectLst/>
                        </a:rPr>
                        <a:t>Levanon</a:t>
                      </a:r>
                      <a:r>
                        <a:rPr lang="en-US" sz="1100" b="0" i="1" dirty="0">
                          <a:solidFill>
                            <a:schemeClr val="tx1"/>
                          </a:solidFill>
                          <a:effectLst/>
                        </a:rPr>
                        <a:t>”?  </a:t>
                      </a:r>
                      <a:r>
                        <a:rPr lang="en-US" sz="1100" b="0" dirty="0">
                          <a:solidFill>
                            <a:schemeClr val="tx1"/>
                          </a:solidFill>
                          <a:effectLst/>
                        </a:rPr>
                        <a:t>You and I were exiled from </a:t>
                      </a:r>
                      <a:r>
                        <a:rPr lang="en-US" sz="1100" b="0" dirty="0" err="1">
                          <a:solidFill>
                            <a:schemeClr val="tx1"/>
                          </a:solidFill>
                          <a:effectLst/>
                        </a:rPr>
                        <a:t>Levanon</a:t>
                      </a:r>
                      <a:r>
                        <a:rPr lang="en-US" sz="1100" b="0" dirty="0">
                          <a:solidFill>
                            <a:schemeClr val="tx1"/>
                          </a:solidFill>
                          <a:effectLst/>
                        </a:rPr>
                        <a:t> (i.e., Eretz Yisrael) and we will ascend together to </a:t>
                      </a:r>
                      <a:r>
                        <a:rPr lang="en-US" sz="1100" b="0" dirty="0" err="1">
                          <a:solidFill>
                            <a:schemeClr val="tx1"/>
                          </a:solidFill>
                          <a:effectLst/>
                        </a:rPr>
                        <a:t>Levanon</a:t>
                      </a:r>
                      <a:r>
                        <a:rPr lang="en-US" sz="1100" b="0" dirty="0">
                          <a:solidFill>
                            <a:schemeClr val="tx1"/>
                          </a:solidFill>
                          <a:effectLst/>
                        </a:rPr>
                        <a:t>.”</a:t>
                      </a:r>
                      <a:endParaRPr lang="en-US" sz="1100" b="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rtl="1">
                        <a:lnSpc>
                          <a:spcPct val="140000"/>
                        </a:lnSpc>
                        <a:spcBef>
                          <a:spcPts val="300"/>
                        </a:spcBef>
                        <a:spcAft>
                          <a:spcPts val="0"/>
                        </a:spcAft>
                      </a:pPr>
                      <a:r>
                        <a:rPr lang="he-IL" sz="1300" b="0" u="sng" dirty="0">
                          <a:solidFill>
                            <a:schemeClr val="tx1"/>
                          </a:solidFill>
                          <a:effectLst/>
                          <a:cs typeface="+mj-cs"/>
                        </a:rPr>
                        <a:t>מכילתא דבי רבי ישמעאל מסכתא דפסחא</a:t>
                      </a:r>
                      <a:r>
                        <a:rPr lang="he-IL" sz="1400" b="0" u="sng" kern="1200" dirty="0">
                          <a:solidFill>
                            <a:schemeClr val="tx1"/>
                          </a:solidFill>
                          <a:effectLst/>
                          <a:latin typeface="+mn-lt"/>
                          <a:ea typeface="+mn-ea"/>
                          <a:cs typeface="+mn-cs"/>
                        </a:rPr>
                        <a:t>,</a:t>
                      </a:r>
                      <a:r>
                        <a:rPr lang="en-US" sz="1300" b="0" u="sng" dirty="0">
                          <a:solidFill>
                            <a:schemeClr val="tx1"/>
                          </a:solidFill>
                          <a:effectLst/>
                          <a:cs typeface="+mj-cs"/>
                        </a:rPr>
                        <a:t> </a:t>
                      </a:r>
                      <a:r>
                        <a:rPr lang="he-IL" sz="1300" b="0" u="sng" dirty="0">
                          <a:solidFill>
                            <a:schemeClr val="tx1"/>
                          </a:solidFill>
                          <a:effectLst/>
                          <a:cs typeface="+mj-cs"/>
                        </a:rPr>
                        <a:t>בא י״ד</a:t>
                      </a:r>
                      <a:r>
                        <a:rPr lang="he-IL" sz="1300" b="0" dirty="0">
                          <a:solidFill>
                            <a:schemeClr val="tx1"/>
                          </a:solidFill>
                          <a:effectLst/>
                          <a:cs typeface="+mj-cs"/>
                        </a:rPr>
                        <a:t>׃</a:t>
                      </a:r>
                      <a:endParaRPr lang="en-US" sz="1300" b="0" dirty="0">
                        <a:solidFill>
                          <a:schemeClr val="tx1"/>
                        </a:solidFill>
                        <a:effectLst/>
                        <a:cs typeface="+mj-cs"/>
                      </a:endParaRPr>
                    </a:p>
                    <a:p>
                      <a:pPr marL="0" marR="50800" algn="r" rtl="1">
                        <a:lnSpc>
                          <a:spcPct val="145000"/>
                        </a:lnSpc>
                        <a:spcBef>
                          <a:spcPts val="300"/>
                        </a:spcBef>
                        <a:spcAft>
                          <a:spcPts val="0"/>
                        </a:spcAft>
                      </a:pPr>
                      <a:r>
                        <a:rPr lang="he-IL" sz="1250" b="0" dirty="0">
                          <a:solidFill>
                            <a:schemeClr val="tx1"/>
                          </a:solidFill>
                          <a:effectLst/>
                          <a:cs typeface="+mj-cs"/>
                        </a:rPr>
                        <a:t>וְכֵן אַתְּ מוֹצֵא, בְּכָל מָקוֹם שֶׁגָּלוּ יִשְׂרָאֵל, כִּבְיָכֹל גָּלְתָה שְׁכִינָה עִמָּהֶם</a:t>
                      </a:r>
                      <a:r>
                        <a:rPr lang="en-US" sz="1250" b="0" dirty="0">
                          <a:solidFill>
                            <a:schemeClr val="tx1"/>
                          </a:solidFill>
                          <a:effectLst/>
                          <a:cs typeface="+mj-cs"/>
                        </a:rPr>
                        <a:t> … </a:t>
                      </a:r>
                      <a:r>
                        <a:rPr lang="he-IL" sz="1250" b="0" dirty="0">
                          <a:solidFill>
                            <a:schemeClr val="tx1"/>
                          </a:solidFill>
                          <a:effectLst/>
                          <a:cs typeface="+mj-cs"/>
                        </a:rPr>
                        <a:t>וּכְשֶׁעֲתִידִין לַחְזֹר, כִּבְיָכֹל שְׁכִינָה חוֹזֶרֶת עִמָּהֶן, שֶׁנֶּאֱמַר (דְּבָרִים ל</a:t>
                      </a:r>
                      <a:r>
                        <a:rPr lang="en-US" sz="1250" b="0" dirty="0">
                          <a:solidFill>
                            <a:schemeClr val="tx1"/>
                          </a:solidFill>
                          <a:effectLst/>
                          <a:cs typeface="+mj-cs"/>
                        </a:rPr>
                        <a:t>:</a:t>
                      </a:r>
                      <a:r>
                        <a:rPr lang="he-IL" sz="1250" b="0" dirty="0">
                          <a:solidFill>
                            <a:schemeClr val="tx1"/>
                          </a:solidFill>
                          <a:effectLst/>
                          <a:cs typeface="+mj-cs"/>
                        </a:rPr>
                        <a:t> ג): ״וְשָׁב ה׳ אֱלֹקֶיךָ אֶת שְׁבוּתְךָ״. אֵינוֹ אוֹמֵר ״וְהֵשִׁיב״, אֶלָּא ״וְשָׁב״, וְאוֹמֵר (שה"ש ד</a:t>
                      </a:r>
                      <a:r>
                        <a:rPr lang="en-US" sz="1250" b="0" dirty="0">
                          <a:solidFill>
                            <a:schemeClr val="tx1"/>
                          </a:solidFill>
                          <a:effectLst/>
                          <a:cs typeface="+mj-cs"/>
                        </a:rPr>
                        <a:t>:</a:t>
                      </a:r>
                      <a:r>
                        <a:rPr lang="he-IL" sz="1250" b="0" dirty="0">
                          <a:solidFill>
                            <a:schemeClr val="tx1"/>
                          </a:solidFill>
                          <a:effectLst/>
                          <a:cs typeface="+mj-cs"/>
                        </a:rPr>
                        <a:t> ח): ״אִתִּי מִלְּבָנוֹן כַּלָּה אִתִּי מִלְּבָנוֹן תָּבוֹאִי״</a:t>
                      </a:r>
                      <a:r>
                        <a:rPr lang="en-US" sz="1250" b="0" dirty="0">
                          <a:solidFill>
                            <a:schemeClr val="tx1"/>
                          </a:solidFill>
                          <a:effectLst/>
                          <a:cs typeface="+mj-cs"/>
                        </a:rPr>
                        <a:t>  … </a:t>
                      </a:r>
                      <a:r>
                        <a:rPr lang="he-IL" sz="1250" b="0" dirty="0">
                          <a:solidFill>
                            <a:schemeClr val="tx1"/>
                          </a:solidFill>
                          <a:effectLst/>
                          <a:cs typeface="+mj-cs"/>
                        </a:rPr>
                        <a:t>וּמַה תַלְמוּד לוֹמַר ״אִתִּי מִלְּבָנוֹן כַּלָּה״?  כִּבְיָכֹל אֲנִי וְאַתְּ מִלְּבָנוֹן גָּלִינוּ, אַנִי וְאַתְּ לִלְבָנוֹן עוֹלִים</a:t>
                      </a:r>
                      <a:r>
                        <a:rPr lang="en-US" sz="1250" b="0" dirty="0">
                          <a:solidFill>
                            <a:schemeClr val="tx1"/>
                          </a:solidFill>
                          <a:effectLst/>
                          <a:cs typeface="+mj-cs"/>
                        </a:rPr>
                        <a:t>.</a:t>
                      </a:r>
                      <a:endParaRPr lang="en-US" sz="1250" b="0" dirty="0">
                        <a:solidFill>
                          <a:schemeClr val="tx1"/>
                        </a:solidFill>
                        <a:effectLst/>
                        <a:latin typeface="Calibri" panose="020F0502020204030204" pitchFamily="34" charset="0"/>
                        <a:ea typeface="Calibri" panose="020F0502020204030204" pitchFamily="34" charset="0"/>
                        <a:cs typeface="+mj-cs"/>
                      </a:endParaRPr>
                    </a:p>
                  </a:txBody>
                  <a:tcPr marL="68580" marR="6858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49196135"/>
                  </a:ext>
                </a:extLst>
              </a:tr>
            </a:tbl>
          </a:graphicData>
        </a:graphic>
      </p:graphicFrame>
      <p:sp>
        <p:nvSpPr>
          <p:cNvPr id="10" name="Rectangle 1">
            <a:extLst>
              <a:ext uri="{FF2B5EF4-FFF2-40B4-BE49-F238E27FC236}">
                <a16:creationId xmlns:a16="http://schemas.microsoft.com/office/drawing/2014/main" id="{F3C2CCCF-6CA7-4FB9-BF27-B15A44768905}"/>
              </a:ext>
            </a:extLst>
          </p:cNvPr>
          <p:cNvSpPr>
            <a:spLocks noChangeArrowheads="1"/>
          </p:cNvSpPr>
          <p:nvPr/>
        </p:nvSpPr>
        <p:spPr bwMode="auto">
          <a:xfrm>
            <a:off x="583248" y="3409938"/>
            <a:ext cx="5476179"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dirty="0">
                <a:ln>
                  <a:noFill/>
                </a:ln>
                <a:solidFill>
                  <a:schemeClr val="tx1"/>
                </a:solidFill>
                <a:effectLst/>
                <a:latin typeface="Cambria" panose="02040503050406030204" pitchFamily="18" charset="0"/>
                <a:ea typeface="Calibri" panose="020F0502020204030204" pitchFamily="34" charset="0"/>
                <a:cs typeface="Calibri" panose="020F0502020204030204" pitchFamily="34" charset="0"/>
              </a:rPr>
              <a:t>Source A-3:  </a:t>
            </a:r>
            <a:r>
              <a:rPr kumimoji="0" lang="en-US" altLang="en-US" sz="1100" b="1" u="none" strike="noStrike" cap="none" normalizeH="0" baseline="0" dirty="0" err="1">
                <a:ln>
                  <a:noFill/>
                </a:ln>
                <a:solidFill>
                  <a:schemeClr val="tx1"/>
                </a:solidFill>
                <a:effectLst/>
                <a:latin typeface="Cambria" panose="02040503050406030204" pitchFamily="18" charset="0"/>
                <a:ea typeface="Calibri" panose="020F0502020204030204" pitchFamily="34" charset="0"/>
                <a:cs typeface="Calibri" panose="020F0502020204030204" pitchFamily="34" charset="0"/>
              </a:rPr>
              <a:t>Mechilta</a:t>
            </a:r>
            <a:r>
              <a:rPr kumimoji="0" lang="en-US" altLang="en-US" sz="1100" b="1" u="none" strike="noStrike" cap="none" normalizeH="0" baseline="0" dirty="0">
                <a:ln>
                  <a:noFill/>
                </a:ln>
                <a:solidFill>
                  <a:schemeClr val="tx1"/>
                </a:solidFill>
                <a:effectLst/>
                <a:latin typeface="Cambria" panose="02040503050406030204" pitchFamily="18" charset="0"/>
                <a:ea typeface="Calibri" panose="020F0502020204030204" pitchFamily="34" charset="0"/>
                <a:cs typeface="Calibri" panose="020F0502020204030204" pitchFamily="34" charset="0"/>
              </a:rPr>
              <a:t>:  </a:t>
            </a:r>
            <a:r>
              <a:rPr kumimoji="0" lang="en-US" altLang="en-US" sz="1100" i="0" u="none" strike="noStrike" cap="none" normalizeH="0" baseline="0" dirty="0">
                <a:ln>
                  <a:noFill/>
                </a:ln>
                <a:solidFill>
                  <a:schemeClr val="tx1"/>
                </a:solidFill>
                <a:effectLst/>
                <a:latin typeface="Cambria" panose="02040503050406030204" pitchFamily="18" charset="0"/>
                <a:ea typeface="Calibri" panose="020F0502020204030204" pitchFamily="34" charset="0"/>
                <a:cs typeface="Calibri" panose="020F0502020204030204" pitchFamily="34" charset="0"/>
              </a:rPr>
              <a:t>The Shechinah was exiled with us and will be redeemed with us.</a:t>
            </a:r>
            <a:endParaRPr kumimoji="0" lang="en-US" altLang="en-US" sz="1100" i="0" u="none" strike="noStrike" cap="none" normalizeH="0" baseline="0" dirty="0">
              <a:ln>
                <a:noFill/>
              </a:ln>
              <a:solidFill>
                <a:schemeClr val="tx1"/>
              </a:solidFill>
              <a:effectLst/>
            </a:endParaRPr>
          </a:p>
        </p:txBody>
      </p:sp>
      <p:sp>
        <p:nvSpPr>
          <p:cNvPr id="12" name="TextBox 11">
            <a:extLst>
              <a:ext uri="{FF2B5EF4-FFF2-40B4-BE49-F238E27FC236}">
                <a16:creationId xmlns:a16="http://schemas.microsoft.com/office/drawing/2014/main" id="{CEDA5238-6CC6-4B9A-A744-A3AE7203EA74}"/>
              </a:ext>
            </a:extLst>
          </p:cNvPr>
          <p:cNvSpPr txBox="1"/>
          <p:nvPr/>
        </p:nvSpPr>
        <p:spPr>
          <a:xfrm>
            <a:off x="485119" y="6075479"/>
            <a:ext cx="6478331" cy="230832"/>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1"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Mechilta</a:t>
            </a:r>
            <a:r>
              <a:rPr kumimoji="0" lang="en-US" altLang="en-US" sz="900" b="0" i="1"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 </a:t>
            </a:r>
            <a:r>
              <a:rPr kumimoji="0" lang="en-US" altLang="en-US" sz="900" b="0" i="1"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D’bai</a:t>
            </a:r>
            <a:r>
              <a:rPr kumimoji="0" lang="en-US" altLang="en-US" sz="900" b="0" i="1"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 </a:t>
            </a:r>
            <a:r>
              <a:rPr kumimoji="0" lang="en-US" altLang="en-US" sz="900" b="0" i="1"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Rebbi</a:t>
            </a:r>
            <a:r>
              <a:rPr kumimoji="0" lang="en-US" altLang="en-US" sz="900" b="0" i="1"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 </a:t>
            </a:r>
            <a:r>
              <a:rPr kumimoji="0" lang="en-US" altLang="en-US" sz="900" b="0" i="1"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Yishmael</a:t>
            </a:r>
            <a:r>
              <a:rPr kumimoji="0" lang="en-US" altLang="en-US" sz="900" b="0" i="1"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  Translation adapted from:</a:t>
            </a:r>
            <a:r>
              <a:rPr kumimoji="0" lang="en-US" altLang="en-US" sz="9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 Sefaria.org; </a:t>
            </a:r>
            <a:r>
              <a:rPr kumimoji="0" lang="en-US" altLang="en-US" sz="9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(a similar version appears in </a:t>
            </a:r>
            <a:r>
              <a:rPr kumimoji="0" lang="en-US" altLang="en-US" sz="900" b="0" i="1"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Sifrei</a:t>
            </a:r>
            <a:r>
              <a:rPr kumimoji="0" lang="en-US" altLang="en-US" sz="900" b="0" i="1"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kumimoji="0" lang="en-US" altLang="en-US" sz="900" b="0" i="1"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Bamidbar</a:t>
            </a:r>
            <a:r>
              <a:rPr kumimoji="0" lang="en-US" altLang="en-US" sz="9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4:4)</a:t>
            </a:r>
            <a:endParaRPr kumimoji="0" lang="en-US" altLang="en-US" sz="900" b="0" i="0" u="none" strike="noStrike" cap="none" normalizeH="0" baseline="0" dirty="0">
              <a:ln>
                <a:noFill/>
              </a:ln>
              <a:solidFill>
                <a:schemeClr val="tx1"/>
              </a:solidFill>
              <a:effectLst/>
              <a:latin typeface="Arial" panose="020B0604020202020204" pitchFamily="34" charset="0"/>
            </a:endParaRPr>
          </a:p>
        </p:txBody>
      </p:sp>
      <p:graphicFrame>
        <p:nvGraphicFramePr>
          <p:cNvPr id="17" name="Table 16">
            <a:extLst>
              <a:ext uri="{FF2B5EF4-FFF2-40B4-BE49-F238E27FC236}">
                <a16:creationId xmlns:a16="http://schemas.microsoft.com/office/drawing/2014/main" id="{4BDB1F8C-AFA8-415E-84CF-94265C186C23}"/>
              </a:ext>
            </a:extLst>
          </p:cNvPr>
          <p:cNvGraphicFramePr>
            <a:graphicFrameLocks noGrp="1"/>
          </p:cNvGraphicFramePr>
          <p:nvPr>
            <p:extLst>
              <p:ext uri="{D42A27DB-BD31-4B8C-83A1-F6EECF244321}">
                <p14:modId xmlns:p14="http://schemas.microsoft.com/office/powerpoint/2010/main" val="365832756"/>
              </p:ext>
            </p:extLst>
          </p:nvPr>
        </p:nvGraphicFramePr>
        <p:xfrm>
          <a:off x="629772" y="7092751"/>
          <a:ext cx="6681153" cy="2262984"/>
        </p:xfrm>
        <a:graphic>
          <a:graphicData uri="http://schemas.openxmlformats.org/drawingml/2006/table">
            <a:tbl>
              <a:tblPr firstRow="1" firstCol="1" bandRow="1">
                <a:tableStyleId>{5C22544A-7EE6-4342-B048-85BDC9FD1C3A}</a:tableStyleId>
              </a:tblPr>
              <a:tblGrid>
                <a:gridCol w="3556953">
                  <a:extLst>
                    <a:ext uri="{9D8B030D-6E8A-4147-A177-3AD203B41FA5}">
                      <a16:colId xmlns:a16="http://schemas.microsoft.com/office/drawing/2014/main" val="1276008353"/>
                    </a:ext>
                  </a:extLst>
                </a:gridCol>
                <a:gridCol w="3124200">
                  <a:extLst>
                    <a:ext uri="{9D8B030D-6E8A-4147-A177-3AD203B41FA5}">
                      <a16:colId xmlns:a16="http://schemas.microsoft.com/office/drawing/2014/main" val="3909339340"/>
                    </a:ext>
                  </a:extLst>
                </a:gridCol>
              </a:tblGrid>
              <a:tr h="1030585">
                <a:tc>
                  <a:txBody>
                    <a:bodyPr/>
                    <a:lstStyle/>
                    <a:p>
                      <a:pPr marL="0" marR="161925">
                        <a:lnSpc>
                          <a:spcPct val="135000"/>
                        </a:lnSpc>
                        <a:spcBef>
                          <a:spcPts val="300"/>
                        </a:spcBef>
                        <a:spcAft>
                          <a:spcPts val="300"/>
                        </a:spcAft>
                      </a:pPr>
                      <a:r>
                        <a:rPr lang="en-US" sz="1050" b="0" dirty="0">
                          <a:solidFill>
                            <a:schemeClr val="tx1"/>
                          </a:solidFill>
                          <a:effectLst/>
                        </a:rPr>
                        <a:t>I sleep, but my heart is awake. Hark! My Beloved is knocking:  “Open for Me, My sister, My beloved, My dove, My perfect one, for My head is drenched with dew, My locks with the drops of the night.”</a:t>
                      </a:r>
                      <a:endParaRPr lang="en-US" sz="1050" b="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r" rtl="1">
                        <a:lnSpc>
                          <a:spcPct val="135000"/>
                        </a:lnSpc>
                        <a:spcBef>
                          <a:spcPts val="0"/>
                        </a:spcBef>
                        <a:spcAft>
                          <a:spcPts val="0"/>
                        </a:spcAft>
                      </a:pPr>
                      <a:r>
                        <a:rPr lang="he-IL" sz="1250" b="0" u="sng" dirty="0">
                          <a:solidFill>
                            <a:schemeClr val="tx1"/>
                          </a:solidFill>
                          <a:effectLst/>
                          <a:cs typeface="+mj-cs"/>
                        </a:rPr>
                        <a:t>שיר השירים ה׳, ב</a:t>
                      </a:r>
                      <a:r>
                        <a:rPr lang="he-IL" sz="1250" b="0" u="none" dirty="0">
                          <a:solidFill>
                            <a:schemeClr val="tx1"/>
                          </a:solidFill>
                          <a:effectLst/>
                          <a:cs typeface="+mj-cs"/>
                        </a:rPr>
                        <a:t>׳</a:t>
                      </a:r>
                      <a:r>
                        <a:rPr lang="en-US" sz="1250" b="0" u="none" dirty="0">
                          <a:solidFill>
                            <a:schemeClr val="tx1"/>
                          </a:solidFill>
                          <a:effectLst/>
                          <a:cs typeface="+mj-cs"/>
                        </a:rPr>
                        <a:t>:</a:t>
                      </a:r>
                      <a:r>
                        <a:rPr lang="he-IL" sz="1250" b="0" u="none" dirty="0">
                          <a:solidFill>
                            <a:schemeClr val="tx1"/>
                          </a:solidFill>
                          <a:effectLst/>
                          <a:cs typeface="+mj-cs"/>
                        </a:rPr>
                        <a:t> </a:t>
                      </a:r>
                      <a:r>
                        <a:rPr lang="en-US" sz="1250" b="0" dirty="0">
                          <a:solidFill>
                            <a:schemeClr val="tx1"/>
                          </a:solidFill>
                          <a:effectLst/>
                          <a:cs typeface="+mj-cs"/>
                        </a:rPr>
                        <a:t> </a:t>
                      </a:r>
                    </a:p>
                    <a:p>
                      <a:pPr marL="0" marR="0" algn="r" rtl="1">
                        <a:lnSpc>
                          <a:spcPct val="135000"/>
                        </a:lnSpc>
                        <a:spcBef>
                          <a:spcPts val="300"/>
                        </a:spcBef>
                        <a:spcAft>
                          <a:spcPts val="300"/>
                        </a:spcAft>
                      </a:pPr>
                      <a:r>
                        <a:rPr lang="en-US" sz="1250" b="0" dirty="0">
                          <a:solidFill>
                            <a:schemeClr val="tx1"/>
                          </a:solidFill>
                          <a:effectLst/>
                          <a:cs typeface="+mj-cs"/>
                        </a:rPr>
                        <a:t> </a:t>
                      </a:r>
                      <a:r>
                        <a:rPr lang="he-IL" sz="1250" b="0" dirty="0">
                          <a:solidFill>
                            <a:schemeClr val="tx1"/>
                          </a:solidFill>
                          <a:effectLst/>
                          <a:cs typeface="+mj-cs"/>
                        </a:rPr>
                        <a:t>אֲנִי יְשֵׁנָה וְלִבִּי עֵר קוֹל דּוֹדִי דוֹפֵק פִּתְחִי</a:t>
                      </a:r>
                      <a:r>
                        <a:rPr lang="en-US" sz="1250" b="0" dirty="0">
                          <a:solidFill>
                            <a:schemeClr val="tx1"/>
                          </a:solidFill>
                          <a:effectLst/>
                          <a:cs typeface="+mj-cs"/>
                        </a:rPr>
                        <a:t> </a:t>
                      </a:r>
                      <a:r>
                        <a:rPr lang="he-IL" sz="1250" b="0" dirty="0">
                          <a:solidFill>
                            <a:schemeClr val="tx1"/>
                          </a:solidFill>
                          <a:effectLst/>
                          <a:cs typeface="+mj-cs"/>
                        </a:rPr>
                        <a:t>לִי אֲחֹתִי רַעְיָתִי יוֹנָתִי תַמָּתִי שֶׁרֹּאשִׁי נִמְלָא</a:t>
                      </a:r>
                      <a:r>
                        <a:rPr lang="en-US" sz="1250" b="0" dirty="0">
                          <a:solidFill>
                            <a:schemeClr val="tx1"/>
                          </a:solidFill>
                          <a:effectLst/>
                          <a:cs typeface="+mj-cs"/>
                        </a:rPr>
                        <a:t> </a:t>
                      </a:r>
                      <a:r>
                        <a:rPr lang="he-IL" sz="1250" b="0" dirty="0">
                          <a:solidFill>
                            <a:schemeClr val="tx1"/>
                          </a:solidFill>
                          <a:effectLst/>
                          <a:cs typeface="+mj-cs"/>
                        </a:rPr>
                        <a:t>טָל קְוֻּצּוֹתַי רְסִיסֵי לָיְלָה</a:t>
                      </a:r>
                      <a:r>
                        <a:rPr lang="en-US" sz="1250" b="0" dirty="0">
                          <a:solidFill>
                            <a:schemeClr val="tx1"/>
                          </a:solidFill>
                          <a:effectLst/>
                          <a:cs typeface="+mj-cs"/>
                        </a:rPr>
                        <a:t>.</a:t>
                      </a:r>
                      <a:endParaRPr lang="en-US" sz="1250" dirty="0"/>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1003658"/>
                  </a:ext>
                </a:extLst>
              </a:tr>
              <a:tr h="1232399">
                <a:tc>
                  <a:txBody>
                    <a:bodyPr/>
                    <a:lstStyle/>
                    <a:p>
                      <a:pPr marL="0" marR="161925">
                        <a:lnSpc>
                          <a:spcPct val="135000"/>
                        </a:lnSpc>
                        <a:spcBef>
                          <a:spcPts val="300"/>
                        </a:spcBef>
                        <a:spcAft>
                          <a:spcPts val="300"/>
                        </a:spcAft>
                      </a:pPr>
                      <a:r>
                        <a:rPr lang="en-US" sz="1050" b="0" i="1" dirty="0">
                          <a:solidFill>
                            <a:schemeClr val="tx1"/>
                          </a:solidFill>
                          <a:effectLst/>
                        </a:rPr>
                        <a:t>“Open for Me, My sister, My beloved</a:t>
                      </a:r>
                      <a:r>
                        <a:rPr lang="en-US" sz="1050" b="0" dirty="0">
                          <a:solidFill>
                            <a:schemeClr val="tx1"/>
                          </a:solidFill>
                          <a:effectLst/>
                        </a:rPr>
                        <a:t>.”  [Hashem says to the Jewish people]: “How long must I wander without a home – ‘For [behold], My head is drenched with dew!’  [Please] - </a:t>
                      </a:r>
                      <a:r>
                        <a:rPr lang="en-US" sz="1050" b="0" i="1" dirty="0">
                          <a:solidFill>
                            <a:schemeClr val="tx1"/>
                          </a:solidFill>
                          <a:effectLst/>
                        </a:rPr>
                        <a:t>‘Construct for Me a Sanctuary’ </a:t>
                      </a:r>
                      <a:r>
                        <a:rPr lang="en-US" sz="1050" b="0" dirty="0">
                          <a:solidFill>
                            <a:schemeClr val="tx1"/>
                          </a:solidFill>
                          <a:effectLst/>
                        </a:rPr>
                        <a:t>– so that I won’t need to remain outside.”</a:t>
                      </a:r>
                      <a:endParaRPr lang="en-US" sz="1050" b="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r" rtl="1">
                        <a:lnSpc>
                          <a:spcPct val="135000"/>
                        </a:lnSpc>
                        <a:spcBef>
                          <a:spcPts val="0"/>
                        </a:spcBef>
                        <a:spcAft>
                          <a:spcPts val="0"/>
                        </a:spcAft>
                      </a:pPr>
                      <a:r>
                        <a:rPr lang="he-IL" sz="1250" b="0" u="sng" dirty="0">
                          <a:solidFill>
                            <a:schemeClr val="tx1"/>
                          </a:solidFill>
                          <a:effectLst/>
                          <a:cs typeface="+mj-cs"/>
                        </a:rPr>
                        <a:t>שמות רבה ל״ג:ג</a:t>
                      </a:r>
                      <a:r>
                        <a:rPr lang="he-IL" sz="1250" b="0" u="none" dirty="0">
                          <a:solidFill>
                            <a:schemeClr val="tx1"/>
                          </a:solidFill>
                          <a:effectLst/>
                          <a:cs typeface="+mj-cs"/>
                        </a:rPr>
                        <a:t>׳</a:t>
                      </a:r>
                      <a:r>
                        <a:rPr lang="he-IL" sz="1250" b="0" dirty="0">
                          <a:solidFill>
                            <a:schemeClr val="tx1"/>
                          </a:solidFill>
                          <a:effectLst/>
                          <a:cs typeface="+mj-cs"/>
                        </a:rPr>
                        <a:t>׃  </a:t>
                      </a:r>
                      <a:endParaRPr lang="en-US" sz="1250" b="0" dirty="0">
                        <a:solidFill>
                          <a:schemeClr val="tx1"/>
                        </a:solidFill>
                        <a:effectLst/>
                        <a:cs typeface="+mj-cs"/>
                      </a:endParaRPr>
                    </a:p>
                    <a:p>
                      <a:pPr marL="0" marR="0" algn="r" rtl="1">
                        <a:lnSpc>
                          <a:spcPct val="135000"/>
                        </a:lnSpc>
                        <a:spcBef>
                          <a:spcPts val="300"/>
                        </a:spcBef>
                        <a:spcAft>
                          <a:spcPts val="600"/>
                        </a:spcAft>
                      </a:pPr>
                      <a:r>
                        <a:rPr lang="he-IL" sz="1250" b="0" dirty="0">
                          <a:solidFill>
                            <a:schemeClr val="tx1"/>
                          </a:solidFill>
                          <a:effectLst/>
                          <a:cs typeface="+mj-cs"/>
                        </a:rPr>
                        <a:t>״פִּתְחִי לִי אֲחֹתִי רַעְיָתִי״ (שה״ש ה</a:t>
                      </a:r>
                      <a:r>
                        <a:rPr lang="en-US" sz="1250" b="0" dirty="0">
                          <a:solidFill>
                            <a:schemeClr val="tx1"/>
                          </a:solidFill>
                          <a:effectLst/>
                          <a:cs typeface="+mj-cs"/>
                        </a:rPr>
                        <a:t>:</a:t>
                      </a:r>
                      <a:r>
                        <a:rPr lang="he-IL" sz="1250" b="0" dirty="0">
                          <a:solidFill>
                            <a:schemeClr val="tx1"/>
                          </a:solidFill>
                          <a:effectLst/>
                          <a:cs typeface="+mj-cs"/>
                        </a:rPr>
                        <a:t> ב)</a:t>
                      </a:r>
                      <a:r>
                        <a:rPr lang="en-US" sz="1250" b="0" dirty="0">
                          <a:solidFill>
                            <a:schemeClr val="tx1"/>
                          </a:solidFill>
                          <a:effectLst/>
                          <a:cs typeface="+mj-cs"/>
                        </a:rPr>
                        <a:t> :</a:t>
                      </a:r>
                      <a:r>
                        <a:rPr lang="he-IL" sz="1250" b="0" dirty="0">
                          <a:solidFill>
                            <a:schemeClr val="tx1"/>
                          </a:solidFill>
                          <a:effectLst/>
                          <a:cs typeface="+mj-cs"/>
                        </a:rPr>
                        <a:t>עַד מָתַי אֶהְיֶה מִתְהַלֵּךְ בְּלֹא בַּיִת</a:t>
                      </a:r>
                      <a:r>
                        <a:rPr lang="he-IL" sz="1250" b="0" kern="1200" dirty="0">
                          <a:solidFill>
                            <a:schemeClr val="tx1"/>
                          </a:solidFill>
                          <a:effectLst/>
                          <a:latin typeface="+mn-lt"/>
                          <a:ea typeface="+mn-ea"/>
                          <a:cs typeface="+mn-cs"/>
                        </a:rPr>
                        <a:t>, </a:t>
                      </a:r>
                      <a:r>
                        <a:rPr lang="he-IL" sz="1250" b="0" dirty="0">
                          <a:solidFill>
                            <a:schemeClr val="tx1"/>
                          </a:solidFill>
                          <a:effectLst/>
                          <a:cs typeface="+mj-cs"/>
                        </a:rPr>
                        <a:t>״שֶׁרֹאשִׁי נִמְלָא טָל״! </a:t>
                      </a:r>
                      <a:r>
                        <a:rPr lang="en-US" sz="1250" b="0" dirty="0">
                          <a:solidFill>
                            <a:schemeClr val="tx1"/>
                          </a:solidFill>
                          <a:effectLst/>
                          <a:cs typeface="+mj-cs"/>
                        </a:rPr>
                        <a:t> </a:t>
                      </a:r>
                      <a:r>
                        <a:rPr lang="he-IL" sz="1250" b="0" dirty="0">
                          <a:solidFill>
                            <a:schemeClr val="tx1"/>
                          </a:solidFill>
                          <a:effectLst/>
                          <a:cs typeface="+mj-cs"/>
                        </a:rPr>
                        <a:t>אֶלָּא עֲשׂוּ לִי מִקְדָּשׁ שֶׁלֹא אֶהְיֶה בַּחוּץ.</a:t>
                      </a:r>
                      <a:endParaRPr lang="en-US" sz="1250" b="0" dirty="0">
                        <a:solidFill>
                          <a:schemeClr val="tx1"/>
                        </a:solidFill>
                        <a:effectLst/>
                        <a:latin typeface="Calibri" panose="020F0502020204030204" pitchFamily="34" charset="0"/>
                        <a:ea typeface="Calibri" panose="020F0502020204030204" pitchFamily="34" charset="0"/>
                        <a:cs typeface="+mj-cs"/>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94739247"/>
                  </a:ext>
                </a:extLst>
              </a:tr>
            </a:tbl>
          </a:graphicData>
        </a:graphic>
      </p:graphicFrame>
      <p:sp>
        <p:nvSpPr>
          <p:cNvPr id="19" name="TextBox 18">
            <a:extLst>
              <a:ext uri="{FF2B5EF4-FFF2-40B4-BE49-F238E27FC236}">
                <a16:creationId xmlns:a16="http://schemas.microsoft.com/office/drawing/2014/main" id="{06583B1D-21DD-4673-A705-9F0231725AEE}"/>
              </a:ext>
            </a:extLst>
          </p:cNvPr>
          <p:cNvSpPr txBox="1"/>
          <p:nvPr/>
        </p:nvSpPr>
        <p:spPr>
          <a:xfrm>
            <a:off x="627403" y="6589340"/>
            <a:ext cx="6610645" cy="494751"/>
          </a:xfrm>
          <a:prstGeom prst="rect">
            <a:avLst/>
          </a:prstGeom>
          <a:noFill/>
        </p:spPr>
        <p:txBody>
          <a:bodyPr wrap="square">
            <a:spAutoFit/>
          </a:bodyPr>
          <a:lstStyle/>
          <a:p>
            <a:pPr marL="800100" marR="0" lvl="0" indent="-800100" algn="l" defTabSz="914400" eaLnBrk="0" fontAlgn="base" latinLnBrk="0" hangingPunct="0">
              <a:lnSpc>
                <a:spcPct val="125000"/>
              </a:lnSpc>
              <a:spcBef>
                <a:spcPct val="0"/>
              </a:spcBef>
              <a:spcAft>
                <a:spcPct val="0"/>
              </a:spcAft>
              <a:buClrTx/>
              <a:buSzTx/>
              <a:buFontTx/>
              <a:buNone/>
              <a:tabLst/>
            </a:pPr>
            <a:r>
              <a:rPr kumimoji="0" lang="en-US" altLang="en-US" sz="1100" b="1" i="0" u="none" strike="noStrike" cap="none" normalizeH="0" baseline="0" dirty="0">
                <a:ln>
                  <a:noFill/>
                </a:ln>
                <a:solidFill>
                  <a:schemeClr val="tx1"/>
                </a:solidFill>
                <a:effectLst/>
                <a:latin typeface="Cambria" panose="02040503050406030204" pitchFamily="18" charset="0"/>
                <a:ea typeface="Cambria" panose="02040503050406030204" pitchFamily="18" charset="0"/>
                <a:cs typeface="Calibri" panose="020F0502020204030204" pitchFamily="34" charset="0"/>
              </a:rPr>
              <a:t>Source A-4:  a) Shir </a:t>
            </a:r>
            <a:r>
              <a:rPr kumimoji="0" lang="en-US" altLang="en-US" sz="1100" b="1" i="0" u="none" strike="noStrike" cap="none" normalizeH="0" baseline="0" dirty="0" err="1">
                <a:ln>
                  <a:noFill/>
                </a:ln>
                <a:solidFill>
                  <a:schemeClr val="tx1"/>
                </a:solidFill>
                <a:effectLst/>
                <a:latin typeface="Cambria" panose="02040503050406030204" pitchFamily="18" charset="0"/>
                <a:ea typeface="Cambria" panose="02040503050406030204" pitchFamily="18" charset="0"/>
                <a:cs typeface="Calibri" panose="020F0502020204030204" pitchFamily="34" charset="0"/>
              </a:rPr>
              <a:t>HaShirim</a:t>
            </a:r>
            <a:r>
              <a:rPr kumimoji="0" lang="en-US" altLang="en-US" sz="1100" b="1" i="0" u="none" strike="noStrike" cap="none" normalizeH="0" baseline="0" dirty="0">
                <a:ln>
                  <a:noFill/>
                </a:ln>
                <a:solidFill>
                  <a:schemeClr val="tx1"/>
                </a:solidFill>
                <a:effectLst/>
                <a:latin typeface="Cambria" panose="02040503050406030204" pitchFamily="18" charset="0"/>
                <a:ea typeface="Cambria" panose="02040503050406030204" pitchFamily="18" charset="0"/>
                <a:cs typeface="Calibri" panose="020F0502020204030204" pitchFamily="34" charset="0"/>
              </a:rPr>
              <a:t>; b) </a:t>
            </a:r>
            <a:r>
              <a:rPr kumimoji="0" lang="en-US" altLang="en-US" sz="1100" b="1" i="0" u="none" strike="noStrike" cap="none" normalizeH="0" baseline="0" dirty="0" err="1">
                <a:ln>
                  <a:noFill/>
                </a:ln>
                <a:solidFill>
                  <a:schemeClr val="tx1"/>
                </a:solidFill>
                <a:effectLst/>
                <a:latin typeface="Cambria" panose="02040503050406030204" pitchFamily="18" charset="0"/>
                <a:ea typeface="Cambria" panose="02040503050406030204" pitchFamily="18" charset="0"/>
                <a:cs typeface="Calibri" panose="020F0502020204030204" pitchFamily="34" charset="0"/>
              </a:rPr>
              <a:t>Shemos</a:t>
            </a:r>
            <a:r>
              <a:rPr kumimoji="0" lang="en-US" altLang="en-US" sz="1100" b="1" i="0" u="none" strike="noStrike" cap="none" normalizeH="0" baseline="0" dirty="0">
                <a:ln>
                  <a:noFill/>
                </a:ln>
                <a:solidFill>
                  <a:schemeClr val="tx1"/>
                </a:solidFill>
                <a:effectLst/>
                <a:latin typeface="Cambria" panose="02040503050406030204" pitchFamily="18" charset="0"/>
                <a:ea typeface="Cambria" panose="02040503050406030204" pitchFamily="18" charset="0"/>
                <a:cs typeface="Calibri" panose="020F0502020204030204" pitchFamily="34" charset="0"/>
              </a:rPr>
              <a:t> Rabbah:  </a:t>
            </a:r>
            <a:r>
              <a:rPr kumimoji="0" lang="en-US" altLang="en-US" sz="1100" i="0" u="none" strike="noStrike" cap="none" normalizeH="0" baseline="0" dirty="0">
                <a:ln>
                  <a:noFill/>
                </a:ln>
                <a:solidFill>
                  <a:schemeClr val="tx1"/>
                </a:solidFill>
                <a:effectLst/>
                <a:latin typeface="Cambria" panose="02040503050406030204" pitchFamily="18" charset="0"/>
                <a:ea typeface="Cambria" panose="02040503050406030204" pitchFamily="18" charset="0"/>
                <a:cs typeface="Calibri" panose="020F0502020204030204" pitchFamily="34" charset="0"/>
              </a:rPr>
              <a:t>Hashem’s sorrow and wandering during our exile, and His yearning for us to reunite with Him in the rebuilt </a:t>
            </a:r>
            <a:r>
              <a:rPr kumimoji="0" lang="en-US" altLang="en-US" sz="1100" i="1" u="none" strike="noStrike" cap="none" normalizeH="0" baseline="0" dirty="0" err="1">
                <a:ln>
                  <a:noFill/>
                </a:ln>
                <a:solidFill>
                  <a:schemeClr val="tx1"/>
                </a:solidFill>
                <a:effectLst/>
                <a:latin typeface="Cambria" panose="02040503050406030204" pitchFamily="18" charset="0"/>
                <a:ea typeface="Cambria" panose="02040503050406030204" pitchFamily="18" charset="0"/>
                <a:cs typeface="Calibri" panose="020F0502020204030204" pitchFamily="34" charset="0"/>
              </a:rPr>
              <a:t>Beis</a:t>
            </a:r>
            <a:r>
              <a:rPr kumimoji="0" lang="en-US" altLang="en-US" sz="1100" i="1" u="none" strike="noStrike" cap="none" normalizeH="0" baseline="0" dirty="0">
                <a:ln>
                  <a:noFill/>
                </a:ln>
                <a:solidFill>
                  <a:schemeClr val="tx1"/>
                </a:solidFill>
                <a:effectLst/>
                <a:latin typeface="Cambria" panose="02040503050406030204" pitchFamily="18" charset="0"/>
                <a:ea typeface="Cambria" panose="02040503050406030204" pitchFamily="18" charset="0"/>
                <a:cs typeface="Calibri" panose="020F0502020204030204" pitchFamily="34" charset="0"/>
              </a:rPr>
              <a:t> </a:t>
            </a:r>
            <a:r>
              <a:rPr kumimoji="0" lang="en-US" altLang="en-US" sz="1100" i="1" u="none" strike="noStrike" cap="none" normalizeH="0" baseline="0" dirty="0" err="1">
                <a:ln>
                  <a:noFill/>
                </a:ln>
                <a:solidFill>
                  <a:schemeClr val="tx1"/>
                </a:solidFill>
                <a:effectLst/>
                <a:latin typeface="Cambria" panose="02040503050406030204" pitchFamily="18" charset="0"/>
                <a:ea typeface="Cambria" panose="02040503050406030204" pitchFamily="18" charset="0"/>
                <a:cs typeface="Calibri" panose="020F0502020204030204" pitchFamily="34" charset="0"/>
              </a:rPr>
              <a:t>HaMikdash</a:t>
            </a:r>
            <a:r>
              <a:rPr kumimoji="0" lang="en-US" altLang="en-US" sz="1100" i="0" u="none" strike="noStrike" cap="none" normalizeH="0" baseline="0" dirty="0">
                <a:ln>
                  <a:noFill/>
                </a:ln>
                <a:solidFill>
                  <a:schemeClr val="tx1"/>
                </a:solidFill>
                <a:effectLst/>
                <a:latin typeface="Cambria" panose="02040503050406030204" pitchFamily="18" charset="0"/>
                <a:ea typeface="Cambria" panose="02040503050406030204" pitchFamily="18" charset="0"/>
                <a:cs typeface="Calibri" panose="020F0502020204030204" pitchFamily="34" charset="0"/>
              </a:rPr>
              <a:t>.</a:t>
            </a:r>
            <a:endParaRPr kumimoji="0" lang="en-US" altLang="en-US" sz="1100" i="0" u="none" strike="noStrike" cap="none" normalizeH="0" baseline="0" dirty="0">
              <a:ln>
                <a:noFill/>
              </a:ln>
              <a:solidFill>
                <a:schemeClr val="tx1"/>
              </a:solidFill>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9587547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31CB020-DB4B-4F33-A99A-6F81D79C8471}"/>
              </a:ext>
            </a:extLst>
          </p:cNvPr>
          <p:cNvSpPr>
            <a:spLocks noGrp="1"/>
          </p:cNvSpPr>
          <p:nvPr>
            <p:ph type="sldNum" sz="quarter" idx="12"/>
          </p:nvPr>
        </p:nvSpPr>
        <p:spPr/>
        <p:txBody>
          <a:bodyPr/>
          <a:lstStyle/>
          <a:p>
            <a:fld id="{0C214F17-86AB-4F1C-BC88-4CB7EE2FB93D}" type="slidenum">
              <a:rPr lang="en-US" sz="1050" b="1" smtClean="0">
                <a:solidFill>
                  <a:schemeClr val="tx1"/>
                </a:solidFill>
              </a:rPr>
              <a:t>42</a:t>
            </a:fld>
            <a:endParaRPr lang="en-US" sz="1050" b="1" dirty="0">
              <a:solidFill>
                <a:schemeClr val="tx1"/>
              </a:solidFill>
            </a:endParaRPr>
          </a:p>
        </p:txBody>
      </p:sp>
      <p:graphicFrame>
        <p:nvGraphicFramePr>
          <p:cNvPr id="4" name="Table 3">
            <a:extLst>
              <a:ext uri="{FF2B5EF4-FFF2-40B4-BE49-F238E27FC236}">
                <a16:creationId xmlns:a16="http://schemas.microsoft.com/office/drawing/2014/main" id="{6D1F8D71-834C-4DAC-B903-28588E14F87F}"/>
              </a:ext>
            </a:extLst>
          </p:cNvPr>
          <p:cNvGraphicFramePr>
            <a:graphicFrameLocks noGrp="1"/>
          </p:cNvGraphicFramePr>
          <p:nvPr>
            <p:extLst>
              <p:ext uri="{D42A27DB-BD31-4B8C-83A1-F6EECF244321}">
                <p14:modId xmlns:p14="http://schemas.microsoft.com/office/powerpoint/2010/main" val="2811329767"/>
              </p:ext>
            </p:extLst>
          </p:nvPr>
        </p:nvGraphicFramePr>
        <p:xfrm>
          <a:off x="619272" y="4104536"/>
          <a:ext cx="6618776" cy="2309639"/>
        </p:xfrm>
        <a:graphic>
          <a:graphicData uri="http://schemas.openxmlformats.org/drawingml/2006/table">
            <a:tbl>
              <a:tblPr firstRow="1" firstCol="1" bandRow="1">
                <a:tableStyleId>{5C22544A-7EE6-4342-B048-85BDC9FD1C3A}</a:tableStyleId>
              </a:tblPr>
              <a:tblGrid>
                <a:gridCol w="3763133">
                  <a:extLst>
                    <a:ext uri="{9D8B030D-6E8A-4147-A177-3AD203B41FA5}">
                      <a16:colId xmlns:a16="http://schemas.microsoft.com/office/drawing/2014/main" val="2440264528"/>
                    </a:ext>
                  </a:extLst>
                </a:gridCol>
                <a:gridCol w="2855643">
                  <a:extLst>
                    <a:ext uri="{9D8B030D-6E8A-4147-A177-3AD203B41FA5}">
                      <a16:colId xmlns:a16="http://schemas.microsoft.com/office/drawing/2014/main" val="338726213"/>
                    </a:ext>
                  </a:extLst>
                </a:gridCol>
              </a:tblGrid>
              <a:tr h="2309639">
                <a:tc>
                  <a:txBody>
                    <a:bodyPr/>
                    <a:lstStyle/>
                    <a:p>
                      <a:pPr marL="0" marR="0">
                        <a:lnSpc>
                          <a:spcPct val="130000"/>
                        </a:lnSpc>
                        <a:spcBef>
                          <a:spcPts val="300"/>
                        </a:spcBef>
                        <a:spcAft>
                          <a:spcPts val="0"/>
                        </a:spcAft>
                      </a:pPr>
                      <a:r>
                        <a:rPr lang="en-US" sz="1100" b="0" u="sng" dirty="0">
                          <a:solidFill>
                            <a:schemeClr val="tx1"/>
                          </a:solidFill>
                          <a:effectLst/>
                        </a:rPr>
                        <a:t>20</a:t>
                      </a:r>
                      <a:r>
                        <a:rPr lang="en-US" sz="1100" b="0" dirty="0">
                          <a:solidFill>
                            <a:schemeClr val="tx1"/>
                          </a:solidFill>
                          <a:effectLst/>
                        </a:rPr>
                        <a:t>:  They came among the nations where they came, and they desecrated My holy Name when it was said of them, “These are the people of Hashem, but they departed His land.”</a:t>
                      </a:r>
                    </a:p>
                    <a:p>
                      <a:pPr marL="0" marR="0">
                        <a:lnSpc>
                          <a:spcPct val="130000"/>
                        </a:lnSpc>
                        <a:spcBef>
                          <a:spcPts val="400"/>
                        </a:spcBef>
                        <a:spcAft>
                          <a:spcPts val="0"/>
                        </a:spcAft>
                      </a:pPr>
                      <a:r>
                        <a:rPr lang="en-US" sz="1100" b="0" u="sng" dirty="0">
                          <a:solidFill>
                            <a:schemeClr val="tx1"/>
                          </a:solidFill>
                          <a:effectLst/>
                        </a:rPr>
                        <a:t>23</a:t>
                      </a:r>
                      <a:r>
                        <a:rPr lang="en-US" sz="1100" b="0" dirty="0">
                          <a:solidFill>
                            <a:schemeClr val="tx1"/>
                          </a:solidFill>
                          <a:effectLst/>
                        </a:rPr>
                        <a:t>:  I will sanctify My great Name that is desecrated among the nations, that you have desecrated among them; then the nations will know that I am Hashem, the word of Hashem, G-d, when I become sanctified through you before their eyes.  </a:t>
                      </a:r>
                    </a:p>
                    <a:p>
                      <a:pPr marL="0" marR="0">
                        <a:lnSpc>
                          <a:spcPct val="130000"/>
                        </a:lnSpc>
                        <a:spcBef>
                          <a:spcPts val="400"/>
                        </a:spcBef>
                        <a:spcAft>
                          <a:spcPts val="0"/>
                        </a:spcAft>
                      </a:pPr>
                      <a:r>
                        <a:rPr lang="en-US" sz="1100" b="0" u="sng" dirty="0">
                          <a:solidFill>
                            <a:schemeClr val="tx1"/>
                          </a:solidFill>
                          <a:effectLst/>
                        </a:rPr>
                        <a:t>24</a:t>
                      </a:r>
                      <a:r>
                        <a:rPr lang="en-US" sz="1100" b="0" dirty="0">
                          <a:solidFill>
                            <a:schemeClr val="tx1"/>
                          </a:solidFill>
                          <a:effectLst/>
                        </a:rPr>
                        <a:t>:  I will take you from among the nations and gather you from all the lands, and I will bring you to your own soil.</a:t>
                      </a: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r" rtl="1">
                        <a:lnSpc>
                          <a:spcPct val="130000"/>
                        </a:lnSpc>
                        <a:spcBef>
                          <a:spcPts val="0"/>
                        </a:spcBef>
                        <a:spcAft>
                          <a:spcPts val="200"/>
                        </a:spcAft>
                      </a:pPr>
                      <a:r>
                        <a:rPr lang="he-IL" sz="1250" b="0" u="sng" dirty="0">
                          <a:solidFill>
                            <a:schemeClr val="tx1"/>
                          </a:solidFill>
                          <a:effectLst/>
                          <a:cs typeface="+mj-cs"/>
                        </a:rPr>
                        <a:t>יחזקאל פרק</a:t>
                      </a:r>
                      <a:r>
                        <a:rPr lang="en-US" sz="1250" b="0" u="sng" dirty="0">
                          <a:solidFill>
                            <a:schemeClr val="tx1"/>
                          </a:solidFill>
                          <a:effectLst/>
                          <a:cs typeface="+mj-cs"/>
                        </a:rPr>
                        <a:t> </a:t>
                      </a:r>
                      <a:r>
                        <a:rPr lang="he-IL" sz="1250" b="0" u="sng" dirty="0">
                          <a:solidFill>
                            <a:schemeClr val="tx1"/>
                          </a:solidFill>
                          <a:effectLst/>
                          <a:cs typeface="+mj-cs"/>
                        </a:rPr>
                        <a:t>ל״ו</a:t>
                      </a:r>
                      <a:r>
                        <a:rPr lang="he-IL" sz="1250" b="0" u="none" dirty="0">
                          <a:solidFill>
                            <a:schemeClr val="tx1"/>
                          </a:solidFill>
                          <a:effectLst/>
                          <a:cs typeface="+mj-cs"/>
                        </a:rPr>
                        <a:t>׃ </a:t>
                      </a:r>
                      <a:endParaRPr lang="en-US" sz="1250" b="0" u="none" dirty="0">
                        <a:solidFill>
                          <a:schemeClr val="tx1"/>
                        </a:solidFill>
                        <a:effectLst/>
                        <a:cs typeface="+mj-cs"/>
                      </a:endParaRPr>
                    </a:p>
                    <a:p>
                      <a:pPr marL="0" marR="0" algn="r" rtl="1">
                        <a:lnSpc>
                          <a:spcPct val="130000"/>
                        </a:lnSpc>
                        <a:spcBef>
                          <a:spcPts val="200"/>
                        </a:spcBef>
                        <a:spcAft>
                          <a:spcPts val="300"/>
                        </a:spcAft>
                      </a:pPr>
                      <a:r>
                        <a:rPr lang="he-IL" sz="1250" b="0" u="sng" dirty="0">
                          <a:solidFill>
                            <a:schemeClr val="tx1"/>
                          </a:solidFill>
                          <a:effectLst/>
                          <a:cs typeface="+mj-cs"/>
                        </a:rPr>
                        <a:t>כ׳</a:t>
                      </a:r>
                      <a:r>
                        <a:rPr lang="he-IL" sz="1250" b="0" dirty="0">
                          <a:solidFill>
                            <a:schemeClr val="tx1"/>
                          </a:solidFill>
                          <a:effectLst/>
                          <a:cs typeface="+mj-cs"/>
                        </a:rPr>
                        <a:t>׃</a:t>
                      </a:r>
                      <a:r>
                        <a:rPr lang="en-US" sz="1250" b="0" dirty="0">
                          <a:solidFill>
                            <a:schemeClr val="tx1"/>
                          </a:solidFill>
                          <a:effectLst/>
                          <a:cs typeface="+mj-cs"/>
                        </a:rPr>
                        <a:t>  </a:t>
                      </a:r>
                      <a:r>
                        <a:rPr lang="he-IL" sz="1250" b="0" dirty="0">
                          <a:solidFill>
                            <a:schemeClr val="tx1"/>
                          </a:solidFill>
                          <a:effectLst/>
                          <a:cs typeface="+mj-cs"/>
                        </a:rPr>
                        <a:t>וַיָּבוֹא אֶל הַגּוֹיִם אֲשֶׁר בָּאוּ שָׁם וַיְחַלְּלוּ אֶת שֵׁם קָדְשִׁי בֶּאֱמֹר לָהֶם עַם ה׳ אֵלֶּה וּמֵאַרְצוֹ יָצָאוּ</a:t>
                      </a:r>
                      <a:r>
                        <a:rPr lang="en-US" sz="1250" b="0" dirty="0">
                          <a:solidFill>
                            <a:schemeClr val="tx1"/>
                          </a:solidFill>
                          <a:effectLst/>
                          <a:cs typeface="+mj-cs"/>
                        </a:rPr>
                        <a:t>.</a:t>
                      </a:r>
                    </a:p>
                    <a:p>
                      <a:pPr marL="0" marR="0" algn="r" rtl="1">
                        <a:lnSpc>
                          <a:spcPct val="130000"/>
                        </a:lnSpc>
                        <a:spcBef>
                          <a:spcPts val="200"/>
                        </a:spcBef>
                        <a:spcAft>
                          <a:spcPts val="300"/>
                        </a:spcAft>
                      </a:pPr>
                      <a:r>
                        <a:rPr lang="he-IL" sz="1250" b="0" u="sng" dirty="0">
                          <a:solidFill>
                            <a:schemeClr val="tx1"/>
                          </a:solidFill>
                          <a:effectLst/>
                          <a:latin typeface="Calibri" panose="020F0502020204030204" pitchFamily="34" charset="0"/>
                          <a:ea typeface="Calibri" panose="020F0502020204030204" pitchFamily="34" charset="0"/>
                          <a:cs typeface="+mj-cs"/>
                        </a:rPr>
                        <a:t>כ״ג</a:t>
                      </a:r>
                      <a:r>
                        <a:rPr lang="he-IL" sz="1250" b="0" dirty="0">
                          <a:solidFill>
                            <a:schemeClr val="tx1"/>
                          </a:solidFill>
                          <a:effectLst/>
                          <a:latin typeface="Calibri" panose="020F0502020204030204" pitchFamily="34" charset="0"/>
                          <a:ea typeface="Calibri" panose="020F0502020204030204" pitchFamily="34" charset="0"/>
                          <a:cs typeface="+mj-cs"/>
                        </a:rPr>
                        <a:t>׃ </a:t>
                      </a:r>
                      <a:r>
                        <a:rPr lang="en-US" sz="1250" b="0" dirty="0">
                          <a:solidFill>
                            <a:schemeClr val="tx1"/>
                          </a:solidFill>
                          <a:effectLst/>
                          <a:latin typeface="Calibri" panose="020F0502020204030204" pitchFamily="34" charset="0"/>
                          <a:ea typeface="Calibri" panose="020F0502020204030204" pitchFamily="34" charset="0"/>
                          <a:cs typeface="+mj-cs"/>
                        </a:rPr>
                        <a:t> </a:t>
                      </a:r>
                      <a:r>
                        <a:rPr lang="he-IL" sz="1250" b="0" dirty="0">
                          <a:solidFill>
                            <a:schemeClr val="tx1"/>
                          </a:solidFill>
                          <a:effectLst/>
                          <a:latin typeface="Calibri" panose="020F0502020204030204" pitchFamily="34" charset="0"/>
                          <a:ea typeface="Calibri" panose="020F0502020204030204" pitchFamily="34" charset="0"/>
                          <a:cs typeface="+mj-cs"/>
                        </a:rPr>
                        <a:t>וְקִדַּשְׁתִּי אֶת שְׁמִי הַגָּדוֹל הַמְחֻלָּל בַּגּוֹיִם אֲשֶׁר חִלַּלְתֶּם בְּתוֹכָם וְיָדְעוּ הַגּוֹיִם כִּי אֲנִי ה׳ נְאֻם ה׳ יקוק בְּהִקָּדְשִׁי בָכֶם לְעֵינֵיהֶם.</a:t>
                      </a:r>
                    </a:p>
                    <a:p>
                      <a:pPr marL="0" marR="0" algn="r" rtl="1">
                        <a:lnSpc>
                          <a:spcPct val="130000"/>
                        </a:lnSpc>
                        <a:spcBef>
                          <a:spcPts val="300"/>
                        </a:spcBef>
                        <a:spcAft>
                          <a:spcPts val="600"/>
                        </a:spcAft>
                      </a:pPr>
                      <a:r>
                        <a:rPr lang="he-IL" sz="1250" b="0" u="sng" dirty="0">
                          <a:solidFill>
                            <a:schemeClr val="tx1"/>
                          </a:solidFill>
                          <a:effectLst/>
                          <a:latin typeface="Calibri" panose="020F0502020204030204" pitchFamily="34" charset="0"/>
                          <a:ea typeface="Calibri" panose="020F0502020204030204" pitchFamily="34" charset="0"/>
                          <a:cs typeface="+mj-cs"/>
                        </a:rPr>
                        <a:t>כ״ד</a:t>
                      </a:r>
                      <a:r>
                        <a:rPr lang="he-IL" sz="1250" b="0" dirty="0">
                          <a:solidFill>
                            <a:schemeClr val="tx1"/>
                          </a:solidFill>
                          <a:effectLst/>
                          <a:latin typeface="Calibri" panose="020F0502020204030204" pitchFamily="34" charset="0"/>
                          <a:ea typeface="Calibri" panose="020F0502020204030204" pitchFamily="34" charset="0"/>
                          <a:cs typeface="+mj-cs"/>
                        </a:rPr>
                        <a:t>׃ </a:t>
                      </a:r>
                      <a:r>
                        <a:rPr lang="en-US" sz="1250" b="0" dirty="0">
                          <a:solidFill>
                            <a:schemeClr val="tx1"/>
                          </a:solidFill>
                          <a:effectLst/>
                          <a:latin typeface="Calibri" panose="020F0502020204030204" pitchFamily="34" charset="0"/>
                          <a:ea typeface="Calibri" panose="020F0502020204030204" pitchFamily="34" charset="0"/>
                          <a:cs typeface="+mj-cs"/>
                        </a:rPr>
                        <a:t> </a:t>
                      </a:r>
                      <a:r>
                        <a:rPr lang="he-IL" sz="1250" b="0" dirty="0">
                          <a:solidFill>
                            <a:schemeClr val="tx1"/>
                          </a:solidFill>
                          <a:effectLst/>
                          <a:latin typeface="Calibri" panose="020F0502020204030204" pitchFamily="34" charset="0"/>
                          <a:ea typeface="Calibri" panose="020F0502020204030204" pitchFamily="34" charset="0"/>
                          <a:cs typeface="+mj-cs"/>
                        </a:rPr>
                        <a:t>וְלָקַחְתִּי אֶתְכֶם מִן הַגּוֹיִם וְקִבַּצְתִּי אֶתְכֶם מִכָּל הָאַרָצוֹת וְהֵבֵאתִי אֶתְכֶם אֶל אַדְמַתְכֶם</a:t>
                      </a:r>
                      <a:r>
                        <a:rPr lang="en-US" sz="1250" b="0" dirty="0">
                          <a:solidFill>
                            <a:schemeClr val="tx1"/>
                          </a:solidFill>
                          <a:effectLst/>
                          <a:latin typeface="Calibri" panose="020F0502020204030204" pitchFamily="34" charset="0"/>
                          <a:ea typeface="Calibri" panose="020F0502020204030204" pitchFamily="34" charset="0"/>
                          <a:cs typeface="+mj-cs"/>
                        </a:rPr>
                        <a:t>.</a:t>
                      </a:r>
                      <a:endParaRPr lang="he-IL" sz="1250" b="0" dirty="0">
                        <a:solidFill>
                          <a:schemeClr val="tx1"/>
                        </a:solidFill>
                        <a:effectLst/>
                        <a:latin typeface="Calibri" panose="020F0502020204030204" pitchFamily="34" charset="0"/>
                        <a:ea typeface="Calibri" panose="020F0502020204030204" pitchFamily="34" charset="0"/>
                        <a:cs typeface="+mj-cs"/>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66147766"/>
                  </a:ext>
                </a:extLst>
              </a:tr>
            </a:tbl>
          </a:graphicData>
        </a:graphic>
      </p:graphicFrame>
      <p:sp>
        <p:nvSpPr>
          <p:cNvPr id="6" name="Rectangle 1">
            <a:extLst>
              <a:ext uri="{FF2B5EF4-FFF2-40B4-BE49-F238E27FC236}">
                <a16:creationId xmlns:a16="http://schemas.microsoft.com/office/drawing/2014/main" id="{8472353D-AF0F-4C0C-BCD4-F34FB71DEDED}"/>
              </a:ext>
            </a:extLst>
          </p:cNvPr>
          <p:cNvSpPr>
            <a:spLocks noChangeArrowheads="1"/>
          </p:cNvSpPr>
          <p:nvPr/>
        </p:nvSpPr>
        <p:spPr bwMode="auto">
          <a:xfrm>
            <a:off x="587479" y="3596924"/>
            <a:ext cx="6521337" cy="4947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800100" marR="0" lvl="0" indent="-800100" algn="l" defTabSz="914400" eaLnBrk="0" fontAlgn="base" latinLnBrk="0" hangingPunct="0">
              <a:lnSpc>
                <a:spcPct val="125000"/>
              </a:lnSpc>
              <a:spcBef>
                <a:spcPct val="0"/>
              </a:spcBef>
              <a:spcAft>
                <a:spcPct val="0"/>
              </a:spcAft>
              <a:buClrTx/>
              <a:buSzTx/>
              <a:buFontTx/>
              <a:buNone/>
              <a:tabLst/>
            </a:pPr>
            <a:r>
              <a:rPr kumimoji="0" lang="en-US" altLang="en-US" sz="1100" b="1" i="0" u="none" strike="noStrike" cap="none" normalizeH="0" baseline="0" dirty="0">
                <a:ln>
                  <a:noFill/>
                </a:ln>
                <a:solidFill>
                  <a:schemeClr val="tx1"/>
                </a:solidFill>
                <a:effectLst/>
                <a:latin typeface="Cambria" panose="02040503050406030204" pitchFamily="18" charset="0"/>
                <a:ea typeface="Calibri" panose="020F0502020204030204" pitchFamily="34" charset="0"/>
                <a:cs typeface="Calibri" panose="020F0502020204030204" pitchFamily="34" charset="0"/>
              </a:rPr>
              <a:t>Source </a:t>
            </a:r>
            <a:r>
              <a:rPr lang="en-US" altLang="en-US" sz="1100" b="1" dirty="0">
                <a:latin typeface="Cambria" panose="02040503050406030204" pitchFamily="18" charset="0"/>
                <a:ea typeface="Calibri" panose="020F0502020204030204" pitchFamily="34" charset="0"/>
                <a:cs typeface="Calibri" panose="020F0502020204030204" pitchFamily="34" charset="0"/>
              </a:rPr>
              <a:t>A</a:t>
            </a:r>
            <a:r>
              <a:rPr kumimoji="0" lang="en-US" altLang="en-US" sz="1100" b="1" i="0" u="none" strike="noStrike" cap="none" normalizeH="0" baseline="0" dirty="0">
                <a:ln>
                  <a:noFill/>
                </a:ln>
                <a:solidFill>
                  <a:schemeClr val="tx1"/>
                </a:solidFill>
                <a:effectLst/>
                <a:latin typeface="Cambria" panose="02040503050406030204" pitchFamily="18" charset="0"/>
                <a:ea typeface="Calibri" panose="020F0502020204030204" pitchFamily="34" charset="0"/>
                <a:cs typeface="Calibri" panose="020F0502020204030204" pitchFamily="34" charset="0"/>
              </a:rPr>
              <a:t>-5:  </a:t>
            </a:r>
            <a:r>
              <a:rPr kumimoji="0" lang="en-US" altLang="en-US" sz="1100" b="1" i="0" u="none" strike="noStrike" cap="none" normalizeH="0" baseline="0" dirty="0" err="1">
                <a:ln>
                  <a:noFill/>
                </a:ln>
                <a:solidFill>
                  <a:schemeClr val="tx1"/>
                </a:solidFill>
                <a:effectLst/>
                <a:latin typeface="Cambria" panose="02040503050406030204" pitchFamily="18" charset="0"/>
                <a:ea typeface="Calibri" panose="020F0502020204030204" pitchFamily="34" charset="0"/>
                <a:cs typeface="Calibri" panose="020F0502020204030204" pitchFamily="34" charset="0"/>
              </a:rPr>
              <a:t>Yechezkel</a:t>
            </a:r>
            <a:r>
              <a:rPr kumimoji="0" lang="en-US" altLang="en-US" sz="1100" b="1" i="0" u="none" strike="noStrike" cap="none" normalizeH="0" baseline="0" dirty="0">
                <a:ln>
                  <a:noFill/>
                </a:ln>
                <a:solidFill>
                  <a:schemeClr val="tx1"/>
                </a:solidFill>
                <a:effectLst/>
                <a:latin typeface="Cambria" panose="02040503050406030204" pitchFamily="18" charset="0"/>
                <a:ea typeface="Calibri" panose="020F0502020204030204" pitchFamily="34" charset="0"/>
                <a:cs typeface="Calibri" panose="020F0502020204030204" pitchFamily="34" charset="0"/>
              </a:rPr>
              <a:t>  </a:t>
            </a:r>
            <a:r>
              <a:rPr kumimoji="0" lang="en-US" altLang="en-US" sz="900" i="0" u="none" strike="noStrike" cap="none" normalizeH="0" baseline="0" dirty="0">
                <a:ln>
                  <a:noFill/>
                </a:ln>
                <a:solidFill>
                  <a:schemeClr val="tx1"/>
                </a:solidFill>
                <a:effectLst/>
                <a:ea typeface="Calibri" panose="020F0502020204030204" pitchFamily="34" charset="0"/>
                <a:cs typeface="Calibri" panose="020F0502020204030204" pitchFamily="34" charset="0"/>
              </a:rPr>
              <a:t>(</a:t>
            </a:r>
            <a:r>
              <a:rPr kumimoji="0" lang="en-US" altLang="en-US" sz="900" i="1" u="none" strike="noStrike" cap="none" normalizeH="0" baseline="0" dirty="0">
                <a:ln>
                  <a:noFill/>
                </a:ln>
                <a:solidFill>
                  <a:schemeClr val="tx1"/>
                </a:solidFill>
                <a:effectLst/>
                <a:ea typeface="Calibri" panose="020F0502020204030204" pitchFamily="34" charset="0"/>
                <a:cs typeface="Calibri" panose="020F0502020204030204" pitchFamily="34" charset="0"/>
              </a:rPr>
              <a:t>Translation from:</a:t>
            </a:r>
            <a:r>
              <a:rPr kumimoji="0" lang="en-US" altLang="en-US" sz="900" i="0" u="none" strike="noStrike" cap="none" normalizeH="0" baseline="0" dirty="0">
                <a:ln>
                  <a:noFill/>
                </a:ln>
                <a:solidFill>
                  <a:schemeClr val="tx1"/>
                </a:solidFill>
                <a:effectLst/>
                <a:ea typeface="Calibri" panose="020F0502020204030204" pitchFamily="34" charset="0"/>
                <a:cs typeface="Calibri" panose="020F0502020204030204" pitchFamily="34" charset="0"/>
              </a:rPr>
              <a:t> </a:t>
            </a:r>
            <a:r>
              <a:rPr kumimoji="0" lang="en-US" altLang="en-US" sz="900" i="0" u="none" strike="noStrike" cap="none" normalizeH="0" baseline="0" dirty="0" err="1">
                <a:ln>
                  <a:noFill/>
                </a:ln>
                <a:solidFill>
                  <a:schemeClr val="tx1"/>
                </a:solidFill>
                <a:effectLst/>
                <a:ea typeface="Calibri" panose="020F0502020204030204" pitchFamily="34" charset="0"/>
                <a:cs typeface="Calibri" panose="020F0502020204030204" pitchFamily="34" charset="0"/>
              </a:rPr>
              <a:t>Artscroll</a:t>
            </a:r>
            <a:r>
              <a:rPr kumimoji="0" lang="en-US" altLang="en-US" sz="900" i="0" u="none" strike="noStrike" cap="none" normalizeH="0" baseline="0" dirty="0">
                <a:ln>
                  <a:noFill/>
                </a:ln>
                <a:solidFill>
                  <a:schemeClr val="tx1"/>
                </a:solidFill>
                <a:effectLst/>
                <a:ea typeface="Calibri" panose="020F0502020204030204" pitchFamily="34" charset="0"/>
                <a:cs typeface="Calibri" panose="020F0502020204030204" pitchFamily="34" charset="0"/>
              </a:rPr>
              <a:t> Tanach, Stone Edition):</a:t>
            </a:r>
            <a:endParaRPr kumimoji="0" lang="en-US" altLang="en-US" sz="1100" b="1" i="0" u="none" strike="noStrike" cap="none" normalizeH="0" baseline="0" dirty="0">
              <a:ln>
                <a:noFill/>
              </a:ln>
              <a:solidFill>
                <a:schemeClr val="tx1"/>
              </a:solidFill>
              <a:effectLst/>
              <a:ea typeface="Calibri" panose="020F0502020204030204" pitchFamily="34" charset="0"/>
              <a:cs typeface="Calibri" panose="020F0502020204030204" pitchFamily="34" charset="0"/>
            </a:endParaRPr>
          </a:p>
          <a:p>
            <a:pPr marL="800100" marR="0" lvl="0" indent="-800100" algn="l" defTabSz="914400" eaLnBrk="0" fontAlgn="base" latinLnBrk="0" hangingPunct="0">
              <a:lnSpc>
                <a:spcPct val="125000"/>
              </a:lnSpc>
              <a:spcBef>
                <a:spcPct val="0"/>
              </a:spcBef>
              <a:spcAft>
                <a:spcPct val="0"/>
              </a:spcAft>
              <a:buClrTx/>
              <a:buSzTx/>
              <a:buFontTx/>
              <a:buNone/>
              <a:tabLst/>
            </a:pPr>
            <a:r>
              <a:rPr kumimoji="0" lang="en-US" altLang="en-US" sz="1100" i="0" u="none" strike="noStrike" cap="none" normalizeH="0" baseline="0" dirty="0">
                <a:ln>
                  <a:noFill/>
                </a:ln>
                <a:solidFill>
                  <a:schemeClr val="tx1"/>
                </a:solidFill>
                <a:effectLst/>
                <a:latin typeface="Cambria" panose="02040503050406030204" pitchFamily="18" charset="0"/>
                <a:ea typeface="Calibri" panose="020F0502020204030204" pitchFamily="34" charset="0"/>
                <a:cs typeface="Calibri" panose="020F0502020204030204" pitchFamily="34" charset="0"/>
              </a:rPr>
              <a:t>When we are exiled, Hashem’s Name is desecrated.  At our redemption, Hashem’s Name will be sanctified. </a:t>
            </a:r>
            <a:endParaRPr kumimoji="0" lang="en-US" altLang="en-US" sz="1100" i="0" u="none" strike="noStrike" cap="none" normalizeH="0" baseline="0" dirty="0">
              <a:ln>
                <a:noFill/>
              </a:ln>
              <a:solidFill>
                <a:schemeClr val="tx1"/>
              </a:solidFill>
              <a:effectLst/>
              <a:latin typeface="Arial" panose="020B0604020202020204" pitchFamily="34" charset="0"/>
            </a:endParaRPr>
          </a:p>
        </p:txBody>
      </p:sp>
      <p:sp>
        <p:nvSpPr>
          <p:cNvPr id="10" name="TextBox 9">
            <a:extLst>
              <a:ext uri="{FF2B5EF4-FFF2-40B4-BE49-F238E27FC236}">
                <a16:creationId xmlns:a16="http://schemas.microsoft.com/office/drawing/2014/main" id="{68C35B86-D3CA-4667-993C-3A6EA2D718E4}"/>
              </a:ext>
            </a:extLst>
          </p:cNvPr>
          <p:cNvSpPr txBox="1"/>
          <p:nvPr/>
        </p:nvSpPr>
        <p:spPr>
          <a:xfrm>
            <a:off x="527050" y="935826"/>
            <a:ext cx="6610645" cy="295850"/>
          </a:xfrm>
          <a:prstGeom prst="rect">
            <a:avLst/>
          </a:prstGeom>
          <a:noFill/>
        </p:spPr>
        <p:txBody>
          <a:bodyPr wrap="square">
            <a:spAutoFit/>
          </a:bodyPr>
          <a:lstStyle/>
          <a:p>
            <a:pPr marL="520700" marR="0" lvl="0" indent="-520700" algn="l" defTabSz="914400" rtl="0" eaLnBrk="0" fontAlgn="base" latinLnBrk="0" hangingPunct="0">
              <a:lnSpc>
                <a:spcPct val="135000"/>
              </a:lnSpc>
              <a:spcBef>
                <a:spcPct val="0"/>
              </a:spcBef>
              <a:spcAft>
                <a:spcPct val="0"/>
              </a:spcAft>
              <a:buClrTx/>
              <a:buSzTx/>
              <a:buFontTx/>
              <a:buNone/>
              <a:tabLst/>
            </a:pPr>
            <a:r>
              <a:rPr kumimoji="0" lang="en-US" altLang="en-US" sz="1100" b="1" i="0" u="none" strike="noStrike" cap="none" normalizeH="0" baseline="0" dirty="0">
                <a:ln>
                  <a:noFill/>
                </a:ln>
                <a:solidFill>
                  <a:schemeClr val="tx1"/>
                </a:solidFill>
                <a:effectLst/>
                <a:latin typeface="Cambria" panose="02040503050406030204" pitchFamily="18" charset="0"/>
                <a:ea typeface="Cambria" panose="02040503050406030204" pitchFamily="18" charset="0"/>
                <a:cs typeface="Calibri" panose="020F0502020204030204" pitchFamily="34" charset="0"/>
              </a:rPr>
              <a:t>Source A-4c:  </a:t>
            </a:r>
            <a:r>
              <a:rPr kumimoji="0" lang="en-US" altLang="en-US" sz="1100" b="1" i="0" u="none" strike="noStrike" cap="none" normalizeH="0" baseline="0" dirty="0" err="1">
                <a:ln>
                  <a:noFill/>
                </a:ln>
                <a:solidFill>
                  <a:schemeClr val="tx1"/>
                </a:solidFill>
                <a:effectLst/>
                <a:latin typeface="Cambria" panose="02040503050406030204" pitchFamily="18" charset="0"/>
                <a:ea typeface="Cambria" panose="02040503050406030204" pitchFamily="18" charset="0"/>
                <a:cs typeface="Calibri" panose="020F0502020204030204" pitchFamily="34" charset="0"/>
              </a:rPr>
              <a:t>Tanna</a:t>
            </a:r>
            <a:r>
              <a:rPr kumimoji="0" lang="en-US" altLang="en-US" sz="1100" b="1" i="0" u="none" strike="noStrike" cap="none" normalizeH="0" baseline="0" dirty="0">
                <a:ln>
                  <a:noFill/>
                </a:ln>
                <a:solidFill>
                  <a:schemeClr val="tx1"/>
                </a:solidFill>
                <a:effectLst/>
                <a:latin typeface="Cambria" panose="02040503050406030204" pitchFamily="18" charset="0"/>
                <a:ea typeface="Cambria" panose="02040503050406030204" pitchFamily="18" charset="0"/>
                <a:cs typeface="Calibri" panose="020F0502020204030204" pitchFamily="34" charset="0"/>
              </a:rPr>
              <a:t> </a:t>
            </a:r>
            <a:r>
              <a:rPr kumimoji="0" lang="en-US" altLang="en-US" sz="1100" b="1" i="0" u="none" strike="noStrike" cap="none" normalizeH="0" baseline="0" dirty="0" err="1">
                <a:ln>
                  <a:noFill/>
                </a:ln>
                <a:solidFill>
                  <a:schemeClr val="tx1"/>
                </a:solidFill>
                <a:effectLst/>
                <a:latin typeface="Cambria" panose="02040503050406030204" pitchFamily="18" charset="0"/>
                <a:ea typeface="Cambria" panose="02040503050406030204" pitchFamily="18" charset="0"/>
                <a:cs typeface="Calibri" panose="020F0502020204030204" pitchFamily="34" charset="0"/>
              </a:rPr>
              <a:t>Debai</a:t>
            </a:r>
            <a:r>
              <a:rPr kumimoji="0" lang="en-US" altLang="en-US" sz="1100" b="1" i="0" u="none" strike="noStrike" cap="none" normalizeH="0" baseline="0" dirty="0">
                <a:ln>
                  <a:noFill/>
                </a:ln>
                <a:solidFill>
                  <a:schemeClr val="tx1"/>
                </a:solidFill>
                <a:effectLst/>
                <a:latin typeface="Cambria" panose="02040503050406030204" pitchFamily="18" charset="0"/>
                <a:ea typeface="Cambria" panose="02040503050406030204" pitchFamily="18" charset="0"/>
                <a:cs typeface="Calibri" panose="020F0502020204030204" pitchFamily="34" charset="0"/>
              </a:rPr>
              <a:t> Eliyahu:  </a:t>
            </a:r>
            <a:r>
              <a:rPr kumimoji="0" lang="en-US" altLang="en-US" sz="1100" i="0" u="none" strike="noStrike" cap="none" normalizeH="0" baseline="0" dirty="0">
                <a:ln>
                  <a:noFill/>
                </a:ln>
                <a:solidFill>
                  <a:schemeClr val="tx1"/>
                </a:solidFill>
                <a:effectLst/>
                <a:latin typeface="Cambria" panose="02040503050406030204" pitchFamily="18" charset="0"/>
                <a:ea typeface="Cambria" panose="02040503050406030204" pitchFamily="18" charset="0"/>
                <a:cs typeface="Calibri" panose="020F0502020204030204" pitchFamily="34" charset="0"/>
              </a:rPr>
              <a:t>Hashem’s sorrow and “wandering” during our exile.</a:t>
            </a:r>
            <a:endParaRPr kumimoji="0" lang="en-US" altLang="en-US" sz="1100" i="0" u="none" strike="noStrike" cap="none" normalizeH="0" baseline="0" dirty="0">
              <a:ln>
                <a:noFill/>
              </a:ln>
              <a:solidFill>
                <a:schemeClr val="tx1"/>
              </a:solidFill>
              <a:effectLst/>
              <a:latin typeface="Cambria" panose="02040503050406030204" pitchFamily="18" charset="0"/>
              <a:ea typeface="Cambria" panose="02040503050406030204" pitchFamily="18" charset="0"/>
            </a:endParaRPr>
          </a:p>
        </p:txBody>
      </p:sp>
      <p:sp>
        <p:nvSpPr>
          <p:cNvPr id="12" name="TextBox 11">
            <a:extLst>
              <a:ext uri="{FF2B5EF4-FFF2-40B4-BE49-F238E27FC236}">
                <a16:creationId xmlns:a16="http://schemas.microsoft.com/office/drawing/2014/main" id="{816A5905-2023-4C23-82FD-75C3403D4F58}"/>
              </a:ext>
            </a:extLst>
          </p:cNvPr>
          <p:cNvSpPr txBox="1"/>
          <p:nvPr/>
        </p:nvSpPr>
        <p:spPr>
          <a:xfrm>
            <a:off x="0" y="352813"/>
            <a:ext cx="7772399" cy="307777"/>
          </a:xfrm>
          <a:prstGeom prst="rect">
            <a:avLst/>
          </a:prstGeom>
          <a:noFill/>
        </p:spPr>
        <p:txBody>
          <a:bodyPr wrap="square" rtlCol="0">
            <a:spAutoFit/>
          </a:bodyPr>
          <a:lstStyle/>
          <a:p>
            <a:pPr algn="ctr"/>
            <a:r>
              <a:rPr lang="en-US" sz="1400" dirty="0">
                <a:latin typeface="Cambria" panose="02040503050406030204" pitchFamily="18" charset="0"/>
                <a:ea typeface="Cambria" panose="02040503050406030204" pitchFamily="18" charset="0"/>
              </a:rPr>
              <a:t>Appendix A:  Being </a:t>
            </a:r>
            <a:r>
              <a:rPr lang="en-US" sz="1400" i="1" dirty="0" err="1">
                <a:latin typeface="Cambria" panose="02040503050406030204" pitchFamily="18" charset="0"/>
                <a:ea typeface="Cambria" panose="02040503050406030204" pitchFamily="18" charset="0"/>
              </a:rPr>
              <a:t>Nosei</a:t>
            </a:r>
            <a:r>
              <a:rPr lang="en-US" sz="1400" i="1" dirty="0">
                <a:latin typeface="Cambria" panose="02040503050406030204" pitchFamily="18" charset="0"/>
                <a:ea typeface="Cambria" panose="02040503050406030204" pitchFamily="18" charset="0"/>
              </a:rPr>
              <a:t> </a:t>
            </a:r>
            <a:r>
              <a:rPr lang="en-US" sz="1400" i="1" dirty="0" err="1">
                <a:latin typeface="Cambria" panose="02040503050406030204" pitchFamily="18" charset="0"/>
                <a:ea typeface="Cambria" panose="02040503050406030204" pitchFamily="18" charset="0"/>
              </a:rPr>
              <a:t>B’ol</a:t>
            </a:r>
            <a:r>
              <a:rPr lang="en-US" sz="1400" i="1" dirty="0">
                <a:latin typeface="Cambria" panose="02040503050406030204" pitchFamily="18" charset="0"/>
                <a:ea typeface="Cambria" panose="02040503050406030204" pitchFamily="18" charset="0"/>
              </a:rPr>
              <a:t> </a:t>
            </a:r>
            <a:r>
              <a:rPr lang="en-US" sz="1400" dirty="0">
                <a:latin typeface="Cambria" panose="02040503050406030204" pitchFamily="18" charset="0"/>
                <a:ea typeface="Cambria" panose="02040503050406030204" pitchFamily="18" charset="0"/>
              </a:rPr>
              <a:t>with Hashem’s pain</a:t>
            </a:r>
          </a:p>
        </p:txBody>
      </p:sp>
      <p:graphicFrame>
        <p:nvGraphicFramePr>
          <p:cNvPr id="13" name="Table 12">
            <a:extLst>
              <a:ext uri="{FF2B5EF4-FFF2-40B4-BE49-F238E27FC236}">
                <a16:creationId xmlns:a16="http://schemas.microsoft.com/office/drawing/2014/main" id="{9F7A092D-53AD-49E4-8B7A-BDA1CD27B7AA}"/>
              </a:ext>
            </a:extLst>
          </p:cNvPr>
          <p:cNvGraphicFramePr>
            <a:graphicFrameLocks noGrp="1"/>
          </p:cNvGraphicFramePr>
          <p:nvPr>
            <p:extLst>
              <p:ext uri="{D42A27DB-BD31-4B8C-83A1-F6EECF244321}">
                <p14:modId xmlns:p14="http://schemas.microsoft.com/office/powerpoint/2010/main" val="2171061518"/>
              </p:ext>
            </p:extLst>
          </p:nvPr>
        </p:nvGraphicFramePr>
        <p:xfrm>
          <a:off x="551498" y="1231676"/>
          <a:ext cx="6686550" cy="1988079"/>
        </p:xfrm>
        <a:graphic>
          <a:graphicData uri="http://schemas.openxmlformats.org/drawingml/2006/table">
            <a:tbl>
              <a:tblPr firstRow="1" firstCol="1" bandRow="1">
                <a:tableStyleId>{5C22544A-7EE6-4342-B048-85BDC9FD1C3A}</a:tableStyleId>
              </a:tblPr>
              <a:tblGrid>
                <a:gridCol w="3585675">
                  <a:extLst>
                    <a:ext uri="{9D8B030D-6E8A-4147-A177-3AD203B41FA5}">
                      <a16:colId xmlns:a16="http://schemas.microsoft.com/office/drawing/2014/main" val="2178854746"/>
                    </a:ext>
                  </a:extLst>
                </a:gridCol>
                <a:gridCol w="3100875">
                  <a:extLst>
                    <a:ext uri="{9D8B030D-6E8A-4147-A177-3AD203B41FA5}">
                      <a16:colId xmlns:a16="http://schemas.microsoft.com/office/drawing/2014/main" val="2420578494"/>
                    </a:ext>
                  </a:extLst>
                </a:gridCol>
              </a:tblGrid>
              <a:tr h="1988079">
                <a:tc>
                  <a:txBody>
                    <a:bodyPr/>
                    <a:lstStyle/>
                    <a:p>
                      <a:pPr marL="0" marR="161925">
                        <a:lnSpc>
                          <a:spcPct val="135000"/>
                        </a:lnSpc>
                        <a:spcBef>
                          <a:spcPts val="0"/>
                        </a:spcBef>
                        <a:spcAft>
                          <a:spcPts val="0"/>
                        </a:spcAft>
                      </a:pPr>
                      <a:r>
                        <a:rPr lang="en-US" sz="1100" b="0" dirty="0">
                          <a:solidFill>
                            <a:schemeClr val="tx1"/>
                          </a:solidFill>
                          <a:effectLst/>
                        </a:rPr>
                        <a:t>[At the time of the redemption], the Holy One, blessed is He, will say to Israel: “My children, from the day that I destroyed My home below, I never ascended and dwelled in My home above.  Instead, I sat in the dew and rain.  And, if you don’t believe Me [that I have never entered My home], place your hands on My head and see that it is drenched with dew, as is stated: </a:t>
                      </a:r>
                      <a:r>
                        <a:rPr lang="en-US" sz="1100" b="0" i="1" dirty="0">
                          <a:solidFill>
                            <a:schemeClr val="tx1"/>
                          </a:solidFill>
                          <a:effectLst/>
                        </a:rPr>
                        <a:t>‘For my head is drenched with dew, My locks with the drops of night</a:t>
                      </a:r>
                      <a:r>
                        <a:rPr lang="en-US" sz="1100" b="0" dirty="0">
                          <a:solidFill>
                            <a:schemeClr val="tx1"/>
                          </a:solidFill>
                          <a:effectLst/>
                        </a:rPr>
                        <a:t>.’”</a:t>
                      </a:r>
                      <a:endParaRPr lang="en-US" sz="1100" b="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r" rtl="1">
                        <a:lnSpc>
                          <a:spcPct val="135000"/>
                        </a:lnSpc>
                        <a:spcBef>
                          <a:spcPts val="0"/>
                        </a:spcBef>
                        <a:spcAft>
                          <a:spcPts val="0"/>
                        </a:spcAft>
                      </a:pPr>
                      <a:r>
                        <a:rPr lang="he-IL" sz="1250" b="0" u="sng" dirty="0">
                          <a:solidFill>
                            <a:schemeClr val="tx1"/>
                          </a:solidFill>
                          <a:effectLst/>
                          <a:cs typeface="+mj-cs"/>
                        </a:rPr>
                        <a:t>סדר אליהו זוטא פרק כ״א</a:t>
                      </a:r>
                      <a:r>
                        <a:rPr lang="en-US" sz="1250" b="0" u="none" dirty="0">
                          <a:solidFill>
                            <a:schemeClr val="tx1"/>
                          </a:solidFill>
                          <a:effectLst/>
                          <a:cs typeface="+mj-cs"/>
                        </a:rPr>
                        <a:t> </a:t>
                      </a:r>
                      <a:r>
                        <a:rPr lang="en-US" sz="1250" b="0" dirty="0">
                          <a:solidFill>
                            <a:schemeClr val="tx1"/>
                          </a:solidFill>
                          <a:effectLst/>
                          <a:cs typeface="+mj-cs"/>
                        </a:rPr>
                        <a:t>  :</a:t>
                      </a:r>
                    </a:p>
                    <a:p>
                      <a:pPr marL="0" marR="0" algn="r" rtl="1">
                        <a:lnSpc>
                          <a:spcPct val="145000"/>
                        </a:lnSpc>
                        <a:spcBef>
                          <a:spcPts val="600"/>
                        </a:spcBef>
                        <a:spcAft>
                          <a:spcPts val="1200"/>
                        </a:spcAft>
                      </a:pPr>
                      <a:r>
                        <a:rPr lang="he-IL" sz="1250" b="0" dirty="0">
                          <a:solidFill>
                            <a:schemeClr val="tx1"/>
                          </a:solidFill>
                          <a:effectLst/>
                          <a:cs typeface="+mj-cs"/>
                        </a:rPr>
                        <a:t>אומר להם הקב"ה לישראל</a:t>
                      </a:r>
                      <a:r>
                        <a:rPr lang="en-US" sz="1250" b="0" kern="1200" dirty="0">
                          <a:solidFill>
                            <a:schemeClr val="tx1"/>
                          </a:solidFill>
                          <a:effectLst/>
                          <a:latin typeface="+mn-lt"/>
                          <a:ea typeface="+mn-ea"/>
                          <a:cs typeface="+mn-cs"/>
                        </a:rPr>
                        <a:t>:</a:t>
                      </a:r>
                      <a:r>
                        <a:rPr lang="en-US" sz="1250" b="0" dirty="0">
                          <a:solidFill>
                            <a:schemeClr val="tx1"/>
                          </a:solidFill>
                          <a:effectLst/>
                          <a:cs typeface="+mj-cs"/>
                        </a:rPr>
                        <a:t> </a:t>
                      </a:r>
                      <a:r>
                        <a:rPr lang="he-IL" sz="1250" b="0" dirty="0">
                          <a:solidFill>
                            <a:schemeClr val="tx1"/>
                          </a:solidFill>
                          <a:effectLst/>
                          <a:cs typeface="+mj-cs"/>
                        </a:rPr>
                        <a:t>״בני מיום שהחרבתי את ביתי של מטה, לא עליתי וישבתי בביתי של מעלה, אלא הייתי יושב בטל ומטר</a:t>
                      </a:r>
                      <a:r>
                        <a:rPr lang="en-US" sz="1250" b="0" dirty="0">
                          <a:solidFill>
                            <a:schemeClr val="tx1"/>
                          </a:solidFill>
                          <a:effectLst/>
                          <a:cs typeface="+mj-cs"/>
                        </a:rPr>
                        <a:t>.</a:t>
                      </a:r>
                      <a:r>
                        <a:rPr lang="he-IL" sz="1250" b="0" dirty="0">
                          <a:solidFill>
                            <a:schemeClr val="tx1"/>
                          </a:solidFill>
                          <a:effectLst/>
                          <a:cs typeface="+mj-cs"/>
                        </a:rPr>
                        <a:t> </a:t>
                      </a:r>
                      <a:r>
                        <a:rPr lang="en-US" sz="1250" b="0" dirty="0">
                          <a:solidFill>
                            <a:schemeClr val="tx1"/>
                          </a:solidFill>
                          <a:effectLst/>
                          <a:cs typeface="+mj-cs"/>
                        </a:rPr>
                        <a:t> </a:t>
                      </a:r>
                      <a:r>
                        <a:rPr lang="he-IL" sz="1250" b="0" dirty="0">
                          <a:solidFill>
                            <a:schemeClr val="tx1"/>
                          </a:solidFill>
                          <a:effectLst/>
                          <a:cs typeface="+mj-cs"/>
                        </a:rPr>
                        <a:t>ואם אין אתם מאמינים לי, תנו את ידיכם על ראשי ותראו שהוא מלא טל, שנאמר (</a:t>
                      </a:r>
                      <a:r>
                        <a:rPr lang="he-IL" sz="1250" b="0" kern="1200" dirty="0">
                          <a:solidFill>
                            <a:schemeClr val="tx1"/>
                          </a:solidFill>
                          <a:effectLst/>
                          <a:latin typeface="+mn-lt"/>
                          <a:ea typeface="+mn-ea"/>
                          <a:cs typeface="+mj-cs"/>
                        </a:rPr>
                        <a:t>שה״ש</a:t>
                      </a:r>
                      <a:r>
                        <a:rPr lang="he-IL" sz="1250" b="0" dirty="0">
                          <a:solidFill>
                            <a:schemeClr val="tx1"/>
                          </a:solidFill>
                          <a:effectLst/>
                          <a:cs typeface="+mj-cs"/>
                        </a:rPr>
                        <a:t> ה</a:t>
                      </a:r>
                      <a:r>
                        <a:rPr lang="en-US" sz="1250" b="0" dirty="0">
                          <a:solidFill>
                            <a:schemeClr val="tx1"/>
                          </a:solidFill>
                          <a:effectLst/>
                          <a:cs typeface="+mj-cs"/>
                        </a:rPr>
                        <a:t>:</a:t>
                      </a:r>
                      <a:r>
                        <a:rPr lang="he-IL" sz="1250" b="0" dirty="0">
                          <a:solidFill>
                            <a:schemeClr val="tx1"/>
                          </a:solidFill>
                          <a:effectLst/>
                          <a:cs typeface="+mj-cs"/>
                        </a:rPr>
                        <a:t> ב)</a:t>
                      </a:r>
                      <a:r>
                        <a:rPr lang="en-US" sz="1250" b="0" dirty="0">
                          <a:solidFill>
                            <a:schemeClr val="tx1"/>
                          </a:solidFill>
                          <a:effectLst/>
                          <a:cs typeface="+mj-cs"/>
                        </a:rPr>
                        <a:t>: </a:t>
                      </a:r>
                      <a:r>
                        <a:rPr lang="he-IL" sz="1250" b="0" kern="1200" dirty="0">
                          <a:solidFill>
                            <a:schemeClr val="tx1"/>
                          </a:solidFill>
                          <a:effectLst/>
                          <a:latin typeface="+mn-lt"/>
                          <a:ea typeface="+mn-ea"/>
                          <a:cs typeface="+mj-cs"/>
                        </a:rPr>
                        <a:t>׳</a:t>
                      </a:r>
                      <a:r>
                        <a:rPr lang="he-IL" sz="1250" b="0" dirty="0">
                          <a:solidFill>
                            <a:schemeClr val="tx1"/>
                          </a:solidFill>
                          <a:effectLst/>
                          <a:cs typeface="+mj-cs"/>
                        </a:rPr>
                        <a:t>שראשי נמלא טל קווצותי רסיסי לילה׳״</a:t>
                      </a:r>
                      <a:r>
                        <a:rPr lang="en-US" sz="1250" b="0" dirty="0">
                          <a:solidFill>
                            <a:schemeClr val="tx1"/>
                          </a:solidFill>
                          <a:effectLst/>
                          <a:cs typeface="+mj-cs"/>
                        </a:rPr>
                        <a:t>.</a:t>
                      </a:r>
                      <a:endParaRPr lang="en-US" sz="1250" dirty="0"/>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41397094"/>
                  </a:ext>
                </a:extLst>
              </a:tr>
            </a:tbl>
          </a:graphicData>
        </a:graphic>
      </p:graphicFrame>
      <p:graphicFrame>
        <p:nvGraphicFramePr>
          <p:cNvPr id="15" name="Table 14">
            <a:extLst>
              <a:ext uri="{FF2B5EF4-FFF2-40B4-BE49-F238E27FC236}">
                <a16:creationId xmlns:a16="http://schemas.microsoft.com/office/drawing/2014/main" id="{3265FD63-805A-42F1-B82E-571F5E007C36}"/>
              </a:ext>
            </a:extLst>
          </p:cNvPr>
          <p:cNvGraphicFramePr>
            <a:graphicFrameLocks noGrp="1"/>
          </p:cNvGraphicFramePr>
          <p:nvPr>
            <p:extLst>
              <p:ext uri="{D42A27DB-BD31-4B8C-83A1-F6EECF244321}">
                <p14:modId xmlns:p14="http://schemas.microsoft.com/office/powerpoint/2010/main" val="4194342097"/>
              </p:ext>
            </p:extLst>
          </p:nvPr>
        </p:nvGraphicFramePr>
        <p:xfrm>
          <a:off x="661565" y="7291035"/>
          <a:ext cx="6592799" cy="1933576"/>
        </p:xfrm>
        <a:graphic>
          <a:graphicData uri="http://schemas.openxmlformats.org/drawingml/2006/table">
            <a:tbl>
              <a:tblPr firstRow="1" firstCol="1" bandRow="1">
                <a:tableStyleId>{5C22544A-7EE6-4342-B048-85BDC9FD1C3A}</a:tableStyleId>
              </a:tblPr>
              <a:tblGrid>
                <a:gridCol w="3738076">
                  <a:extLst>
                    <a:ext uri="{9D8B030D-6E8A-4147-A177-3AD203B41FA5}">
                      <a16:colId xmlns:a16="http://schemas.microsoft.com/office/drawing/2014/main" val="465958772"/>
                    </a:ext>
                  </a:extLst>
                </a:gridCol>
                <a:gridCol w="2854723">
                  <a:extLst>
                    <a:ext uri="{9D8B030D-6E8A-4147-A177-3AD203B41FA5}">
                      <a16:colId xmlns:a16="http://schemas.microsoft.com/office/drawing/2014/main" val="1683211264"/>
                    </a:ext>
                  </a:extLst>
                </a:gridCol>
              </a:tblGrid>
              <a:tr h="1933576">
                <a:tc>
                  <a:txBody>
                    <a:bodyPr/>
                    <a:lstStyle/>
                    <a:p>
                      <a:pPr marL="0" marR="47625">
                        <a:lnSpc>
                          <a:spcPct val="140000"/>
                        </a:lnSpc>
                        <a:spcBef>
                          <a:spcPts val="300"/>
                        </a:spcBef>
                        <a:spcAft>
                          <a:spcPts val="300"/>
                        </a:spcAft>
                        <a:tabLst>
                          <a:tab pos="3752850" algn="l"/>
                        </a:tabLst>
                      </a:pPr>
                      <a:r>
                        <a:rPr lang="en-US" sz="1050" b="0" dirty="0">
                          <a:solidFill>
                            <a:schemeClr val="tx1"/>
                          </a:solidFill>
                          <a:effectLst/>
                        </a:rPr>
                        <a:t>“[A pious person] surely ought to experience constant, authentic anguish over the exile of Israel and the destruction of the </a:t>
                      </a:r>
                      <a:r>
                        <a:rPr lang="en-US" sz="1050" b="0" i="1" dirty="0" err="1">
                          <a:solidFill>
                            <a:schemeClr val="tx1"/>
                          </a:solidFill>
                          <a:effectLst/>
                        </a:rPr>
                        <a:t>Beis</a:t>
                      </a:r>
                      <a:r>
                        <a:rPr lang="en-US" sz="1050" b="0" i="1" dirty="0">
                          <a:solidFill>
                            <a:schemeClr val="tx1"/>
                          </a:solidFill>
                          <a:effectLst/>
                        </a:rPr>
                        <a:t> </a:t>
                      </a:r>
                      <a:r>
                        <a:rPr lang="en-US" sz="1050" b="0" i="1" dirty="0" err="1">
                          <a:solidFill>
                            <a:schemeClr val="tx1"/>
                          </a:solidFill>
                          <a:effectLst/>
                        </a:rPr>
                        <a:t>HaMikdash</a:t>
                      </a:r>
                      <a:r>
                        <a:rPr lang="en-US" sz="1050" b="0" i="1" dirty="0">
                          <a:solidFill>
                            <a:schemeClr val="tx1"/>
                          </a:solidFill>
                          <a:effectLst/>
                        </a:rPr>
                        <a:t>, </a:t>
                      </a:r>
                      <a:r>
                        <a:rPr lang="en-US" sz="1050" b="0" dirty="0">
                          <a:solidFill>
                            <a:schemeClr val="tx1"/>
                          </a:solidFill>
                          <a:effectLst/>
                        </a:rPr>
                        <a:t>inasmuch as this (state of exile and destruction) causes a diminution of the honor of Hashem, blessed be He.  And he will yearn for the redemption because through it there will be an elevation in the honor of Hashem, blessed be He  …  And he will pray persistently for the redemption of the Children of Israel and for the restoration of the honor of Heaven.” </a:t>
                      </a:r>
                      <a:endParaRPr lang="en-US" sz="1050" b="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r" rtl="1">
                        <a:lnSpc>
                          <a:spcPct val="140000"/>
                        </a:lnSpc>
                        <a:spcBef>
                          <a:spcPts val="0"/>
                        </a:spcBef>
                        <a:spcAft>
                          <a:spcPts val="0"/>
                        </a:spcAft>
                      </a:pPr>
                      <a:r>
                        <a:rPr lang="he-IL" sz="1250" b="0" u="sng" dirty="0">
                          <a:solidFill>
                            <a:schemeClr val="tx1"/>
                          </a:solidFill>
                          <a:effectLst/>
                          <a:cs typeface="+mj-cs"/>
                        </a:rPr>
                        <a:t>מסילת ישרים</a:t>
                      </a:r>
                      <a:r>
                        <a:rPr lang="en-US" sz="1250" b="0" u="sng" dirty="0">
                          <a:solidFill>
                            <a:schemeClr val="tx1"/>
                          </a:solidFill>
                          <a:effectLst/>
                          <a:cs typeface="+mj-cs"/>
                        </a:rPr>
                        <a:t> </a:t>
                      </a:r>
                      <a:r>
                        <a:rPr lang="he-IL" sz="1250" b="0" u="sng" dirty="0">
                          <a:solidFill>
                            <a:schemeClr val="tx1"/>
                          </a:solidFill>
                          <a:effectLst/>
                          <a:cs typeface="+mj-cs"/>
                        </a:rPr>
                        <a:t>פרק</a:t>
                      </a:r>
                      <a:r>
                        <a:rPr lang="en-US" sz="1250" b="0" u="sng" dirty="0">
                          <a:solidFill>
                            <a:schemeClr val="tx1"/>
                          </a:solidFill>
                          <a:effectLst/>
                          <a:cs typeface="+mj-cs"/>
                        </a:rPr>
                        <a:t> </a:t>
                      </a:r>
                      <a:r>
                        <a:rPr lang="he-IL" sz="1250" b="0" u="sng" dirty="0">
                          <a:solidFill>
                            <a:schemeClr val="tx1"/>
                          </a:solidFill>
                          <a:effectLst/>
                          <a:cs typeface="+mj-cs"/>
                        </a:rPr>
                        <a:t>י״ט׃ בבאור</a:t>
                      </a:r>
                      <a:r>
                        <a:rPr lang="en-US" sz="1250" b="0" u="sng" dirty="0">
                          <a:solidFill>
                            <a:schemeClr val="tx1"/>
                          </a:solidFill>
                          <a:effectLst/>
                          <a:cs typeface="+mj-cs"/>
                        </a:rPr>
                        <a:t> </a:t>
                      </a:r>
                      <a:r>
                        <a:rPr lang="he-IL" sz="1250" b="0" u="sng" dirty="0">
                          <a:solidFill>
                            <a:schemeClr val="tx1"/>
                          </a:solidFill>
                          <a:effectLst/>
                          <a:cs typeface="+mj-cs"/>
                        </a:rPr>
                        <a:t>חלקי החסידות</a:t>
                      </a:r>
                      <a:r>
                        <a:rPr lang="he-IL" sz="1250" b="0" dirty="0">
                          <a:solidFill>
                            <a:schemeClr val="tx1"/>
                          </a:solidFill>
                          <a:effectLst/>
                          <a:cs typeface="+mj-cs"/>
                        </a:rPr>
                        <a:t>׃</a:t>
                      </a:r>
                    </a:p>
                    <a:p>
                      <a:pPr marL="0" marR="0" algn="r" rtl="1">
                        <a:lnSpc>
                          <a:spcPct val="145000"/>
                        </a:lnSpc>
                        <a:spcBef>
                          <a:spcPts val="300"/>
                        </a:spcBef>
                        <a:spcAft>
                          <a:spcPts val="600"/>
                        </a:spcAft>
                      </a:pPr>
                      <a:r>
                        <a:rPr lang="he-IL" sz="1250" b="0" dirty="0">
                          <a:solidFill>
                            <a:schemeClr val="tx1"/>
                          </a:solidFill>
                          <a:effectLst/>
                          <a:cs typeface="+mj-cs"/>
                        </a:rPr>
                        <a:t>הנה ודאי צריך שיצטער תמיד צער ממש על הגלות ועל החורבן, מצד מה שזה גורם מיעוט כביכול לכבודו יתברך, ויתאוה לגאולה לפי שבה יהיה עילוי לכבוד השם יתברך ...  ויתפלל תמיד על גאולת בני ישראל והשבת כבוד שמים לעילוי. </a:t>
                      </a:r>
                      <a:endParaRPr lang="en-US" sz="1250" b="0" dirty="0">
                        <a:solidFill>
                          <a:schemeClr val="tx1"/>
                        </a:solidFill>
                        <a:effectLst/>
                        <a:latin typeface="Calibri" panose="020F0502020204030204" pitchFamily="34" charset="0"/>
                        <a:ea typeface="Calibri" panose="020F0502020204030204" pitchFamily="34" charset="0"/>
                        <a:cs typeface="+mj-cs"/>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2210608"/>
                  </a:ext>
                </a:extLst>
              </a:tr>
            </a:tbl>
          </a:graphicData>
        </a:graphic>
      </p:graphicFrame>
      <p:sp>
        <p:nvSpPr>
          <p:cNvPr id="17" name="Rectangle 1">
            <a:extLst>
              <a:ext uri="{FF2B5EF4-FFF2-40B4-BE49-F238E27FC236}">
                <a16:creationId xmlns:a16="http://schemas.microsoft.com/office/drawing/2014/main" id="{2B1DD3B1-EE43-47DA-A49F-942E006D0A3C}"/>
              </a:ext>
            </a:extLst>
          </p:cNvPr>
          <p:cNvSpPr>
            <a:spLocks noChangeArrowheads="1"/>
          </p:cNvSpPr>
          <p:nvPr/>
        </p:nvSpPr>
        <p:spPr bwMode="auto">
          <a:xfrm>
            <a:off x="619272" y="6780633"/>
            <a:ext cx="6691255" cy="4947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3752850" algn="l"/>
              </a:tabLst>
              <a:defRPr>
                <a:solidFill>
                  <a:schemeClr val="tx1"/>
                </a:solidFill>
                <a:latin typeface="Arial" panose="020B0604020202020204" pitchFamily="34" charset="0"/>
              </a:defRPr>
            </a:lvl1pPr>
            <a:lvl2pPr eaLnBrk="0" fontAlgn="base" hangingPunct="0">
              <a:spcBef>
                <a:spcPct val="0"/>
              </a:spcBef>
              <a:spcAft>
                <a:spcPct val="0"/>
              </a:spcAft>
              <a:tabLst>
                <a:tab pos="3752850" algn="l"/>
              </a:tabLst>
              <a:defRPr>
                <a:solidFill>
                  <a:schemeClr val="tx1"/>
                </a:solidFill>
                <a:latin typeface="Arial" panose="020B0604020202020204" pitchFamily="34" charset="0"/>
              </a:defRPr>
            </a:lvl2pPr>
            <a:lvl3pPr eaLnBrk="0" fontAlgn="base" hangingPunct="0">
              <a:spcBef>
                <a:spcPct val="0"/>
              </a:spcBef>
              <a:spcAft>
                <a:spcPct val="0"/>
              </a:spcAft>
              <a:tabLst>
                <a:tab pos="3752850" algn="l"/>
              </a:tabLst>
              <a:defRPr>
                <a:solidFill>
                  <a:schemeClr val="tx1"/>
                </a:solidFill>
                <a:latin typeface="Arial" panose="020B0604020202020204" pitchFamily="34" charset="0"/>
              </a:defRPr>
            </a:lvl3pPr>
            <a:lvl4pPr eaLnBrk="0" fontAlgn="base" hangingPunct="0">
              <a:spcBef>
                <a:spcPct val="0"/>
              </a:spcBef>
              <a:spcAft>
                <a:spcPct val="0"/>
              </a:spcAft>
              <a:tabLst>
                <a:tab pos="3752850" algn="l"/>
              </a:tabLst>
              <a:defRPr>
                <a:solidFill>
                  <a:schemeClr val="tx1"/>
                </a:solidFill>
                <a:latin typeface="Arial" panose="020B0604020202020204" pitchFamily="34" charset="0"/>
              </a:defRPr>
            </a:lvl4pPr>
            <a:lvl5pPr eaLnBrk="0" fontAlgn="base" hangingPunct="0">
              <a:spcBef>
                <a:spcPct val="0"/>
              </a:spcBef>
              <a:spcAft>
                <a:spcPct val="0"/>
              </a:spcAft>
              <a:tabLst>
                <a:tab pos="3752850" algn="l"/>
              </a:tabLst>
              <a:defRPr>
                <a:solidFill>
                  <a:schemeClr val="tx1"/>
                </a:solidFill>
                <a:latin typeface="Arial" panose="020B0604020202020204" pitchFamily="34" charset="0"/>
              </a:defRPr>
            </a:lvl5pPr>
            <a:lvl6pPr eaLnBrk="0" fontAlgn="base" hangingPunct="0">
              <a:spcBef>
                <a:spcPct val="0"/>
              </a:spcBef>
              <a:spcAft>
                <a:spcPct val="0"/>
              </a:spcAft>
              <a:tabLst>
                <a:tab pos="3752850" algn="l"/>
              </a:tabLst>
              <a:defRPr>
                <a:solidFill>
                  <a:schemeClr val="tx1"/>
                </a:solidFill>
                <a:latin typeface="Arial" panose="020B0604020202020204" pitchFamily="34" charset="0"/>
              </a:defRPr>
            </a:lvl6pPr>
            <a:lvl7pPr eaLnBrk="0" fontAlgn="base" hangingPunct="0">
              <a:spcBef>
                <a:spcPct val="0"/>
              </a:spcBef>
              <a:spcAft>
                <a:spcPct val="0"/>
              </a:spcAft>
              <a:tabLst>
                <a:tab pos="3752850" algn="l"/>
              </a:tabLst>
              <a:defRPr>
                <a:solidFill>
                  <a:schemeClr val="tx1"/>
                </a:solidFill>
                <a:latin typeface="Arial" panose="020B0604020202020204" pitchFamily="34" charset="0"/>
              </a:defRPr>
            </a:lvl7pPr>
            <a:lvl8pPr eaLnBrk="0" fontAlgn="base" hangingPunct="0">
              <a:spcBef>
                <a:spcPct val="0"/>
              </a:spcBef>
              <a:spcAft>
                <a:spcPct val="0"/>
              </a:spcAft>
              <a:tabLst>
                <a:tab pos="3752850" algn="l"/>
              </a:tabLst>
              <a:defRPr>
                <a:solidFill>
                  <a:schemeClr val="tx1"/>
                </a:solidFill>
                <a:latin typeface="Arial" panose="020B0604020202020204" pitchFamily="34" charset="0"/>
              </a:defRPr>
            </a:lvl8pPr>
            <a:lvl9pPr eaLnBrk="0" fontAlgn="base" hangingPunct="0">
              <a:spcBef>
                <a:spcPct val="0"/>
              </a:spcBef>
              <a:spcAft>
                <a:spcPct val="0"/>
              </a:spcAft>
              <a:tabLst>
                <a:tab pos="3752850" algn="l"/>
              </a:tabLst>
              <a:defRPr>
                <a:solidFill>
                  <a:schemeClr val="tx1"/>
                </a:solidFill>
                <a:latin typeface="Arial" panose="020B0604020202020204" pitchFamily="34" charset="0"/>
              </a:defRPr>
            </a:lvl9pPr>
          </a:lstStyle>
          <a:p>
            <a:pPr marL="2057400" marR="0" lvl="0" indent="-2057400" algn="l" defTabSz="914400" rtl="0" eaLnBrk="0" fontAlgn="base" latinLnBrk="0" hangingPunct="0">
              <a:lnSpc>
                <a:spcPct val="125000"/>
              </a:lnSpc>
              <a:spcBef>
                <a:spcPct val="0"/>
              </a:spcBef>
              <a:spcAft>
                <a:spcPct val="0"/>
              </a:spcAft>
              <a:buClrTx/>
              <a:buSzTx/>
              <a:buFontTx/>
              <a:buNone/>
              <a:tabLst>
                <a:tab pos="3752850" algn="l"/>
              </a:tabLst>
            </a:pPr>
            <a:r>
              <a:rPr kumimoji="0" lang="en-US" altLang="en-US" sz="1100" b="1" i="0" u="none" strike="noStrike" cap="none" normalizeH="0" baseline="0" dirty="0">
                <a:ln>
                  <a:noFill/>
                </a:ln>
                <a:solidFill>
                  <a:schemeClr val="tx1"/>
                </a:solidFill>
                <a:effectLst/>
                <a:latin typeface="Cambria" panose="02040503050406030204" pitchFamily="18" charset="0"/>
                <a:ea typeface="Calibri" panose="020F0502020204030204" pitchFamily="34" charset="0"/>
                <a:cs typeface="Calibri" panose="020F0502020204030204" pitchFamily="34" charset="0"/>
              </a:rPr>
              <a:t>Source A-6:  </a:t>
            </a:r>
            <a:r>
              <a:rPr kumimoji="0" lang="en-US" altLang="en-US" sz="1100" b="1" u="none" strike="noStrike" cap="none" normalizeH="0" baseline="0" dirty="0" err="1">
                <a:ln>
                  <a:noFill/>
                </a:ln>
                <a:solidFill>
                  <a:schemeClr val="tx1"/>
                </a:solidFill>
                <a:effectLst/>
                <a:latin typeface="Cambria" panose="02040503050406030204" pitchFamily="18" charset="0"/>
                <a:ea typeface="Calibri" panose="020F0502020204030204" pitchFamily="34" charset="0"/>
                <a:cs typeface="Calibri" panose="020F0502020204030204" pitchFamily="34" charset="0"/>
              </a:rPr>
              <a:t>Mesillas</a:t>
            </a:r>
            <a:r>
              <a:rPr kumimoji="0" lang="en-US" altLang="en-US" sz="1100" b="1" u="none" strike="noStrike" cap="none" normalizeH="0" baseline="0" dirty="0">
                <a:ln>
                  <a:noFill/>
                </a:ln>
                <a:solidFill>
                  <a:schemeClr val="tx1"/>
                </a:solidFill>
                <a:effectLst/>
                <a:latin typeface="Cambria" panose="02040503050406030204" pitchFamily="18" charset="0"/>
                <a:ea typeface="Calibri" panose="020F0502020204030204" pitchFamily="34" charset="0"/>
                <a:cs typeface="Calibri" panose="020F0502020204030204" pitchFamily="34" charset="0"/>
              </a:rPr>
              <a:t> </a:t>
            </a:r>
            <a:r>
              <a:rPr kumimoji="0" lang="en-US" altLang="en-US" sz="1100" b="1" u="none" strike="noStrike" cap="none" normalizeH="0" baseline="0" dirty="0" err="1">
                <a:ln>
                  <a:noFill/>
                </a:ln>
                <a:solidFill>
                  <a:schemeClr val="tx1"/>
                </a:solidFill>
                <a:effectLst/>
                <a:latin typeface="Cambria" panose="02040503050406030204" pitchFamily="18" charset="0"/>
                <a:ea typeface="Calibri" panose="020F0502020204030204" pitchFamily="34" charset="0"/>
                <a:cs typeface="Calibri" panose="020F0502020204030204" pitchFamily="34" charset="0"/>
              </a:rPr>
              <a:t>Yesharim</a:t>
            </a:r>
            <a:r>
              <a:rPr kumimoji="0" lang="en-US" altLang="en-US" sz="1100" b="1" u="none" strike="noStrike" cap="none" normalizeH="0" baseline="0" dirty="0">
                <a:ln>
                  <a:noFill/>
                </a:ln>
                <a:solidFill>
                  <a:schemeClr val="tx1"/>
                </a:solidFill>
                <a:effectLst/>
                <a:latin typeface="Cambria" panose="02040503050406030204" pitchFamily="18" charset="0"/>
                <a:ea typeface="Calibri" panose="020F0502020204030204" pitchFamily="34" charset="0"/>
                <a:cs typeface="Calibri" panose="020F0502020204030204" pitchFamily="34" charset="0"/>
              </a:rPr>
              <a:t>:  </a:t>
            </a:r>
            <a:r>
              <a:rPr kumimoji="0" lang="en-US" altLang="en-US" sz="1100" u="none" strike="noStrike" cap="none" normalizeH="0" baseline="0" dirty="0">
                <a:ln>
                  <a:noFill/>
                </a:ln>
                <a:solidFill>
                  <a:schemeClr val="tx1"/>
                </a:solidFill>
                <a:effectLst/>
                <a:latin typeface="Cambria" panose="02040503050406030204" pitchFamily="18" charset="0"/>
                <a:ea typeface="Calibri" panose="020F0502020204030204" pitchFamily="34" charset="0"/>
                <a:cs typeface="Calibri" panose="020F0502020204030204" pitchFamily="34" charset="0"/>
              </a:rPr>
              <a:t>Feeling anguish for the diminution of Hashem’s honor due to our exile. </a:t>
            </a:r>
            <a:br>
              <a:rPr kumimoji="0" lang="en-US" altLang="en-US" sz="1100" u="none" strike="noStrike" cap="none" normalizeH="0" baseline="0" dirty="0">
                <a:ln>
                  <a:noFill/>
                </a:ln>
                <a:solidFill>
                  <a:schemeClr val="tx1"/>
                </a:solidFill>
                <a:effectLst/>
                <a:latin typeface="Cambria" panose="02040503050406030204" pitchFamily="18" charset="0"/>
                <a:ea typeface="Calibri" panose="020F0502020204030204" pitchFamily="34" charset="0"/>
                <a:cs typeface="Calibri" panose="020F0502020204030204" pitchFamily="34" charset="0"/>
              </a:rPr>
            </a:br>
            <a:r>
              <a:rPr kumimoji="0" lang="en-US" altLang="en-US" sz="1100" i="0" u="none" strike="noStrike" cap="none" normalizeH="0" baseline="0" dirty="0">
                <a:ln>
                  <a:noFill/>
                </a:ln>
                <a:solidFill>
                  <a:schemeClr val="tx1"/>
                </a:solidFill>
                <a:effectLst/>
                <a:latin typeface="Cambria" panose="02040503050406030204" pitchFamily="18" charset="0"/>
                <a:ea typeface="Calibri" panose="020F0502020204030204" pitchFamily="34" charset="0"/>
                <a:cs typeface="Calibri" panose="020F0502020204030204" pitchFamily="34" charset="0"/>
              </a:rPr>
              <a:t>Praying for the restoration of Hashem’s honor via our redemption.</a:t>
            </a:r>
            <a:endParaRPr kumimoji="0" lang="en-US" altLang="en-US" sz="1100" i="0" u="none" strike="noStrike" cap="none" normalizeH="0" baseline="0" dirty="0">
              <a:ln>
                <a:noFill/>
              </a:ln>
              <a:solidFill>
                <a:schemeClr val="tx1"/>
              </a:solidFill>
              <a:effectLst/>
              <a:latin typeface="Arial" panose="020B0604020202020204" pitchFamily="34" charset="0"/>
            </a:endParaRPr>
          </a:p>
        </p:txBody>
      </p:sp>
      <p:sp>
        <p:nvSpPr>
          <p:cNvPr id="21" name="TextBox 20">
            <a:extLst>
              <a:ext uri="{FF2B5EF4-FFF2-40B4-BE49-F238E27FC236}">
                <a16:creationId xmlns:a16="http://schemas.microsoft.com/office/drawing/2014/main" id="{6CAB9CD5-1198-4A28-8F2B-FFE8D625DD98}"/>
              </a:ext>
            </a:extLst>
          </p:cNvPr>
          <p:cNvSpPr txBox="1"/>
          <p:nvPr/>
        </p:nvSpPr>
        <p:spPr>
          <a:xfrm>
            <a:off x="590593" y="9193951"/>
            <a:ext cx="3886200" cy="263021"/>
          </a:xfrm>
          <a:prstGeom prst="rect">
            <a:avLst/>
          </a:prstGeom>
          <a:noFill/>
        </p:spPr>
        <p:txBody>
          <a:bodyPr wrap="square">
            <a:spAutoFit/>
          </a:bodyPr>
          <a:lstStyle/>
          <a:p>
            <a:pPr marL="0" marR="0">
              <a:lnSpc>
                <a:spcPct val="135000"/>
              </a:lnSpc>
              <a:spcBef>
                <a:spcPts val="300"/>
              </a:spcBef>
              <a:spcAft>
                <a:spcPts val="800"/>
              </a:spcAft>
            </a:pPr>
            <a:r>
              <a:rPr lang="en-US" sz="900" i="1" dirty="0">
                <a:effectLst/>
                <a:latin typeface="Calibri" panose="020F0502020204030204" pitchFamily="34" charset="0"/>
                <a:ea typeface="Calibri" panose="020F0502020204030204" pitchFamily="34" charset="0"/>
                <a:cs typeface="Arial" panose="020B0604020202020204" pitchFamily="34" charset="0"/>
              </a:rPr>
              <a:t>Translation from:</a:t>
            </a:r>
            <a:r>
              <a:rPr lang="en-US" sz="900" dirty="0">
                <a:effectLst/>
                <a:latin typeface="Calibri" panose="020F0502020204030204" pitchFamily="34" charset="0"/>
                <a:ea typeface="Calibri" panose="020F0502020204030204" pitchFamily="34" charset="0"/>
                <a:cs typeface="Arial" panose="020B0604020202020204" pitchFamily="34" charset="0"/>
              </a:rPr>
              <a:t> </a:t>
            </a:r>
            <a:r>
              <a:rPr lang="en-US" sz="900" dirty="0" err="1">
                <a:effectLst/>
                <a:latin typeface="Calibri" panose="020F0502020204030204" pitchFamily="34" charset="0"/>
                <a:ea typeface="Calibri" panose="020F0502020204030204" pitchFamily="34" charset="0"/>
                <a:cs typeface="Arial" panose="020B0604020202020204" pitchFamily="34" charset="0"/>
              </a:rPr>
              <a:t>Artscroll</a:t>
            </a:r>
            <a:r>
              <a:rPr lang="en-US" sz="900" dirty="0">
                <a:effectLst/>
                <a:latin typeface="Calibri" panose="020F0502020204030204" pitchFamily="34" charset="0"/>
                <a:ea typeface="Calibri" panose="020F0502020204030204" pitchFamily="34" charset="0"/>
                <a:cs typeface="Arial" panose="020B0604020202020204" pitchFamily="34" charset="0"/>
              </a:rPr>
              <a:t> </a:t>
            </a:r>
            <a:r>
              <a:rPr lang="en-US" sz="900" i="1" dirty="0" err="1">
                <a:effectLst/>
                <a:latin typeface="Calibri" panose="020F0502020204030204" pitchFamily="34" charset="0"/>
                <a:ea typeface="Calibri" panose="020F0502020204030204" pitchFamily="34" charset="0"/>
                <a:cs typeface="Arial" panose="020B0604020202020204" pitchFamily="34" charset="0"/>
              </a:rPr>
              <a:t>Mesillas</a:t>
            </a:r>
            <a:r>
              <a:rPr lang="en-US" sz="900" i="1" dirty="0">
                <a:effectLst/>
                <a:latin typeface="Calibri" panose="020F0502020204030204" pitchFamily="34" charset="0"/>
                <a:ea typeface="Calibri" panose="020F0502020204030204" pitchFamily="34" charset="0"/>
                <a:cs typeface="Arial" panose="020B0604020202020204" pitchFamily="34" charset="0"/>
              </a:rPr>
              <a:t> </a:t>
            </a:r>
            <a:r>
              <a:rPr lang="en-US" sz="900" i="1" dirty="0" err="1">
                <a:effectLst/>
                <a:latin typeface="Calibri" panose="020F0502020204030204" pitchFamily="34" charset="0"/>
                <a:ea typeface="Calibri" panose="020F0502020204030204" pitchFamily="34" charset="0"/>
                <a:cs typeface="Arial" panose="020B0604020202020204" pitchFamily="34" charset="0"/>
              </a:rPr>
              <a:t>Yesharim</a:t>
            </a:r>
            <a:r>
              <a:rPr lang="en-US" sz="900" i="1" dirty="0">
                <a:effectLst/>
                <a:latin typeface="Calibri" panose="020F0502020204030204" pitchFamily="34" charset="0"/>
                <a:ea typeface="Calibri" panose="020F0502020204030204" pitchFamily="34" charset="0"/>
                <a:cs typeface="Arial" panose="020B0604020202020204" pitchFamily="34" charset="0"/>
              </a:rPr>
              <a:t>, </a:t>
            </a:r>
            <a:r>
              <a:rPr lang="en-US" sz="900" dirty="0">
                <a:effectLst/>
                <a:latin typeface="Calibri" panose="020F0502020204030204" pitchFamily="34" charset="0"/>
                <a:ea typeface="Calibri" panose="020F0502020204030204" pitchFamily="34" charset="0"/>
                <a:cs typeface="Arial" panose="020B0604020202020204" pitchFamily="34" charset="0"/>
              </a:rPr>
              <a:t>Jaffa Edition</a:t>
            </a:r>
          </a:p>
        </p:txBody>
      </p:sp>
    </p:spTree>
    <p:extLst>
      <p:ext uri="{BB962C8B-B14F-4D97-AF65-F5344CB8AC3E}">
        <p14:creationId xmlns:p14="http://schemas.microsoft.com/office/powerpoint/2010/main" val="422471890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DB7CB8E-2B3A-45F2-BDAF-58B468106538}"/>
              </a:ext>
            </a:extLst>
          </p:cNvPr>
          <p:cNvSpPr>
            <a:spLocks noGrp="1"/>
          </p:cNvSpPr>
          <p:nvPr>
            <p:ph type="sldNum" sz="quarter" idx="12"/>
          </p:nvPr>
        </p:nvSpPr>
        <p:spPr/>
        <p:txBody>
          <a:bodyPr/>
          <a:lstStyle/>
          <a:p>
            <a:fld id="{0C214F17-86AB-4F1C-BC88-4CB7EE2FB93D}" type="slidenum">
              <a:rPr lang="en-US" sz="1050" b="1" smtClean="0">
                <a:solidFill>
                  <a:schemeClr val="tx1"/>
                </a:solidFill>
              </a:rPr>
              <a:t>43</a:t>
            </a:fld>
            <a:endParaRPr lang="en-US" sz="1050" b="1" dirty="0">
              <a:solidFill>
                <a:schemeClr val="tx1"/>
              </a:solidFill>
            </a:endParaRPr>
          </a:p>
        </p:txBody>
      </p:sp>
      <p:sp>
        <p:nvSpPr>
          <p:cNvPr id="4" name="Text Box 11">
            <a:extLst>
              <a:ext uri="{FF2B5EF4-FFF2-40B4-BE49-F238E27FC236}">
                <a16:creationId xmlns:a16="http://schemas.microsoft.com/office/drawing/2014/main" id="{CF58E610-BFAE-4C3B-9F8F-A126B6FB2A05}"/>
              </a:ext>
            </a:extLst>
          </p:cNvPr>
          <p:cNvSpPr txBox="1">
            <a:spLocks noChangeArrowheads="1"/>
          </p:cNvSpPr>
          <p:nvPr/>
        </p:nvSpPr>
        <p:spPr bwMode="auto">
          <a:xfrm>
            <a:off x="748348" y="1168400"/>
            <a:ext cx="6489700" cy="6553200"/>
          </a:xfrm>
          <a:prstGeom prst="rect">
            <a:avLst/>
          </a:prstGeom>
          <a:solidFill>
            <a:schemeClr val="bg1">
              <a:lumMod val="95000"/>
            </a:schemeClr>
          </a:solidFill>
          <a:ln w="6350">
            <a:solidFill>
              <a:srgbClr val="000000"/>
            </a:solidFill>
            <a:prstDash val="sysDot"/>
            <a:miter lim="800000"/>
            <a:headEnd/>
            <a:tailEnd/>
          </a:ln>
        </p:spPr>
        <p:txBody>
          <a:bodyPr rot="0" vert="horz" wrap="square" lIns="91440" tIns="45720" rIns="91440" bIns="45720" anchor="t" anchorCtr="0">
            <a:noAutofit/>
          </a:bodyPr>
          <a:lstStyle/>
          <a:p>
            <a:pPr marL="514350" marR="0" indent="-228600" rtl="0">
              <a:lnSpc>
                <a:spcPct val="135000"/>
              </a:lnSpc>
              <a:spcBef>
                <a:spcPts val="3600"/>
              </a:spcBef>
              <a:spcAft>
                <a:spcPts val="960"/>
              </a:spcAft>
            </a:pPr>
            <a:endParaRPr lang="en-US" sz="1000" dirty="0">
              <a:effectLst/>
              <a:latin typeface="Tahoma" panose="020B0604030504040204" pitchFamily="34" charset="0"/>
              <a:ea typeface="Calibri" panose="020F0502020204030204" pitchFamily="34" charset="0"/>
              <a:cs typeface="Arial" panose="020B0604020202020204" pitchFamily="34" charset="0"/>
            </a:endParaRPr>
          </a:p>
          <a:p>
            <a:pPr marL="457200" indent="-279400">
              <a:lnSpc>
                <a:spcPct val="135000"/>
              </a:lnSpc>
              <a:spcBef>
                <a:spcPts val="6600"/>
              </a:spcBef>
              <a:buFont typeface="Wingdings" panose="05000000000000000000" pitchFamily="2" charset="2"/>
              <a:buChar char="v"/>
            </a:pPr>
            <a:r>
              <a:rPr lang="en-US" sz="1300" dirty="0">
                <a:effectLst/>
                <a:ea typeface="Calibri" panose="020F0502020204030204" pitchFamily="34" charset="0"/>
                <a:cs typeface="Arial" panose="020B0604020202020204" pitchFamily="34" charset="0"/>
              </a:rPr>
              <a:t>In addition to being </a:t>
            </a:r>
            <a:r>
              <a:rPr lang="en-US" sz="1300" i="1" dirty="0" err="1">
                <a:effectLst/>
                <a:ea typeface="Calibri" panose="020F0502020204030204" pitchFamily="34" charset="0"/>
                <a:cs typeface="Arial" panose="020B0604020202020204" pitchFamily="34" charset="0"/>
              </a:rPr>
              <a:t>Nosei</a:t>
            </a:r>
            <a:r>
              <a:rPr lang="en-US" sz="1300" i="1" dirty="0">
                <a:effectLst/>
                <a:ea typeface="Calibri" panose="020F0502020204030204" pitchFamily="34" charset="0"/>
                <a:cs typeface="Arial" panose="020B0604020202020204" pitchFamily="34" charset="0"/>
              </a:rPr>
              <a:t> </a:t>
            </a:r>
            <a:r>
              <a:rPr lang="en-US" sz="1300" i="1" dirty="0" err="1">
                <a:effectLst/>
                <a:ea typeface="Calibri" panose="020F0502020204030204" pitchFamily="34" charset="0"/>
                <a:cs typeface="Arial" panose="020B0604020202020204" pitchFamily="34" charset="0"/>
              </a:rPr>
              <a:t>B’ol</a:t>
            </a:r>
            <a:r>
              <a:rPr lang="en-US" sz="1300" i="1" dirty="0">
                <a:effectLst/>
                <a:ea typeface="Calibri" panose="020F0502020204030204" pitchFamily="34" charset="0"/>
                <a:cs typeface="Arial" panose="020B0604020202020204" pitchFamily="34" charset="0"/>
              </a:rPr>
              <a:t> </a:t>
            </a:r>
            <a:r>
              <a:rPr lang="en-US" sz="1300" dirty="0">
                <a:effectLst/>
                <a:ea typeface="Calibri" panose="020F0502020204030204" pitchFamily="34" charset="0"/>
                <a:cs typeface="Arial" panose="020B0604020202020204" pitchFamily="34" charset="0"/>
              </a:rPr>
              <a:t>with our fellow man, we should also be </a:t>
            </a:r>
            <a:r>
              <a:rPr lang="en-US" sz="1300" i="1" dirty="0" err="1">
                <a:effectLst/>
                <a:ea typeface="Calibri" panose="020F0502020204030204" pitchFamily="34" charset="0"/>
                <a:cs typeface="Arial" panose="020B0604020202020204" pitchFamily="34" charset="0"/>
              </a:rPr>
              <a:t>Nosei</a:t>
            </a:r>
            <a:r>
              <a:rPr lang="en-US" sz="1300" i="1" dirty="0">
                <a:effectLst/>
                <a:ea typeface="Calibri" panose="020F0502020204030204" pitchFamily="34" charset="0"/>
                <a:cs typeface="Arial" panose="020B0604020202020204" pitchFamily="34" charset="0"/>
              </a:rPr>
              <a:t> </a:t>
            </a:r>
            <a:r>
              <a:rPr lang="en-US" sz="1300" i="1" dirty="0" err="1">
                <a:effectLst/>
                <a:ea typeface="Calibri" panose="020F0502020204030204" pitchFamily="34" charset="0"/>
                <a:cs typeface="Arial" panose="020B0604020202020204" pitchFamily="34" charset="0"/>
              </a:rPr>
              <a:t>B’ol</a:t>
            </a:r>
            <a:r>
              <a:rPr lang="en-US" sz="1300" i="1" dirty="0">
                <a:effectLst/>
                <a:ea typeface="Calibri" panose="020F0502020204030204" pitchFamily="34" charset="0"/>
                <a:cs typeface="Arial" panose="020B0604020202020204" pitchFamily="34" charset="0"/>
              </a:rPr>
              <a:t> </a:t>
            </a:r>
            <a:r>
              <a:rPr lang="en-US" sz="1300" dirty="0">
                <a:effectLst/>
                <a:ea typeface="Calibri" panose="020F0502020204030204" pitchFamily="34" charset="0"/>
                <a:cs typeface="Arial" panose="020B0604020202020204" pitchFamily="34" charset="0"/>
              </a:rPr>
              <a:t>with Hashem’s pain due to the diminution of His honor as a result of the destruction of the </a:t>
            </a:r>
            <a:r>
              <a:rPr lang="en-US" sz="1300" i="1" dirty="0" err="1">
                <a:effectLst/>
                <a:ea typeface="Calibri" panose="020F0502020204030204" pitchFamily="34" charset="0"/>
                <a:cs typeface="Arial" panose="020B0604020202020204" pitchFamily="34" charset="0"/>
              </a:rPr>
              <a:t>Beis</a:t>
            </a:r>
            <a:r>
              <a:rPr lang="en-US" sz="1300" i="1" dirty="0">
                <a:effectLst/>
                <a:ea typeface="Calibri" panose="020F0502020204030204" pitchFamily="34" charset="0"/>
                <a:cs typeface="Arial" panose="020B0604020202020204" pitchFamily="34" charset="0"/>
              </a:rPr>
              <a:t> </a:t>
            </a:r>
            <a:r>
              <a:rPr lang="en-US" sz="1300" i="1" dirty="0" err="1">
                <a:effectLst/>
                <a:ea typeface="Calibri" panose="020F0502020204030204" pitchFamily="34" charset="0"/>
                <a:cs typeface="Arial" panose="020B0604020202020204" pitchFamily="34" charset="0"/>
              </a:rPr>
              <a:t>HaMikdash</a:t>
            </a:r>
            <a:r>
              <a:rPr lang="en-US" sz="1300" i="1" dirty="0">
                <a:effectLst/>
                <a:ea typeface="Calibri" panose="020F0502020204030204" pitchFamily="34" charset="0"/>
                <a:cs typeface="Arial" panose="020B0604020202020204" pitchFamily="34" charset="0"/>
              </a:rPr>
              <a:t> </a:t>
            </a:r>
            <a:r>
              <a:rPr lang="en-US" sz="1300" dirty="0">
                <a:effectLst/>
                <a:ea typeface="Calibri" panose="020F0502020204030204" pitchFamily="34" charset="0"/>
                <a:cs typeface="Arial" panose="020B0604020202020204" pitchFamily="34" charset="0"/>
              </a:rPr>
              <a:t>and our exile (</a:t>
            </a:r>
            <a:r>
              <a:rPr lang="en-US" sz="1200" baseline="30000" dirty="0">
                <a:effectLst/>
                <a:ea typeface="Calibri" panose="020F0502020204030204" pitchFamily="34" charset="0"/>
                <a:cs typeface="Arial" panose="020B0604020202020204" pitchFamily="34" charset="0"/>
              </a:rPr>
              <a:t>7</a:t>
            </a:r>
            <a:r>
              <a:rPr lang="en-US" sz="1300" dirty="0">
                <a:effectLst/>
                <a:ea typeface="Calibri" panose="020F0502020204030204" pitchFamily="34" charset="0"/>
                <a:cs typeface="Arial" panose="020B0604020202020204" pitchFamily="34" charset="0"/>
              </a:rPr>
              <a:t>Rav </a:t>
            </a:r>
            <a:r>
              <a:rPr lang="en-US" sz="1300" dirty="0" err="1">
                <a:effectLst/>
                <a:ea typeface="Calibri" panose="020F0502020204030204" pitchFamily="34" charset="0"/>
                <a:cs typeface="Arial" panose="020B0604020202020204" pitchFamily="34" charset="0"/>
              </a:rPr>
              <a:t>Wolbe</a:t>
            </a:r>
            <a:r>
              <a:rPr lang="en-US" sz="1300" dirty="0">
                <a:effectLst/>
                <a:ea typeface="Calibri" panose="020F0502020204030204" pitchFamily="34" charset="0"/>
                <a:cs typeface="Arial" panose="020B0604020202020204" pitchFamily="34" charset="0"/>
              </a:rPr>
              <a:t>).  </a:t>
            </a:r>
          </a:p>
          <a:p>
            <a:pPr marL="457200" indent="-279400">
              <a:lnSpc>
                <a:spcPct val="135000"/>
              </a:lnSpc>
              <a:spcBef>
                <a:spcPts val="1200"/>
              </a:spcBef>
              <a:buFont typeface="Wingdings" panose="05000000000000000000" pitchFamily="2" charset="2"/>
              <a:buChar char="v"/>
            </a:pPr>
            <a:r>
              <a:rPr lang="en-US" sz="1200" baseline="30000" dirty="0">
                <a:effectLst/>
                <a:ea typeface="Calibri" panose="020F0502020204030204" pitchFamily="34" charset="0"/>
              </a:rPr>
              <a:t>8</a:t>
            </a:r>
            <a:r>
              <a:rPr lang="en-US" sz="1300" dirty="0">
                <a:effectLst/>
                <a:ea typeface="Calibri" panose="020F0502020204030204" pitchFamily="34" charset="0"/>
              </a:rPr>
              <a:t>Rebbe Levi Yitzchak of </a:t>
            </a:r>
            <a:r>
              <a:rPr lang="en-US" sz="1300" dirty="0" err="1">
                <a:effectLst/>
                <a:ea typeface="Calibri" panose="020F0502020204030204" pitchFamily="34" charset="0"/>
              </a:rPr>
              <a:t>Berditchev</a:t>
            </a:r>
            <a:r>
              <a:rPr lang="en-US" sz="1300" dirty="0">
                <a:effectLst/>
                <a:ea typeface="Calibri" panose="020F0502020204030204" pitchFamily="34" charset="0"/>
              </a:rPr>
              <a:t> advises us to contemplate the great level of </a:t>
            </a:r>
            <a:r>
              <a:rPr lang="en-US" sz="1300" i="1" dirty="0">
                <a:effectLst/>
                <a:ea typeface="Calibri" panose="020F0502020204030204" pitchFamily="34" charset="0"/>
              </a:rPr>
              <a:t>"Nachas"</a:t>
            </a:r>
            <a:r>
              <a:rPr lang="en-US" sz="1300" dirty="0">
                <a:effectLst/>
                <a:ea typeface="Calibri" panose="020F0502020204030204" pitchFamily="34" charset="0"/>
              </a:rPr>
              <a:t> (contentment) Hashem derived from our service in the </a:t>
            </a:r>
            <a:r>
              <a:rPr lang="en-US" sz="1300" i="1" dirty="0" err="1">
                <a:effectLst/>
                <a:ea typeface="Calibri" panose="020F0502020204030204" pitchFamily="34" charset="0"/>
              </a:rPr>
              <a:t>Beis</a:t>
            </a:r>
            <a:r>
              <a:rPr lang="en-US" sz="1300" i="1" dirty="0">
                <a:effectLst/>
                <a:ea typeface="Calibri" panose="020F0502020204030204" pitchFamily="34" charset="0"/>
              </a:rPr>
              <a:t> </a:t>
            </a:r>
            <a:r>
              <a:rPr lang="en-US" sz="1300" i="1" dirty="0" err="1">
                <a:effectLst/>
                <a:ea typeface="Calibri" panose="020F0502020204030204" pitchFamily="34" charset="0"/>
              </a:rPr>
              <a:t>HaMikdash</a:t>
            </a:r>
            <a:r>
              <a:rPr lang="en-US" sz="1300" dirty="0">
                <a:effectLst/>
                <a:ea typeface="Calibri" panose="020F0502020204030204" pitchFamily="34" charset="0"/>
              </a:rPr>
              <a:t> and how much pain He has suffered since the destruction of the </a:t>
            </a:r>
            <a:r>
              <a:rPr lang="en-US" sz="1300" i="1" dirty="0" err="1">
                <a:effectLst/>
                <a:ea typeface="Calibri" panose="020F0502020204030204" pitchFamily="34" charset="0"/>
              </a:rPr>
              <a:t>Beis</a:t>
            </a:r>
            <a:r>
              <a:rPr lang="en-US" sz="1300" i="1" dirty="0">
                <a:effectLst/>
                <a:ea typeface="Calibri" panose="020F0502020204030204" pitchFamily="34" charset="0"/>
              </a:rPr>
              <a:t> </a:t>
            </a:r>
            <a:r>
              <a:rPr lang="en-US" sz="1300" i="1" dirty="0" err="1">
                <a:effectLst/>
                <a:ea typeface="Calibri" panose="020F0502020204030204" pitchFamily="34" charset="0"/>
              </a:rPr>
              <a:t>HaMikdash</a:t>
            </a:r>
            <a:r>
              <a:rPr lang="en-US" sz="1300" i="1" dirty="0">
                <a:effectLst/>
                <a:ea typeface="Calibri" panose="020F0502020204030204" pitchFamily="34" charset="0"/>
              </a:rPr>
              <a:t> </a:t>
            </a:r>
            <a:r>
              <a:rPr lang="en-US" sz="1300" dirty="0">
                <a:effectLst/>
                <a:ea typeface="Calibri" panose="020F0502020204030204" pitchFamily="34" charset="0"/>
              </a:rPr>
              <a:t>because we cannot give Him this </a:t>
            </a:r>
            <a:r>
              <a:rPr lang="en-US" sz="1300" i="1" dirty="0">
                <a:effectLst/>
                <a:ea typeface="Calibri" panose="020F0502020204030204" pitchFamily="34" charset="0"/>
              </a:rPr>
              <a:t>"Nachas</a:t>
            </a:r>
            <a:r>
              <a:rPr lang="en-US" sz="1300" dirty="0">
                <a:effectLst/>
                <a:ea typeface="Calibri" panose="020F0502020204030204" pitchFamily="34" charset="0"/>
              </a:rPr>
              <a:t>”. </a:t>
            </a:r>
          </a:p>
          <a:p>
            <a:pPr marL="457200" indent="-279400">
              <a:lnSpc>
                <a:spcPct val="135000"/>
              </a:lnSpc>
              <a:spcBef>
                <a:spcPts val="1200"/>
              </a:spcBef>
              <a:buFont typeface="Wingdings" panose="05000000000000000000" pitchFamily="2" charset="2"/>
              <a:buChar char="v"/>
            </a:pPr>
            <a:r>
              <a:rPr lang="en-US" sz="1300" dirty="0">
                <a:effectLst/>
                <a:ea typeface="Calibri" panose="020F0502020204030204" pitchFamily="34" charset="0"/>
                <a:cs typeface="Arial" panose="020B0604020202020204" pitchFamily="34" charset="0"/>
              </a:rPr>
              <a:t>We are </a:t>
            </a:r>
            <a:r>
              <a:rPr lang="en-US" sz="1300" i="1" dirty="0" err="1">
                <a:effectLst/>
                <a:ea typeface="Calibri" panose="020F0502020204030204" pitchFamily="34" charset="0"/>
                <a:cs typeface="Arial" panose="020B0604020202020204" pitchFamily="34" charset="0"/>
              </a:rPr>
              <a:t>Nosei</a:t>
            </a:r>
            <a:r>
              <a:rPr lang="en-US" sz="1300" i="1" dirty="0">
                <a:effectLst/>
                <a:ea typeface="Calibri" panose="020F0502020204030204" pitchFamily="34" charset="0"/>
                <a:cs typeface="Arial" panose="020B0604020202020204" pitchFamily="34" charset="0"/>
              </a:rPr>
              <a:t> </a:t>
            </a:r>
            <a:r>
              <a:rPr lang="en-US" sz="1300" i="1" dirty="0" err="1">
                <a:effectLst/>
                <a:ea typeface="Calibri" panose="020F0502020204030204" pitchFamily="34" charset="0"/>
                <a:cs typeface="Arial" panose="020B0604020202020204" pitchFamily="34" charset="0"/>
              </a:rPr>
              <a:t>B’ol</a:t>
            </a:r>
            <a:r>
              <a:rPr lang="en-US" sz="1300" dirty="0">
                <a:effectLst/>
                <a:ea typeface="Calibri" panose="020F0502020204030204" pitchFamily="34" charset="0"/>
                <a:cs typeface="Arial" panose="020B0604020202020204" pitchFamily="34" charset="0"/>
              </a:rPr>
              <a:t> with Hashem when we pray </a:t>
            </a:r>
            <a:r>
              <a:rPr lang="en-US" sz="1300" dirty="0">
                <a:effectLst/>
                <a:ea typeface="Calibri" panose="020F0502020204030204" pitchFamily="34" charset="0"/>
              </a:rPr>
              <a:t>for our redemption (e.g., in the </a:t>
            </a:r>
            <a:r>
              <a:rPr lang="en-US" sz="1300" i="1" dirty="0" err="1">
                <a:effectLst/>
                <a:ea typeface="Calibri" panose="020F0502020204030204" pitchFamily="34" charset="0"/>
              </a:rPr>
              <a:t>Shemoneh</a:t>
            </a:r>
            <a:r>
              <a:rPr lang="en-US" sz="1300" i="1" dirty="0">
                <a:effectLst/>
                <a:ea typeface="Calibri" panose="020F0502020204030204" pitchFamily="34" charset="0"/>
              </a:rPr>
              <a:t> </a:t>
            </a:r>
            <a:r>
              <a:rPr lang="en-US" sz="1300" i="1" dirty="0" err="1">
                <a:effectLst/>
                <a:ea typeface="Calibri" panose="020F0502020204030204" pitchFamily="34" charset="0"/>
              </a:rPr>
              <a:t>Esrei</a:t>
            </a:r>
            <a:r>
              <a:rPr lang="en-US" sz="1300" i="1" dirty="0">
                <a:effectLst/>
                <a:ea typeface="Calibri" panose="020F0502020204030204" pitchFamily="34" charset="0"/>
              </a:rPr>
              <a:t>, </a:t>
            </a:r>
            <a:r>
              <a:rPr lang="en-US" sz="1300" dirty="0">
                <a:effectLst/>
                <a:ea typeface="Calibri" panose="020F0502020204030204" pitchFamily="34" charset="0"/>
              </a:rPr>
              <a:t>during the </a:t>
            </a:r>
            <a:r>
              <a:rPr lang="en-US" sz="1300" i="1" dirty="0" err="1">
                <a:effectLst/>
                <a:ea typeface="Calibri" panose="020F0502020204030204" pitchFamily="34" charset="0"/>
              </a:rPr>
              <a:t>Berachos</a:t>
            </a:r>
            <a:r>
              <a:rPr lang="en-US" sz="1300" i="1" dirty="0">
                <a:effectLst/>
                <a:ea typeface="Calibri" panose="020F0502020204030204" pitchFamily="34" charset="0"/>
              </a:rPr>
              <a:t> </a:t>
            </a:r>
            <a:r>
              <a:rPr lang="en-US" sz="1300" dirty="0">
                <a:effectLst/>
                <a:ea typeface="Calibri" panose="020F0502020204030204" pitchFamily="34" charset="0"/>
              </a:rPr>
              <a:t>of </a:t>
            </a:r>
            <a:r>
              <a:rPr lang="en-US" sz="1300" dirty="0">
                <a:effectLst/>
                <a:latin typeface="Calibri" panose="020F0502020204030204" pitchFamily="34" charset="0"/>
                <a:ea typeface="Calibri" panose="020F0502020204030204" pitchFamily="34" charset="0"/>
                <a:cs typeface="Arial" panose="020B0604020202020204" pitchFamily="34" charset="0"/>
              </a:rPr>
              <a:t>“</a:t>
            </a:r>
            <a:r>
              <a:rPr lang="he-IL" sz="1400" dirty="0">
                <a:effectLst/>
                <a:ea typeface="Calibri" panose="020F0502020204030204" pitchFamily="34" charset="0"/>
                <a:cs typeface="Times New Roman" panose="02020603050405020304" pitchFamily="18" charset="0"/>
              </a:rPr>
              <a:t>ולירושלים עירך</a:t>
            </a:r>
            <a:r>
              <a:rPr lang="en-US" sz="1300" dirty="0">
                <a:effectLst/>
                <a:latin typeface="Calibri" panose="020F0502020204030204" pitchFamily="34" charset="0"/>
                <a:ea typeface="Calibri" panose="020F0502020204030204" pitchFamily="34" charset="0"/>
                <a:cs typeface="Arial" panose="020B0604020202020204" pitchFamily="34" charset="0"/>
              </a:rPr>
              <a:t>”</a:t>
            </a:r>
            <a:r>
              <a:rPr lang="en-US" sz="1300" dirty="0">
                <a:effectLst/>
                <a:ea typeface="Calibri" panose="020F0502020204030204" pitchFamily="34" charset="0"/>
              </a:rPr>
              <a:t> and </a:t>
            </a:r>
            <a:r>
              <a:rPr lang="en-US" sz="1300" dirty="0">
                <a:effectLst/>
                <a:latin typeface="Calibri" panose="020F0502020204030204" pitchFamily="34" charset="0"/>
                <a:ea typeface="Calibri" panose="020F0502020204030204" pitchFamily="34" charset="0"/>
                <a:cs typeface="Arial" panose="020B0604020202020204" pitchFamily="34" charset="0"/>
              </a:rPr>
              <a:t>“</a:t>
            </a:r>
            <a:r>
              <a:rPr lang="he-IL" sz="1400" dirty="0">
                <a:effectLst/>
                <a:ea typeface="Calibri" panose="020F0502020204030204" pitchFamily="34" charset="0"/>
                <a:cs typeface="Times New Roman" panose="02020603050405020304" pitchFamily="18" charset="0"/>
              </a:rPr>
              <a:t>את צמח דוד</a:t>
            </a:r>
            <a:r>
              <a:rPr lang="en-US" sz="1300" dirty="0">
                <a:effectLst/>
                <a:latin typeface="Calibri" panose="020F0502020204030204" pitchFamily="34" charset="0"/>
                <a:ea typeface="Calibri" panose="020F0502020204030204" pitchFamily="34" charset="0"/>
                <a:cs typeface="Arial" panose="020B0604020202020204" pitchFamily="34" charset="0"/>
              </a:rPr>
              <a:t>”).  </a:t>
            </a:r>
            <a:r>
              <a:rPr lang="en-US" sz="1300" dirty="0">
                <a:effectLst/>
                <a:ea typeface="Calibri" panose="020F0502020204030204" pitchFamily="34" charset="0"/>
              </a:rPr>
              <a:t>Our prayers </a:t>
            </a:r>
            <a:r>
              <a:rPr lang="en-US" sz="1300" dirty="0">
                <a:effectLst/>
                <a:ea typeface="Calibri" panose="020F0502020204030204" pitchFamily="34" charset="0"/>
                <a:cs typeface="Arial" panose="020B0604020202020204" pitchFamily="34" charset="0"/>
              </a:rPr>
              <a:t>express our yearning for Hashem’s Name to be sanctified (i.e., the restoration of His honor) via our redemption.</a:t>
            </a:r>
            <a:endParaRPr lang="en-US" sz="1300" dirty="0">
              <a:effectLst/>
              <a:ea typeface="Calibri" panose="020F0502020204030204" pitchFamily="34" charset="0"/>
            </a:endParaRPr>
          </a:p>
          <a:p>
            <a:pPr marL="457200" indent="-279400">
              <a:lnSpc>
                <a:spcPct val="135000"/>
              </a:lnSpc>
              <a:spcBef>
                <a:spcPts val="1200"/>
              </a:spcBef>
              <a:buFont typeface="Wingdings" panose="05000000000000000000" pitchFamily="2" charset="2"/>
              <a:buChar char="v"/>
            </a:pPr>
            <a:r>
              <a:rPr lang="en-US" sz="1300" dirty="0">
                <a:effectLst/>
                <a:ea typeface="Calibri" panose="020F0502020204030204" pitchFamily="34" charset="0"/>
              </a:rPr>
              <a:t>When praying for </a:t>
            </a:r>
            <a:r>
              <a:rPr lang="en-US" sz="1300" dirty="0">
                <a:ea typeface="Calibri" panose="020F0502020204030204" pitchFamily="34" charset="0"/>
              </a:rPr>
              <a:t>our r</a:t>
            </a:r>
            <a:r>
              <a:rPr lang="en-US" sz="1300" dirty="0">
                <a:effectLst/>
                <a:ea typeface="Calibri" panose="020F0502020204030204" pitchFamily="34" charset="0"/>
              </a:rPr>
              <a:t>edemption, ponder Hashem’s “homelessness” during our exile and His yearning to be reunited with us in the </a:t>
            </a:r>
            <a:r>
              <a:rPr lang="en-US" sz="1300" i="1" dirty="0" err="1">
                <a:effectLst/>
                <a:ea typeface="Calibri" panose="020F0502020204030204" pitchFamily="34" charset="0"/>
              </a:rPr>
              <a:t>Beis</a:t>
            </a:r>
            <a:r>
              <a:rPr lang="en-US" sz="1300" i="1" dirty="0">
                <a:effectLst/>
                <a:ea typeface="Calibri" panose="020F0502020204030204" pitchFamily="34" charset="0"/>
              </a:rPr>
              <a:t> </a:t>
            </a:r>
            <a:r>
              <a:rPr lang="en-US" sz="1300" i="1" dirty="0" err="1">
                <a:effectLst/>
                <a:ea typeface="Calibri" panose="020F0502020204030204" pitchFamily="34" charset="0"/>
              </a:rPr>
              <a:t>HaMikdash</a:t>
            </a:r>
            <a:r>
              <a:rPr lang="en-US" sz="1300" i="1" dirty="0">
                <a:ea typeface="Calibri" panose="020F0502020204030204" pitchFamily="34" charset="0"/>
              </a:rPr>
              <a:t>.  </a:t>
            </a:r>
            <a:r>
              <a:rPr lang="en-US" sz="1300" dirty="0">
                <a:ea typeface="Calibri" panose="020F0502020204030204" pitchFamily="34" charset="0"/>
              </a:rPr>
              <a:t>These thoughts will </a:t>
            </a:r>
            <a:r>
              <a:rPr lang="en-US" sz="1300" dirty="0">
                <a:effectLst/>
                <a:ea typeface="Calibri" panose="020F0502020204030204" pitchFamily="34" charset="0"/>
              </a:rPr>
              <a:t>help us pray with a heart that “shares” Hashem’s pain and yearning. </a:t>
            </a:r>
          </a:p>
          <a:p>
            <a:pPr marL="457200" indent="-279400">
              <a:lnSpc>
                <a:spcPct val="135000"/>
              </a:lnSpc>
              <a:spcBef>
                <a:spcPts val="1200"/>
              </a:spcBef>
              <a:buFont typeface="Wingdings" panose="05000000000000000000" pitchFamily="2" charset="2"/>
              <a:buChar char="v"/>
            </a:pPr>
            <a:r>
              <a:rPr lang="en-US" sz="1300" dirty="0">
                <a:effectLst/>
                <a:ea typeface="Calibri" panose="020F0502020204030204" pitchFamily="34" charset="0"/>
                <a:cs typeface="Arial" panose="020B0604020202020204" pitchFamily="34" charset="0"/>
              </a:rPr>
              <a:t>The underlying theme of all prayer is to plead that Hashem’s honor will be revealed in the world (</a:t>
            </a:r>
            <a:r>
              <a:rPr lang="en-US" sz="1300" baseline="30000" dirty="0">
                <a:effectLst/>
                <a:ea typeface="Calibri" panose="020F0502020204030204" pitchFamily="34" charset="0"/>
                <a:cs typeface="Arial" panose="020B0604020202020204" pitchFamily="34" charset="0"/>
              </a:rPr>
              <a:t>7</a:t>
            </a:r>
            <a:r>
              <a:rPr lang="en-US" sz="1300" dirty="0">
                <a:effectLst/>
                <a:ea typeface="Calibri" panose="020F0502020204030204" pitchFamily="34" charset="0"/>
                <a:cs typeface="Arial" panose="020B0604020202020204" pitchFamily="34" charset="0"/>
              </a:rPr>
              <a:t>Rav </a:t>
            </a:r>
            <a:r>
              <a:rPr lang="en-US" sz="1300" dirty="0" err="1">
                <a:effectLst/>
                <a:ea typeface="Calibri" panose="020F0502020204030204" pitchFamily="34" charset="0"/>
                <a:cs typeface="Arial" panose="020B0604020202020204" pitchFamily="34" charset="0"/>
              </a:rPr>
              <a:t>Wolbe</a:t>
            </a:r>
            <a:r>
              <a:rPr lang="en-US" sz="1300" dirty="0">
                <a:effectLst/>
                <a:ea typeface="Calibri" panose="020F0502020204030204" pitchFamily="34" charset="0"/>
                <a:cs typeface="Arial" panose="020B0604020202020204" pitchFamily="34" charset="0"/>
              </a:rPr>
              <a:t>). </a:t>
            </a:r>
          </a:p>
          <a:p>
            <a:pPr marL="514350" indent="-228600">
              <a:lnSpc>
                <a:spcPct val="135000"/>
              </a:lnSpc>
              <a:spcBef>
                <a:spcPts val="900"/>
              </a:spcBef>
              <a:buFont typeface="Wingdings" panose="05000000000000000000" pitchFamily="2" charset="2"/>
              <a:buChar char="v"/>
            </a:pPr>
            <a:endParaRPr lang="en-US" sz="1300" dirty="0">
              <a:effectLst/>
              <a:ea typeface="Calibri" panose="020F0502020204030204" pitchFamily="34" charset="0"/>
              <a:cs typeface="Arial" panose="020B0604020202020204" pitchFamily="34" charset="0"/>
            </a:endParaRPr>
          </a:p>
        </p:txBody>
      </p:sp>
      <p:sp>
        <p:nvSpPr>
          <p:cNvPr id="6" name="Text Box 224">
            <a:extLst>
              <a:ext uri="{FF2B5EF4-FFF2-40B4-BE49-F238E27FC236}">
                <a16:creationId xmlns:a16="http://schemas.microsoft.com/office/drawing/2014/main" id="{ABB3CB58-8620-43CE-AE20-EFA66666D20A}"/>
              </a:ext>
            </a:extLst>
          </p:cNvPr>
          <p:cNvSpPr txBox="1"/>
          <p:nvPr/>
        </p:nvSpPr>
        <p:spPr>
          <a:xfrm>
            <a:off x="793274" y="1219200"/>
            <a:ext cx="6444774" cy="807942"/>
          </a:xfrm>
          <a:prstGeom prst="rect">
            <a:avLst/>
          </a:prstGeom>
          <a:solidFill>
            <a:prstClr val="white"/>
          </a:solidFill>
          <a:ln>
            <a:noFill/>
          </a:ln>
        </p:spPr>
        <p:txBody>
          <a:bodyPr rot="0" spcFirstLastPara="0" vert="horz" wrap="square" lIns="0" tIns="0" rIns="0" bIns="0" numCol="1" spcCol="0" rtlCol="0" fromWordArt="0" anchor="ctr" anchorCtr="0" forceAA="0" compatLnSpc="1">
            <a:prstTxWarp prst="textNoShape">
              <a:avLst/>
            </a:prstTxWarp>
            <a:noAutofit/>
          </a:bodyPr>
          <a:lstStyle/>
          <a:p>
            <a:pPr algn="ctr">
              <a:lnSpc>
                <a:spcPct val="150000"/>
              </a:lnSpc>
            </a:pPr>
            <a:r>
              <a:rPr lang="en-US" sz="1200" b="1" cap="small" dirty="0">
                <a:effectLst/>
                <a:latin typeface="Verdana" panose="020B0604030504040204" pitchFamily="34" charset="0"/>
                <a:ea typeface="Times New Roman" panose="02020603050405020304" pitchFamily="18" charset="0"/>
                <a:cs typeface="Arial" panose="020B0604020202020204" pitchFamily="34" charset="0"/>
              </a:rPr>
              <a:t>Being </a:t>
            </a:r>
            <a:r>
              <a:rPr lang="en-US" sz="1200" b="1" i="1" cap="small" dirty="0" err="1">
                <a:effectLst/>
                <a:latin typeface="Verdana" panose="020B0604030504040204" pitchFamily="34" charset="0"/>
                <a:ea typeface="Times New Roman" panose="02020603050405020304" pitchFamily="18" charset="0"/>
                <a:cs typeface="Arial" panose="020B0604020202020204" pitchFamily="34" charset="0"/>
              </a:rPr>
              <a:t>Nosei</a:t>
            </a:r>
            <a:r>
              <a:rPr lang="en-US" sz="1200" b="1" i="1" cap="small" dirty="0">
                <a:effectLst/>
                <a:latin typeface="Verdana" panose="020B0604030504040204" pitchFamily="34" charset="0"/>
                <a:ea typeface="Times New Roman" panose="02020603050405020304" pitchFamily="18" charset="0"/>
                <a:cs typeface="Arial" panose="020B0604020202020204" pitchFamily="34" charset="0"/>
              </a:rPr>
              <a:t> </a:t>
            </a:r>
            <a:r>
              <a:rPr lang="en-US" sz="1200" b="1" i="1" cap="small" dirty="0" err="1">
                <a:effectLst/>
                <a:latin typeface="Verdana" panose="020B0604030504040204" pitchFamily="34" charset="0"/>
                <a:ea typeface="Times New Roman" panose="02020603050405020304" pitchFamily="18" charset="0"/>
                <a:cs typeface="Arial" panose="020B0604020202020204" pitchFamily="34" charset="0"/>
              </a:rPr>
              <a:t>B’ol</a:t>
            </a:r>
            <a:r>
              <a:rPr lang="en-US" sz="1200" b="1" cap="small" dirty="0">
                <a:effectLst/>
                <a:latin typeface="Verdana" panose="020B0604030504040204" pitchFamily="34" charset="0"/>
                <a:ea typeface="Times New Roman" panose="02020603050405020304" pitchFamily="18" charset="0"/>
                <a:cs typeface="Arial" panose="020B0604020202020204" pitchFamily="34" charset="0"/>
              </a:rPr>
              <a:t> with </a:t>
            </a:r>
            <a:r>
              <a:rPr lang="en-US" sz="1200" b="1" cap="small" dirty="0">
                <a:latin typeface="Verdana" panose="020B0604030504040204" pitchFamily="34" charset="0"/>
                <a:ea typeface="Times New Roman" panose="02020603050405020304" pitchFamily="18" charset="0"/>
                <a:cs typeface="Arial" panose="020B0604020202020204" pitchFamily="34" charset="0"/>
              </a:rPr>
              <a:t>Hashem’s pain: </a:t>
            </a:r>
          </a:p>
          <a:p>
            <a:pPr algn="ctr">
              <a:lnSpc>
                <a:spcPct val="150000"/>
              </a:lnSpc>
              <a:spcBef>
                <a:spcPts val="600"/>
              </a:spcBef>
            </a:pPr>
            <a:r>
              <a:rPr lang="en-US" sz="1050" b="1" cap="small" dirty="0">
                <a:latin typeface="Verdana" panose="020B0604030504040204" pitchFamily="34" charset="0"/>
                <a:ea typeface="Times New Roman" panose="02020603050405020304" pitchFamily="18" charset="0"/>
                <a:cs typeface="Arial" panose="020B0604020202020204" pitchFamily="34" charset="0"/>
              </a:rPr>
              <a:t>Praying for Hashem’s Name to be sanctified through our redemption</a:t>
            </a:r>
            <a:endParaRPr lang="en-US" sz="1050" b="1" cap="small" dirty="0">
              <a:effectLst/>
              <a:latin typeface="Calibri" panose="020F0502020204030204" pitchFamily="34" charset="0"/>
              <a:ea typeface="Times New Roman" panose="02020603050405020304" pitchFamily="18" charset="0"/>
              <a:cs typeface="Arial" panose="020B0604020202020204" pitchFamily="34" charset="0"/>
            </a:endParaRPr>
          </a:p>
        </p:txBody>
      </p:sp>
      <p:sp>
        <p:nvSpPr>
          <p:cNvPr id="8" name="TextBox 7">
            <a:extLst>
              <a:ext uri="{FF2B5EF4-FFF2-40B4-BE49-F238E27FC236}">
                <a16:creationId xmlns:a16="http://schemas.microsoft.com/office/drawing/2014/main" id="{60A29F0E-C854-4478-BA06-EC1D25EE9108}"/>
              </a:ext>
            </a:extLst>
          </p:cNvPr>
          <p:cNvSpPr txBox="1"/>
          <p:nvPr/>
        </p:nvSpPr>
        <p:spPr>
          <a:xfrm>
            <a:off x="476250" y="442591"/>
            <a:ext cx="6654800" cy="307777"/>
          </a:xfrm>
          <a:prstGeom prst="rect">
            <a:avLst/>
          </a:prstGeom>
          <a:noFill/>
        </p:spPr>
        <p:txBody>
          <a:bodyPr wrap="square" rtlCol="0">
            <a:spAutoFit/>
          </a:bodyPr>
          <a:lstStyle/>
          <a:p>
            <a:pPr algn="ctr"/>
            <a:r>
              <a:rPr lang="en-US" sz="1400" dirty="0">
                <a:latin typeface="Cambria" panose="02040503050406030204" pitchFamily="18" charset="0"/>
                <a:ea typeface="Cambria" panose="02040503050406030204" pitchFamily="18" charset="0"/>
              </a:rPr>
              <a:t>Appendix A:  Being </a:t>
            </a:r>
            <a:r>
              <a:rPr lang="en-US" sz="1400" i="1" dirty="0" err="1">
                <a:latin typeface="Cambria" panose="02040503050406030204" pitchFamily="18" charset="0"/>
                <a:ea typeface="Cambria" panose="02040503050406030204" pitchFamily="18" charset="0"/>
              </a:rPr>
              <a:t>Nosei</a:t>
            </a:r>
            <a:r>
              <a:rPr lang="en-US" sz="1400" i="1" dirty="0">
                <a:latin typeface="Cambria" panose="02040503050406030204" pitchFamily="18" charset="0"/>
                <a:ea typeface="Cambria" panose="02040503050406030204" pitchFamily="18" charset="0"/>
              </a:rPr>
              <a:t> </a:t>
            </a:r>
            <a:r>
              <a:rPr lang="en-US" sz="1400" i="1" dirty="0" err="1">
                <a:latin typeface="Cambria" panose="02040503050406030204" pitchFamily="18" charset="0"/>
                <a:ea typeface="Cambria" panose="02040503050406030204" pitchFamily="18" charset="0"/>
              </a:rPr>
              <a:t>B’ol</a:t>
            </a:r>
            <a:r>
              <a:rPr lang="en-US" sz="1400" i="1" dirty="0">
                <a:latin typeface="Cambria" panose="02040503050406030204" pitchFamily="18" charset="0"/>
                <a:ea typeface="Cambria" panose="02040503050406030204" pitchFamily="18" charset="0"/>
              </a:rPr>
              <a:t> </a:t>
            </a:r>
            <a:r>
              <a:rPr lang="en-US" sz="1400" dirty="0">
                <a:latin typeface="Cambria" panose="02040503050406030204" pitchFamily="18" charset="0"/>
                <a:ea typeface="Cambria" panose="02040503050406030204" pitchFamily="18" charset="0"/>
              </a:rPr>
              <a:t>with Hashem’s pain</a:t>
            </a:r>
          </a:p>
        </p:txBody>
      </p:sp>
    </p:spTree>
    <p:extLst>
      <p:ext uri="{BB962C8B-B14F-4D97-AF65-F5344CB8AC3E}">
        <p14:creationId xmlns:p14="http://schemas.microsoft.com/office/powerpoint/2010/main" val="894073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55C62C6-3673-4ECB-AD26-D2D6AC2F7F60}"/>
              </a:ext>
            </a:extLst>
          </p:cNvPr>
          <p:cNvSpPr>
            <a:spLocks noGrp="1"/>
          </p:cNvSpPr>
          <p:nvPr>
            <p:ph type="sldNum" sz="quarter" idx="12"/>
          </p:nvPr>
        </p:nvSpPr>
        <p:spPr/>
        <p:txBody>
          <a:bodyPr/>
          <a:lstStyle/>
          <a:p>
            <a:fld id="{0C214F17-86AB-4F1C-BC88-4CB7EE2FB93D}" type="slidenum">
              <a:rPr lang="en-US" sz="1050" b="1" smtClean="0">
                <a:solidFill>
                  <a:schemeClr val="tx1"/>
                </a:solidFill>
              </a:rPr>
              <a:t>44</a:t>
            </a:fld>
            <a:endParaRPr lang="en-US" sz="1050" b="1" dirty="0">
              <a:solidFill>
                <a:schemeClr val="tx1"/>
              </a:solidFill>
            </a:endParaRPr>
          </a:p>
        </p:txBody>
      </p:sp>
      <p:sp>
        <p:nvSpPr>
          <p:cNvPr id="4" name="TextBox 3">
            <a:extLst>
              <a:ext uri="{FF2B5EF4-FFF2-40B4-BE49-F238E27FC236}">
                <a16:creationId xmlns:a16="http://schemas.microsoft.com/office/drawing/2014/main" id="{3DB827F8-9C5C-47BC-9B33-56DACC014B6D}"/>
              </a:ext>
            </a:extLst>
          </p:cNvPr>
          <p:cNvSpPr txBox="1"/>
          <p:nvPr/>
        </p:nvSpPr>
        <p:spPr>
          <a:xfrm>
            <a:off x="584200" y="327234"/>
            <a:ext cx="6653848" cy="307777"/>
          </a:xfrm>
          <a:prstGeom prst="rect">
            <a:avLst/>
          </a:prstGeom>
          <a:noFill/>
        </p:spPr>
        <p:txBody>
          <a:bodyPr wrap="square" rtlCol="0">
            <a:spAutoFit/>
          </a:bodyPr>
          <a:lstStyle/>
          <a:p>
            <a:pPr algn="ctr"/>
            <a:r>
              <a:rPr lang="en-US" sz="1400" dirty="0">
                <a:latin typeface="Cambria" panose="02040503050406030204" pitchFamily="18" charset="0"/>
                <a:ea typeface="Cambria" panose="02040503050406030204" pitchFamily="18" charset="0"/>
              </a:rPr>
              <a:t>Appendix B:  </a:t>
            </a:r>
            <a:r>
              <a:rPr lang="en-US" sz="1200" baseline="30000" dirty="0">
                <a:latin typeface="Cambria" panose="02040503050406030204" pitchFamily="18" charset="0"/>
                <a:ea typeface="Cambria" panose="02040503050406030204" pitchFamily="18" charset="0"/>
              </a:rPr>
              <a:t>1</a:t>
            </a:r>
            <a:r>
              <a:rPr lang="en-US" sz="1400" dirty="0">
                <a:latin typeface="Cambria" panose="02040503050406030204" pitchFamily="18" charset="0"/>
                <a:ea typeface="Cambria" panose="02040503050406030204" pitchFamily="18" charset="0"/>
              </a:rPr>
              <a:t>One who is </a:t>
            </a:r>
            <a:r>
              <a:rPr lang="en-US" sz="1400" i="1" dirty="0" err="1">
                <a:latin typeface="Cambria" panose="02040503050406030204" pitchFamily="18" charset="0"/>
                <a:ea typeface="Cambria" panose="02040503050406030204" pitchFamily="18" charset="0"/>
              </a:rPr>
              <a:t>Nosei</a:t>
            </a:r>
            <a:r>
              <a:rPr lang="en-US" sz="1400" i="1" dirty="0">
                <a:latin typeface="Cambria" panose="02040503050406030204" pitchFamily="18" charset="0"/>
                <a:ea typeface="Cambria" panose="02040503050406030204" pitchFamily="18" charset="0"/>
              </a:rPr>
              <a:t> </a:t>
            </a:r>
            <a:r>
              <a:rPr lang="en-US" sz="1400" i="1" dirty="0" err="1">
                <a:latin typeface="Cambria" panose="02040503050406030204" pitchFamily="18" charset="0"/>
                <a:ea typeface="Cambria" panose="02040503050406030204" pitchFamily="18" charset="0"/>
              </a:rPr>
              <a:t>B’ol</a:t>
            </a:r>
            <a:r>
              <a:rPr lang="en-US" sz="1400" i="1" dirty="0">
                <a:latin typeface="Cambria" panose="02040503050406030204" pitchFamily="18" charset="0"/>
                <a:ea typeface="Cambria" panose="02040503050406030204" pitchFamily="18" charset="0"/>
              </a:rPr>
              <a:t> </a:t>
            </a:r>
            <a:r>
              <a:rPr lang="en-US" sz="1400" i="1" dirty="0" err="1">
                <a:latin typeface="Cambria" panose="02040503050406030204" pitchFamily="18" charset="0"/>
                <a:ea typeface="Cambria" panose="02040503050406030204" pitchFamily="18" charset="0"/>
              </a:rPr>
              <a:t>Im</a:t>
            </a:r>
            <a:r>
              <a:rPr lang="en-US" sz="1400" i="1" dirty="0">
                <a:latin typeface="Cambria" panose="02040503050406030204" pitchFamily="18" charset="0"/>
                <a:ea typeface="Cambria" panose="02040503050406030204" pitchFamily="18" charset="0"/>
              </a:rPr>
              <a:t> </a:t>
            </a:r>
            <a:r>
              <a:rPr lang="en-US" sz="1400" i="1" dirty="0" err="1">
                <a:latin typeface="Cambria" panose="02040503050406030204" pitchFamily="18" charset="0"/>
                <a:ea typeface="Cambria" panose="02040503050406030204" pitchFamily="18" charset="0"/>
              </a:rPr>
              <a:t>Chaveiro</a:t>
            </a:r>
            <a:r>
              <a:rPr lang="en-US" sz="1400" i="1" dirty="0">
                <a:latin typeface="Cambria" panose="02040503050406030204" pitchFamily="18" charset="0"/>
                <a:ea typeface="Cambria" panose="02040503050406030204" pitchFamily="18" charset="0"/>
              </a:rPr>
              <a:t> </a:t>
            </a:r>
            <a:r>
              <a:rPr lang="en-US" sz="1400" dirty="0">
                <a:latin typeface="Cambria" panose="02040503050406030204" pitchFamily="18" charset="0"/>
                <a:ea typeface="Cambria" panose="02040503050406030204" pitchFamily="18" charset="0"/>
              </a:rPr>
              <a:t>leads a life of Kiddush Hashem</a:t>
            </a:r>
          </a:p>
        </p:txBody>
      </p:sp>
      <p:sp>
        <p:nvSpPr>
          <p:cNvPr id="6" name="Text Box 213">
            <a:extLst>
              <a:ext uri="{FF2B5EF4-FFF2-40B4-BE49-F238E27FC236}">
                <a16:creationId xmlns:a16="http://schemas.microsoft.com/office/drawing/2014/main" id="{AAF18979-FD75-4401-A5B8-BAD5E0B76FB7}"/>
              </a:ext>
            </a:extLst>
          </p:cNvPr>
          <p:cNvSpPr txBox="1">
            <a:spLocks noChangeArrowheads="1"/>
          </p:cNvSpPr>
          <p:nvPr/>
        </p:nvSpPr>
        <p:spPr bwMode="auto">
          <a:xfrm>
            <a:off x="665797" y="819662"/>
            <a:ext cx="6636703" cy="1886867"/>
          </a:xfrm>
          <a:prstGeom prst="rect">
            <a:avLst/>
          </a:prstGeom>
          <a:solidFill>
            <a:schemeClr val="bg1">
              <a:lumMod val="95000"/>
            </a:schemeClr>
          </a:solidFill>
          <a:ln w="6350">
            <a:solidFill>
              <a:srgbClr val="000000"/>
            </a:solidFill>
            <a:prstDash val="sysDot"/>
            <a:miter lim="800000"/>
            <a:headEnd/>
            <a:tailEnd/>
          </a:ln>
        </p:spPr>
        <p:txBody>
          <a:bodyPr rot="0" vert="horz" wrap="square" lIns="91440" tIns="45720" rIns="91440" bIns="45720" anchor="t" anchorCtr="0">
            <a:noAutofit/>
          </a:bodyPr>
          <a:lstStyle/>
          <a:p>
            <a:pPr marL="114300" marR="0" rtl="0">
              <a:lnSpc>
                <a:spcPct val="135000"/>
              </a:lnSpc>
              <a:spcBef>
                <a:spcPts val="3000"/>
              </a:spcBef>
              <a:spcAft>
                <a:spcPts val="960"/>
              </a:spcAft>
            </a:pPr>
            <a:endParaRPr lang="en-US" sz="1300" dirty="0">
              <a:effectLst/>
              <a:ea typeface="Calibri" panose="020F0502020204030204" pitchFamily="34" charset="0"/>
              <a:cs typeface="Arial" panose="020B0604020202020204" pitchFamily="34" charset="0"/>
            </a:endParaRPr>
          </a:p>
          <a:p>
            <a:pPr marL="177800">
              <a:lnSpc>
                <a:spcPct val="135000"/>
              </a:lnSpc>
              <a:spcBef>
                <a:spcPts val="1800"/>
              </a:spcBef>
              <a:spcAft>
                <a:spcPts val="600"/>
              </a:spcAft>
            </a:pPr>
            <a:r>
              <a:rPr lang="en-US" sz="1300" dirty="0">
                <a:effectLst/>
                <a:ea typeface="Calibri" panose="020F0502020204030204" pitchFamily="34" charset="0"/>
                <a:cs typeface="Arial" panose="020B0604020202020204" pitchFamily="34" charset="0"/>
              </a:rPr>
              <a:t>One who develops his character to feel another person’s pain, will also feel the pain of the Shechinah (</a:t>
            </a:r>
            <a:r>
              <a:rPr lang="en-US" sz="1300" dirty="0" err="1">
                <a:effectLst/>
                <a:ea typeface="Calibri" panose="020F0502020204030204" pitchFamily="34" charset="0"/>
                <a:cs typeface="Arial" panose="020B0604020202020204" pitchFamily="34" charset="0"/>
              </a:rPr>
              <a:t>Sabba</a:t>
            </a:r>
            <a:r>
              <a:rPr lang="en-US" sz="1300" dirty="0">
                <a:effectLst/>
                <a:ea typeface="Calibri" panose="020F0502020204030204" pitchFamily="34" charset="0"/>
                <a:cs typeface="Arial" panose="020B0604020202020204" pitchFamily="34" charset="0"/>
              </a:rPr>
              <a:t> of </a:t>
            </a:r>
            <a:r>
              <a:rPr lang="en-US" sz="1300" dirty="0" err="1">
                <a:effectLst/>
                <a:ea typeface="Calibri" panose="020F0502020204030204" pitchFamily="34" charset="0"/>
                <a:cs typeface="Arial" panose="020B0604020202020204" pitchFamily="34" charset="0"/>
              </a:rPr>
              <a:t>Kelm</a:t>
            </a:r>
            <a:r>
              <a:rPr lang="en-US" sz="1300" dirty="0">
                <a:effectLst/>
                <a:ea typeface="Calibri" panose="020F0502020204030204" pitchFamily="34" charset="0"/>
                <a:cs typeface="Arial" panose="020B0604020202020204" pitchFamily="34" charset="0"/>
              </a:rPr>
              <a:t>;</a:t>
            </a:r>
            <a:r>
              <a:rPr lang="en-US" sz="1300" dirty="0">
                <a:ea typeface="Calibri" panose="020F0502020204030204" pitchFamily="34" charset="0"/>
                <a:cs typeface="Arial" panose="020B0604020202020204" pitchFamily="34" charset="0"/>
              </a:rPr>
              <a:t> </a:t>
            </a:r>
            <a:r>
              <a:rPr lang="en-US" sz="1300" dirty="0">
                <a:effectLst/>
                <a:ea typeface="Calibri" panose="020F0502020204030204" pitchFamily="34" charset="0"/>
                <a:cs typeface="Arial" panose="020B0604020202020204" pitchFamily="34" charset="0"/>
              </a:rPr>
              <a:t>Source </a:t>
            </a:r>
            <a:r>
              <a:rPr lang="en-US" sz="1300" dirty="0">
                <a:effectLst/>
                <a:ea typeface="Cambria" panose="02040503050406030204" pitchFamily="18" charset="0"/>
                <a:cs typeface="Arial" panose="020B0604020202020204" pitchFamily="34" charset="0"/>
              </a:rPr>
              <a:t>B-1a</a:t>
            </a:r>
            <a:r>
              <a:rPr lang="en-US" sz="1300" dirty="0">
                <a:effectLst/>
                <a:ea typeface="Calibri" panose="020F0502020204030204" pitchFamily="34" charset="0"/>
                <a:cs typeface="Arial" panose="020B0604020202020204" pitchFamily="34" charset="0"/>
              </a:rPr>
              <a:t>).  One who feels pain for his friend’s suffering will place a premium on upholding the honor of Hashem, i.e., ensuring Kiddush Hashem </a:t>
            </a:r>
            <a:br>
              <a:rPr lang="en-US" sz="1300" dirty="0">
                <a:effectLst/>
                <a:ea typeface="Calibri" panose="020F0502020204030204" pitchFamily="34" charset="0"/>
                <a:cs typeface="Arial" panose="020B0604020202020204" pitchFamily="34" charset="0"/>
              </a:rPr>
            </a:br>
            <a:r>
              <a:rPr lang="en-US" sz="1300" dirty="0">
                <a:effectLst/>
                <a:ea typeface="Calibri" panose="020F0502020204030204" pitchFamily="34" charset="0"/>
                <a:cs typeface="Arial" panose="020B0604020202020204" pitchFamily="34" charset="0"/>
              </a:rPr>
              <a:t>(</a:t>
            </a:r>
            <a:r>
              <a:rPr lang="en-US" sz="1300" dirty="0" err="1">
                <a:effectLst/>
                <a:ea typeface="Calibri" panose="020F0502020204030204" pitchFamily="34" charset="0"/>
                <a:cs typeface="Arial" panose="020B0604020202020204" pitchFamily="34" charset="0"/>
              </a:rPr>
              <a:t>Rav</a:t>
            </a:r>
            <a:r>
              <a:rPr lang="en-US" sz="1300" dirty="0">
                <a:effectLst/>
                <a:ea typeface="Calibri" panose="020F0502020204030204" pitchFamily="34" charset="0"/>
                <a:cs typeface="Arial" panose="020B0604020202020204" pitchFamily="34" charset="0"/>
              </a:rPr>
              <a:t> </a:t>
            </a:r>
            <a:r>
              <a:rPr lang="en-US" sz="1300" dirty="0" err="1">
                <a:effectLst/>
                <a:ea typeface="Calibri" panose="020F0502020204030204" pitchFamily="34" charset="0"/>
                <a:cs typeface="Arial" panose="020B0604020202020204" pitchFamily="34" charset="0"/>
              </a:rPr>
              <a:t>Yechezkel</a:t>
            </a:r>
            <a:r>
              <a:rPr lang="en-US" sz="1300" dirty="0">
                <a:effectLst/>
                <a:ea typeface="Calibri" panose="020F0502020204030204" pitchFamily="34" charset="0"/>
                <a:cs typeface="Arial" panose="020B0604020202020204" pitchFamily="34" charset="0"/>
              </a:rPr>
              <a:t> </a:t>
            </a:r>
            <a:r>
              <a:rPr lang="en-US" sz="1300" dirty="0" err="1">
                <a:effectLst/>
                <a:ea typeface="Calibri" panose="020F0502020204030204" pitchFamily="34" charset="0"/>
                <a:cs typeface="Arial" panose="020B0604020202020204" pitchFamily="34" charset="0"/>
              </a:rPr>
              <a:t>Levenstein</a:t>
            </a:r>
            <a:r>
              <a:rPr lang="en-US" sz="1300" dirty="0">
                <a:effectLst/>
                <a:ea typeface="Calibri" panose="020F0502020204030204" pitchFamily="34" charset="0"/>
                <a:cs typeface="Arial" panose="020B0604020202020204" pitchFamily="34" charset="0"/>
              </a:rPr>
              <a:t>; Source B-1b).</a:t>
            </a:r>
          </a:p>
        </p:txBody>
      </p:sp>
      <p:sp>
        <p:nvSpPr>
          <p:cNvPr id="8" name="Text Box 224">
            <a:extLst>
              <a:ext uri="{FF2B5EF4-FFF2-40B4-BE49-F238E27FC236}">
                <a16:creationId xmlns:a16="http://schemas.microsoft.com/office/drawing/2014/main" id="{FC1FBA07-AFDB-4ACD-B9C7-924F2BA1C28D}"/>
              </a:ext>
            </a:extLst>
          </p:cNvPr>
          <p:cNvSpPr txBox="1"/>
          <p:nvPr/>
        </p:nvSpPr>
        <p:spPr>
          <a:xfrm>
            <a:off x="762000" y="857926"/>
            <a:ext cx="6488137" cy="500973"/>
          </a:xfrm>
          <a:prstGeom prst="rect">
            <a:avLst/>
          </a:prstGeom>
          <a:solidFill>
            <a:prstClr val="white"/>
          </a:solidFill>
          <a:ln>
            <a:noFill/>
          </a:ln>
        </p:spPr>
        <p:txBody>
          <a:bodyPr rot="0" spcFirstLastPara="0" vert="horz" wrap="square" lIns="0" tIns="0" rIns="0" bIns="0" numCol="1" spcCol="0" rtlCol="0" fromWordArt="0" anchor="ctr" anchorCtr="0" forceAA="0" compatLnSpc="1">
            <a:prstTxWarp prst="textNoShape">
              <a:avLst/>
            </a:prstTxWarp>
            <a:noAutofit/>
          </a:bodyPr>
          <a:lstStyle/>
          <a:p>
            <a:pPr marL="0" marR="0" algn="ctr">
              <a:lnSpc>
                <a:spcPct val="130000"/>
              </a:lnSpc>
            </a:pPr>
            <a:r>
              <a:rPr lang="en-US" sz="1200" b="1" i="1" cap="small" dirty="0" err="1">
                <a:effectLst/>
                <a:latin typeface="Verdana" panose="020B0604030504040204" pitchFamily="34" charset="0"/>
                <a:ea typeface="Times New Roman" panose="02020603050405020304" pitchFamily="18" charset="0"/>
                <a:cs typeface="Arial" panose="020B0604020202020204" pitchFamily="34" charset="0"/>
              </a:rPr>
              <a:t>Nesiah</a:t>
            </a:r>
            <a:r>
              <a:rPr lang="en-US" sz="1200" b="1" i="1" cap="small" dirty="0">
                <a:effectLst/>
                <a:latin typeface="Verdana" panose="020B0604030504040204" pitchFamily="34" charset="0"/>
                <a:ea typeface="Times New Roman" panose="02020603050405020304" pitchFamily="18" charset="0"/>
                <a:cs typeface="Arial" panose="020B0604020202020204" pitchFamily="34" charset="0"/>
              </a:rPr>
              <a:t> </a:t>
            </a:r>
            <a:r>
              <a:rPr lang="en-US" sz="1200" b="1" i="1" cap="small" dirty="0" err="1">
                <a:effectLst/>
                <a:latin typeface="Verdana" panose="020B0604030504040204" pitchFamily="34" charset="0"/>
                <a:ea typeface="Times New Roman" panose="02020603050405020304" pitchFamily="18" charset="0"/>
                <a:cs typeface="Arial" panose="020B0604020202020204" pitchFamily="34" charset="0"/>
              </a:rPr>
              <a:t>B’ol</a:t>
            </a:r>
            <a:r>
              <a:rPr lang="en-US" sz="1200" b="1" i="1" cap="small" dirty="0">
                <a:effectLst/>
                <a:latin typeface="Verdana" panose="020B0604030504040204" pitchFamily="34" charset="0"/>
                <a:ea typeface="Times New Roman" panose="02020603050405020304" pitchFamily="18" charset="0"/>
                <a:cs typeface="Arial" panose="020B0604020202020204" pitchFamily="34" charset="0"/>
              </a:rPr>
              <a:t> </a:t>
            </a:r>
            <a:r>
              <a:rPr lang="en-US" sz="1200" b="1" cap="small" dirty="0">
                <a:effectLst/>
                <a:latin typeface="Verdana" panose="020B0604030504040204" pitchFamily="34" charset="0"/>
                <a:ea typeface="Times New Roman" panose="02020603050405020304" pitchFamily="18" charset="0"/>
                <a:cs typeface="Arial" panose="020B0604020202020204" pitchFamily="34" charset="0"/>
              </a:rPr>
              <a:t>for fellow Jews cultivates a keen concern for Kiddush Hashem</a:t>
            </a:r>
            <a:endParaRPr lang="en-US" sz="1200" b="1" cap="small" dirty="0">
              <a:effectLst/>
              <a:latin typeface="Calibri" panose="020F0502020204030204" pitchFamily="34" charset="0"/>
              <a:ea typeface="Times New Roman" panose="02020603050405020304" pitchFamily="18" charset="0"/>
              <a:cs typeface="Arial" panose="020B0604020202020204" pitchFamily="34" charset="0"/>
            </a:endParaRPr>
          </a:p>
        </p:txBody>
      </p:sp>
      <p:graphicFrame>
        <p:nvGraphicFramePr>
          <p:cNvPr id="10" name="Table 9">
            <a:extLst>
              <a:ext uri="{FF2B5EF4-FFF2-40B4-BE49-F238E27FC236}">
                <a16:creationId xmlns:a16="http://schemas.microsoft.com/office/drawing/2014/main" id="{A8D20F19-B814-488D-AA37-2A3DBDAC123C}"/>
              </a:ext>
            </a:extLst>
          </p:cNvPr>
          <p:cNvGraphicFramePr>
            <a:graphicFrameLocks noGrp="1"/>
          </p:cNvGraphicFramePr>
          <p:nvPr>
            <p:extLst>
              <p:ext uri="{D42A27DB-BD31-4B8C-83A1-F6EECF244321}">
                <p14:modId xmlns:p14="http://schemas.microsoft.com/office/powerpoint/2010/main" val="1136687038"/>
              </p:ext>
            </p:extLst>
          </p:nvPr>
        </p:nvGraphicFramePr>
        <p:xfrm>
          <a:off x="665798" y="3528694"/>
          <a:ext cx="6572250" cy="2546721"/>
        </p:xfrm>
        <a:graphic>
          <a:graphicData uri="http://schemas.openxmlformats.org/drawingml/2006/table">
            <a:tbl>
              <a:tblPr firstRow="1" firstCol="1" bandRow="1">
                <a:tableStyleId>{5C22544A-7EE6-4342-B048-85BDC9FD1C3A}</a:tableStyleId>
              </a:tblPr>
              <a:tblGrid>
                <a:gridCol w="3474402">
                  <a:extLst>
                    <a:ext uri="{9D8B030D-6E8A-4147-A177-3AD203B41FA5}">
                      <a16:colId xmlns:a16="http://schemas.microsoft.com/office/drawing/2014/main" val="4083784796"/>
                    </a:ext>
                  </a:extLst>
                </a:gridCol>
                <a:gridCol w="3097848">
                  <a:extLst>
                    <a:ext uri="{9D8B030D-6E8A-4147-A177-3AD203B41FA5}">
                      <a16:colId xmlns:a16="http://schemas.microsoft.com/office/drawing/2014/main" val="1421058137"/>
                    </a:ext>
                  </a:extLst>
                </a:gridCol>
              </a:tblGrid>
              <a:tr h="1030275">
                <a:tc>
                  <a:txBody>
                    <a:bodyPr/>
                    <a:lstStyle/>
                    <a:p>
                      <a:pPr marL="0" marR="0" rtl="0">
                        <a:lnSpc>
                          <a:spcPct val="150000"/>
                        </a:lnSpc>
                        <a:spcBef>
                          <a:spcPts val="300"/>
                        </a:spcBef>
                        <a:spcAft>
                          <a:spcPts val="300"/>
                        </a:spcAft>
                      </a:pPr>
                      <a:r>
                        <a:rPr lang="en-US" sz="1100" b="0" dirty="0">
                          <a:solidFill>
                            <a:schemeClr val="tx1"/>
                          </a:solidFill>
                          <a:effectLst/>
                        </a:rPr>
                        <a:t>One who feels the pain [of another person], will also be greatly distressed over the Shechinah’s pain, so to speak.</a:t>
                      </a:r>
                      <a:endParaRPr lang="en-US" sz="1100" b="0" dirty="0">
                        <a:solidFill>
                          <a:schemeClr val="tx1"/>
                        </a:solidFill>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rtl="1">
                        <a:lnSpc>
                          <a:spcPct val="135000"/>
                        </a:lnSpc>
                        <a:spcBef>
                          <a:spcPts val="300"/>
                        </a:spcBef>
                        <a:spcAft>
                          <a:spcPts val="0"/>
                        </a:spcAft>
                      </a:pPr>
                      <a:r>
                        <a:rPr lang="he-IL" sz="1250" b="0" u="sng" dirty="0">
                          <a:solidFill>
                            <a:schemeClr val="tx1"/>
                          </a:solidFill>
                          <a:effectLst/>
                          <a:cs typeface="+mj-cs"/>
                        </a:rPr>
                        <a:t>מכתבי הסבא מקעלם ז"ל, מאמר נחמד ונעים</a:t>
                      </a:r>
                      <a:r>
                        <a:rPr lang="he-IL" sz="1250" b="0" dirty="0">
                          <a:solidFill>
                            <a:schemeClr val="tx1"/>
                          </a:solidFill>
                          <a:effectLst/>
                          <a:cs typeface="+mj-cs"/>
                        </a:rPr>
                        <a:t>:</a:t>
                      </a:r>
                      <a:endParaRPr lang="en-US" sz="1250" b="0" dirty="0">
                        <a:solidFill>
                          <a:schemeClr val="tx1"/>
                        </a:solidFill>
                        <a:effectLst/>
                        <a:cs typeface="+mj-cs"/>
                      </a:endParaRPr>
                    </a:p>
                    <a:p>
                      <a:pPr marL="0" marR="0" algn="r" rtl="1">
                        <a:lnSpc>
                          <a:spcPct val="135000"/>
                        </a:lnSpc>
                        <a:spcBef>
                          <a:spcPts val="600"/>
                        </a:spcBef>
                        <a:spcAft>
                          <a:spcPts val="600"/>
                        </a:spcAft>
                      </a:pPr>
                      <a:r>
                        <a:rPr lang="he-IL" sz="1300" b="0" dirty="0">
                          <a:solidFill>
                            <a:schemeClr val="tx1"/>
                          </a:solidFill>
                          <a:effectLst/>
                          <a:cs typeface="+mj-cs"/>
                        </a:rPr>
                        <a:t>ואחרי שהוא מרגיש הצער, מצטער הרבה כביכול על צער השכינה</a:t>
                      </a:r>
                      <a:r>
                        <a:rPr lang="en-US" sz="1300" b="0" dirty="0">
                          <a:solidFill>
                            <a:schemeClr val="tx1"/>
                          </a:solidFill>
                          <a:effectLst/>
                          <a:cs typeface="+mj-cs"/>
                        </a:rPr>
                        <a:t>.</a:t>
                      </a:r>
                      <a:endParaRPr lang="en-US" sz="1300" b="0" dirty="0">
                        <a:solidFill>
                          <a:schemeClr val="tx1"/>
                        </a:solidFill>
                        <a:effectLst/>
                        <a:latin typeface="Calibri" panose="020F0502020204030204" pitchFamily="34" charset="0"/>
                        <a:ea typeface="Calibri" panose="020F0502020204030204" pitchFamily="34" charset="0"/>
                        <a:cs typeface="+mj-cs"/>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43357577"/>
                  </a:ext>
                </a:extLst>
              </a:tr>
              <a:tr h="1516446">
                <a:tc>
                  <a:txBody>
                    <a:bodyPr/>
                    <a:lstStyle/>
                    <a:p>
                      <a:pPr marL="0" marR="0">
                        <a:lnSpc>
                          <a:spcPct val="140000"/>
                        </a:lnSpc>
                        <a:spcBef>
                          <a:spcPts val="0"/>
                        </a:spcBef>
                        <a:spcAft>
                          <a:spcPts val="0"/>
                        </a:spcAft>
                      </a:pPr>
                      <a:r>
                        <a:rPr lang="en-US" sz="1050" b="0" dirty="0">
                          <a:solidFill>
                            <a:schemeClr val="tx1"/>
                          </a:solidFill>
                          <a:effectLst/>
                        </a:rPr>
                        <a:t>One who attains love of his fellow man, will also attain love of Hashem, blessed be He.  A person who feels pain for his friend’s suffering, will also feel concern for Kiddush Hashem (i.e., upholding the honor of Hashem will be of paramount importance).  However, one who is apathetic to the pain of his friend, will also have little concern for Kiddush Hashem. </a:t>
                      </a:r>
                      <a:endParaRPr lang="en-US" sz="1050" b="0" dirty="0">
                        <a:solidFill>
                          <a:schemeClr val="tx1"/>
                        </a:solidFill>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rtl="1">
                        <a:lnSpc>
                          <a:spcPct val="135000"/>
                        </a:lnSpc>
                        <a:spcBef>
                          <a:spcPts val="0"/>
                        </a:spcBef>
                        <a:spcAft>
                          <a:spcPts val="300"/>
                        </a:spcAft>
                      </a:pPr>
                      <a:r>
                        <a:rPr lang="he-IL" sz="1250" b="0" u="sng" dirty="0">
                          <a:solidFill>
                            <a:schemeClr val="tx1"/>
                          </a:solidFill>
                          <a:effectLst/>
                          <a:cs typeface="+mj-cs"/>
                        </a:rPr>
                        <a:t>אור יחזקאל, חלק מדות, מאמר ״נושא בעול עם נפטר</a:t>
                      </a:r>
                      <a:r>
                        <a:rPr lang="he-IL" sz="1250" b="0" dirty="0">
                          <a:solidFill>
                            <a:schemeClr val="tx1"/>
                          </a:solidFill>
                          <a:effectLst/>
                          <a:cs typeface="+mj-cs"/>
                        </a:rPr>
                        <a:t>״׃</a:t>
                      </a:r>
                      <a:r>
                        <a:rPr lang="en-US" sz="1250" b="0" dirty="0">
                          <a:solidFill>
                            <a:schemeClr val="tx1"/>
                          </a:solidFill>
                          <a:effectLst/>
                          <a:cs typeface="+mj-cs"/>
                        </a:rPr>
                        <a:t>  </a:t>
                      </a:r>
                    </a:p>
                    <a:p>
                      <a:pPr marL="0" marR="0" algn="r" rtl="1">
                        <a:lnSpc>
                          <a:spcPct val="135000"/>
                        </a:lnSpc>
                        <a:spcBef>
                          <a:spcPts val="300"/>
                        </a:spcBef>
                        <a:spcAft>
                          <a:spcPts val="600"/>
                        </a:spcAft>
                      </a:pPr>
                      <a:r>
                        <a:rPr lang="he-IL" sz="1250" b="0" dirty="0">
                          <a:solidFill>
                            <a:schemeClr val="tx1"/>
                          </a:solidFill>
                          <a:effectLst/>
                          <a:cs typeface="+mj-cs"/>
                        </a:rPr>
                        <a:t>וכל שישיג אהבת הבריות כן ישיג אף אהבת השי"ת, שבעת שמצטער בצער תבירו כן מטריד אותו אף קידוש השם.  וכאשר אינו טרוד מצער זולתו רחוק אף מקידוש השם</a:t>
                      </a:r>
                      <a:r>
                        <a:rPr lang="en-US" sz="1250" b="0" dirty="0">
                          <a:solidFill>
                            <a:schemeClr val="tx1"/>
                          </a:solidFill>
                          <a:effectLst/>
                          <a:cs typeface="+mj-cs"/>
                        </a:rPr>
                        <a:t>.</a:t>
                      </a:r>
                      <a:endParaRPr lang="en-US" sz="1200" b="0" dirty="0">
                        <a:solidFill>
                          <a:schemeClr val="tx1"/>
                        </a:solidFill>
                        <a:effectLst/>
                        <a:latin typeface="Calibri" panose="020F0502020204030204" pitchFamily="34" charset="0"/>
                        <a:ea typeface="Calibri" panose="020F0502020204030204" pitchFamily="34" charset="0"/>
                        <a:cs typeface="+mj-cs"/>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00639674"/>
                  </a:ext>
                </a:extLst>
              </a:tr>
            </a:tbl>
          </a:graphicData>
        </a:graphic>
      </p:graphicFrame>
      <p:sp>
        <p:nvSpPr>
          <p:cNvPr id="12" name="Rectangle 1">
            <a:extLst>
              <a:ext uri="{FF2B5EF4-FFF2-40B4-BE49-F238E27FC236}">
                <a16:creationId xmlns:a16="http://schemas.microsoft.com/office/drawing/2014/main" id="{0D7A3035-8672-4356-96F6-1BAEE6935842}"/>
              </a:ext>
            </a:extLst>
          </p:cNvPr>
          <p:cNvSpPr>
            <a:spLocks noChangeArrowheads="1"/>
          </p:cNvSpPr>
          <p:nvPr/>
        </p:nvSpPr>
        <p:spPr bwMode="auto">
          <a:xfrm>
            <a:off x="584200" y="3018244"/>
            <a:ext cx="6370002" cy="4799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800100" marR="0" lvl="0" indent="-800100" algn="l" defTabSz="914400" rtl="0" eaLnBrk="0" fontAlgn="base" latinLnBrk="0" hangingPunct="0">
              <a:lnSpc>
                <a:spcPct val="120000"/>
              </a:lnSpc>
              <a:spcBef>
                <a:spcPct val="0"/>
              </a:spcBef>
              <a:spcAft>
                <a:spcPct val="0"/>
              </a:spcAft>
              <a:buClrTx/>
              <a:buSzTx/>
              <a:buFontTx/>
              <a:buNone/>
              <a:tabLst/>
            </a:pPr>
            <a:r>
              <a:rPr kumimoji="0" lang="en-US" altLang="en-US" sz="1100" b="1" i="0" u="none" strike="noStrike" cap="none" normalizeH="0" baseline="0" dirty="0">
                <a:ln>
                  <a:noFill/>
                </a:ln>
                <a:solidFill>
                  <a:schemeClr val="tx1"/>
                </a:solidFill>
                <a:effectLst/>
                <a:latin typeface="Cambria" panose="02040503050406030204" pitchFamily="18" charset="0"/>
                <a:ea typeface="Calibri" panose="020F0502020204030204" pitchFamily="34" charset="0"/>
                <a:cs typeface="Calibri" panose="020F0502020204030204" pitchFamily="34" charset="0"/>
              </a:rPr>
              <a:t>Source B-1: a) </a:t>
            </a:r>
            <a:r>
              <a:rPr kumimoji="0" lang="en-US" altLang="en-US" sz="1100" b="1" i="0" u="none" strike="noStrike" cap="none" normalizeH="0" baseline="0" dirty="0" err="1">
                <a:ln>
                  <a:noFill/>
                </a:ln>
                <a:solidFill>
                  <a:schemeClr val="tx1"/>
                </a:solidFill>
                <a:effectLst/>
                <a:latin typeface="Cambria" panose="02040503050406030204" pitchFamily="18" charset="0"/>
                <a:ea typeface="Calibri" panose="020F0502020204030204" pitchFamily="34" charset="0"/>
                <a:cs typeface="Calibri" panose="020F0502020204030204" pitchFamily="34" charset="0"/>
              </a:rPr>
              <a:t>Sabba</a:t>
            </a:r>
            <a:r>
              <a:rPr kumimoji="0" lang="en-US" altLang="en-US" sz="1100" b="1" i="0" u="none" strike="noStrike" cap="none" normalizeH="0" baseline="0" dirty="0">
                <a:ln>
                  <a:noFill/>
                </a:ln>
                <a:solidFill>
                  <a:schemeClr val="tx1"/>
                </a:solidFill>
                <a:effectLst/>
                <a:latin typeface="Cambria" panose="02040503050406030204" pitchFamily="18" charset="0"/>
                <a:ea typeface="Calibri" panose="020F0502020204030204" pitchFamily="34" charset="0"/>
                <a:cs typeface="Calibri" panose="020F0502020204030204" pitchFamily="34" charset="0"/>
              </a:rPr>
              <a:t> of </a:t>
            </a:r>
            <a:r>
              <a:rPr kumimoji="0" lang="en-US" altLang="en-US" sz="1100" b="1" i="0" u="none" strike="noStrike" cap="none" normalizeH="0" baseline="0" dirty="0" err="1">
                <a:ln>
                  <a:noFill/>
                </a:ln>
                <a:solidFill>
                  <a:schemeClr val="tx1"/>
                </a:solidFill>
                <a:effectLst/>
                <a:latin typeface="Cambria" panose="02040503050406030204" pitchFamily="18" charset="0"/>
                <a:ea typeface="Calibri" panose="020F0502020204030204" pitchFamily="34" charset="0"/>
                <a:cs typeface="Calibri" panose="020F0502020204030204" pitchFamily="34" charset="0"/>
              </a:rPr>
              <a:t>Kelm</a:t>
            </a:r>
            <a:r>
              <a:rPr kumimoji="0" lang="en-US" altLang="en-US" sz="1100" b="1" i="0" u="none" strike="noStrike" cap="none" normalizeH="0" baseline="0" dirty="0">
                <a:ln>
                  <a:noFill/>
                </a:ln>
                <a:solidFill>
                  <a:schemeClr val="tx1"/>
                </a:solidFill>
                <a:effectLst/>
                <a:latin typeface="Cambria" panose="02040503050406030204" pitchFamily="18" charset="0"/>
                <a:ea typeface="Calibri" panose="020F0502020204030204" pitchFamily="34" charset="0"/>
                <a:cs typeface="Calibri" panose="020F0502020204030204" pitchFamily="34" charset="0"/>
              </a:rPr>
              <a:t>; b) </a:t>
            </a:r>
            <a:r>
              <a:rPr kumimoji="0" lang="en-US" altLang="en-US" sz="1100" b="1" i="0" u="none" strike="noStrike" cap="none" normalizeH="0" baseline="0" dirty="0" err="1">
                <a:ln>
                  <a:noFill/>
                </a:ln>
                <a:solidFill>
                  <a:schemeClr val="tx1"/>
                </a:solidFill>
                <a:effectLst/>
                <a:latin typeface="Cambria" panose="02040503050406030204" pitchFamily="18" charset="0"/>
                <a:ea typeface="Calibri" panose="020F0502020204030204" pitchFamily="34" charset="0"/>
                <a:cs typeface="Calibri" panose="020F0502020204030204" pitchFamily="34" charset="0"/>
              </a:rPr>
              <a:t>Rav</a:t>
            </a:r>
            <a:r>
              <a:rPr kumimoji="0" lang="en-US" altLang="en-US" sz="1100" b="1" i="0" u="none" strike="noStrike" cap="none" normalizeH="0" baseline="0" dirty="0">
                <a:ln>
                  <a:noFill/>
                </a:ln>
                <a:solidFill>
                  <a:schemeClr val="tx1"/>
                </a:solidFill>
                <a:effectLst/>
                <a:latin typeface="Cambria" panose="02040503050406030204" pitchFamily="18" charset="0"/>
                <a:ea typeface="Calibri" panose="020F0502020204030204" pitchFamily="34" charset="0"/>
                <a:cs typeface="Calibri" panose="020F0502020204030204" pitchFamily="34" charset="0"/>
              </a:rPr>
              <a:t> </a:t>
            </a:r>
            <a:r>
              <a:rPr kumimoji="0" lang="en-US" altLang="en-US" sz="1100" b="1" i="0" u="none" strike="noStrike" cap="none" normalizeH="0" baseline="0" dirty="0" err="1">
                <a:ln>
                  <a:noFill/>
                </a:ln>
                <a:solidFill>
                  <a:schemeClr val="tx1"/>
                </a:solidFill>
                <a:effectLst/>
                <a:latin typeface="Cambria" panose="02040503050406030204" pitchFamily="18" charset="0"/>
                <a:ea typeface="Calibri" panose="020F0502020204030204" pitchFamily="34" charset="0"/>
                <a:cs typeface="Calibri" panose="020F0502020204030204" pitchFamily="34" charset="0"/>
              </a:rPr>
              <a:t>Yechezkel</a:t>
            </a:r>
            <a:r>
              <a:rPr kumimoji="0" lang="en-US" altLang="en-US" sz="1100" b="1" i="0" u="none" strike="noStrike" cap="none" normalizeH="0" baseline="0" dirty="0">
                <a:ln>
                  <a:noFill/>
                </a:ln>
                <a:solidFill>
                  <a:schemeClr val="tx1"/>
                </a:solidFill>
                <a:effectLst/>
                <a:latin typeface="Cambria" panose="02040503050406030204" pitchFamily="18" charset="0"/>
                <a:ea typeface="Calibri" panose="020F0502020204030204" pitchFamily="34" charset="0"/>
                <a:cs typeface="Calibri" panose="020F0502020204030204" pitchFamily="34" charset="0"/>
              </a:rPr>
              <a:t> </a:t>
            </a:r>
            <a:r>
              <a:rPr kumimoji="0" lang="en-US" altLang="en-US" sz="1100" b="1" i="0" u="none" strike="noStrike" cap="none" normalizeH="0" baseline="0" dirty="0" err="1">
                <a:ln>
                  <a:noFill/>
                </a:ln>
                <a:solidFill>
                  <a:schemeClr val="tx1"/>
                </a:solidFill>
                <a:effectLst/>
                <a:latin typeface="Cambria" panose="02040503050406030204" pitchFamily="18" charset="0"/>
                <a:ea typeface="Calibri" panose="020F0502020204030204" pitchFamily="34" charset="0"/>
                <a:cs typeface="Calibri" panose="020F0502020204030204" pitchFamily="34" charset="0"/>
              </a:rPr>
              <a:t>Levenstein</a:t>
            </a:r>
            <a:r>
              <a:rPr kumimoji="0" lang="en-US" altLang="en-US" sz="1100" b="1" i="0" u="none" strike="noStrike" cap="none" normalizeH="0" baseline="0" dirty="0">
                <a:ln>
                  <a:noFill/>
                </a:ln>
                <a:solidFill>
                  <a:schemeClr val="tx1"/>
                </a:solidFill>
                <a:effectLst/>
                <a:latin typeface="Cambria" panose="02040503050406030204" pitchFamily="18" charset="0"/>
                <a:ea typeface="Calibri" panose="020F0502020204030204" pitchFamily="34" charset="0"/>
                <a:cs typeface="Calibri" panose="020F0502020204030204" pitchFamily="34" charset="0"/>
              </a:rPr>
              <a:t>:  </a:t>
            </a:r>
            <a:r>
              <a:rPr kumimoji="0" lang="en-US" altLang="en-US" sz="1100" i="0" u="none" strike="noStrike" cap="none" normalizeH="0" baseline="0" dirty="0">
                <a:ln>
                  <a:noFill/>
                </a:ln>
                <a:solidFill>
                  <a:schemeClr val="tx1"/>
                </a:solidFill>
                <a:effectLst/>
                <a:latin typeface="Cambria" panose="02040503050406030204" pitchFamily="18" charset="0"/>
                <a:ea typeface="Calibri" panose="020F0502020204030204" pitchFamily="34" charset="0"/>
                <a:cs typeface="Calibri" panose="020F0502020204030204" pitchFamily="34" charset="0"/>
              </a:rPr>
              <a:t>One who is </a:t>
            </a:r>
            <a:r>
              <a:rPr kumimoji="0" lang="en-US" altLang="en-US" sz="1100" i="1" u="none" strike="noStrike" cap="none" normalizeH="0" baseline="0" dirty="0" err="1">
                <a:ln>
                  <a:noFill/>
                </a:ln>
                <a:solidFill>
                  <a:schemeClr val="tx1"/>
                </a:solidFill>
                <a:effectLst/>
                <a:latin typeface="Cambria" panose="02040503050406030204" pitchFamily="18" charset="0"/>
                <a:ea typeface="Calibri" panose="020F0502020204030204" pitchFamily="34" charset="0"/>
                <a:cs typeface="Calibri" panose="020F0502020204030204" pitchFamily="34" charset="0"/>
              </a:rPr>
              <a:t>Nosei</a:t>
            </a:r>
            <a:r>
              <a:rPr kumimoji="0" lang="en-US" altLang="en-US" sz="1100" i="1" u="none" strike="noStrike" cap="none" normalizeH="0" baseline="0" dirty="0">
                <a:ln>
                  <a:noFill/>
                </a:ln>
                <a:solidFill>
                  <a:schemeClr val="tx1"/>
                </a:solidFill>
                <a:effectLst/>
                <a:latin typeface="Cambria" panose="02040503050406030204" pitchFamily="18" charset="0"/>
                <a:ea typeface="Calibri" panose="020F0502020204030204" pitchFamily="34" charset="0"/>
                <a:cs typeface="Calibri" panose="020F0502020204030204" pitchFamily="34" charset="0"/>
              </a:rPr>
              <a:t> </a:t>
            </a:r>
            <a:r>
              <a:rPr kumimoji="0" lang="en-US" altLang="en-US" sz="1100" i="1" u="none" strike="noStrike" cap="none" normalizeH="0" baseline="0" dirty="0" err="1">
                <a:ln>
                  <a:noFill/>
                </a:ln>
                <a:solidFill>
                  <a:schemeClr val="tx1"/>
                </a:solidFill>
                <a:effectLst/>
                <a:latin typeface="Cambria" panose="02040503050406030204" pitchFamily="18" charset="0"/>
                <a:ea typeface="Calibri" panose="020F0502020204030204" pitchFamily="34" charset="0"/>
                <a:cs typeface="Calibri" panose="020F0502020204030204" pitchFamily="34" charset="0"/>
              </a:rPr>
              <a:t>B’ol</a:t>
            </a:r>
            <a:r>
              <a:rPr kumimoji="0" lang="en-US" altLang="en-US" sz="1100" i="1" u="none" strike="noStrike" cap="none" normalizeH="0" baseline="0" dirty="0">
                <a:ln>
                  <a:noFill/>
                </a:ln>
                <a:solidFill>
                  <a:schemeClr val="tx1"/>
                </a:solidFill>
                <a:effectLst/>
                <a:latin typeface="Cambria" panose="02040503050406030204" pitchFamily="18" charset="0"/>
                <a:ea typeface="Calibri" panose="020F0502020204030204" pitchFamily="34" charset="0"/>
                <a:cs typeface="Calibri" panose="020F0502020204030204" pitchFamily="34" charset="0"/>
              </a:rPr>
              <a:t> </a:t>
            </a:r>
            <a:r>
              <a:rPr kumimoji="0" lang="en-US" altLang="en-US" sz="1100" i="1" u="none" strike="noStrike" cap="none" normalizeH="0" baseline="0" dirty="0" err="1">
                <a:ln>
                  <a:noFill/>
                </a:ln>
                <a:solidFill>
                  <a:schemeClr val="tx1"/>
                </a:solidFill>
                <a:effectLst/>
                <a:latin typeface="Cambria" panose="02040503050406030204" pitchFamily="18" charset="0"/>
                <a:ea typeface="Calibri" panose="020F0502020204030204" pitchFamily="34" charset="0"/>
                <a:cs typeface="Calibri" panose="020F0502020204030204" pitchFamily="34" charset="0"/>
              </a:rPr>
              <a:t>Im</a:t>
            </a:r>
            <a:r>
              <a:rPr kumimoji="0" lang="en-US" altLang="en-US" sz="1100" i="1" u="none" strike="noStrike" cap="none" normalizeH="0" baseline="0" dirty="0">
                <a:ln>
                  <a:noFill/>
                </a:ln>
                <a:solidFill>
                  <a:schemeClr val="tx1"/>
                </a:solidFill>
                <a:effectLst/>
                <a:latin typeface="Cambria" panose="02040503050406030204" pitchFamily="18" charset="0"/>
                <a:ea typeface="Calibri" panose="020F0502020204030204" pitchFamily="34" charset="0"/>
                <a:cs typeface="Calibri" panose="020F0502020204030204" pitchFamily="34" charset="0"/>
              </a:rPr>
              <a:t> </a:t>
            </a:r>
            <a:r>
              <a:rPr kumimoji="0" lang="en-US" altLang="en-US" sz="1100" i="1" u="none" strike="noStrike" cap="none" normalizeH="0" baseline="0" dirty="0" err="1">
                <a:ln>
                  <a:noFill/>
                </a:ln>
                <a:solidFill>
                  <a:schemeClr val="tx1"/>
                </a:solidFill>
                <a:effectLst/>
                <a:latin typeface="Cambria" panose="02040503050406030204" pitchFamily="18" charset="0"/>
                <a:ea typeface="Calibri" panose="020F0502020204030204" pitchFamily="34" charset="0"/>
                <a:cs typeface="Calibri" panose="020F0502020204030204" pitchFamily="34" charset="0"/>
              </a:rPr>
              <a:t>Chaveiro</a:t>
            </a:r>
            <a:r>
              <a:rPr kumimoji="0" lang="en-US" altLang="en-US" sz="1100" i="0" u="none" strike="noStrike" cap="none" normalizeH="0" baseline="0" dirty="0">
                <a:ln>
                  <a:noFill/>
                </a:ln>
                <a:solidFill>
                  <a:schemeClr val="tx1"/>
                </a:solidFill>
                <a:effectLst/>
                <a:latin typeface="Cambria" panose="02040503050406030204" pitchFamily="18" charset="0"/>
                <a:ea typeface="Calibri" panose="020F0502020204030204" pitchFamily="34" charset="0"/>
                <a:cs typeface="Calibri" panose="020F0502020204030204" pitchFamily="34" charset="0"/>
              </a:rPr>
              <a:t> places paramount importance on sanctifying Hashem’s Name.</a:t>
            </a:r>
            <a:endParaRPr kumimoji="0" lang="en-US" altLang="en-US" sz="1100" i="0" u="none" strike="noStrike" cap="none" normalizeH="0" baseline="0" dirty="0">
              <a:ln>
                <a:noFill/>
              </a:ln>
              <a:solidFill>
                <a:schemeClr val="tx1"/>
              </a:solidFill>
              <a:effectLst/>
              <a:latin typeface="Arial" panose="020B0604020202020204" pitchFamily="34" charset="0"/>
            </a:endParaRPr>
          </a:p>
        </p:txBody>
      </p:sp>
      <p:sp>
        <p:nvSpPr>
          <p:cNvPr id="14" name="TextBox 13">
            <a:extLst>
              <a:ext uri="{FF2B5EF4-FFF2-40B4-BE49-F238E27FC236}">
                <a16:creationId xmlns:a16="http://schemas.microsoft.com/office/drawing/2014/main" id="{925166B5-E182-4090-8F92-D290C4729F20}"/>
              </a:ext>
            </a:extLst>
          </p:cNvPr>
          <p:cNvSpPr txBox="1"/>
          <p:nvPr/>
        </p:nvSpPr>
        <p:spPr>
          <a:xfrm>
            <a:off x="665797" y="6387130"/>
            <a:ext cx="6584340" cy="3056991"/>
          </a:xfrm>
          <a:prstGeom prst="rect">
            <a:avLst/>
          </a:prstGeom>
          <a:noFill/>
          <a:ln>
            <a:solidFill>
              <a:schemeClr val="tx1"/>
            </a:solidFill>
            <a:prstDash val="sysDot"/>
          </a:ln>
        </p:spPr>
        <p:txBody>
          <a:bodyPr wrap="square" rtlCol="0">
            <a:spAutoFit/>
          </a:bodyPr>
          <a:lstStyle/>
          <a:p>
            <a:pPr algn="ctr">
              <a:lnSpc>
                <a:spcPct val="135000"/>
              </a:lnSpc>
              <a:spcAft>
                <a:spcPts val="600"/>
              </a:spcAft>
            </a:pPr>
            <a:r>
              <a:rPr lang="en-US" sz="1200" b="1" dirty="0">
                <a:effectLst/>
                <a:latin typeface="Calibri" panose="020F0502020204030204" pitchFamily="34" charset="0"/>
                <a:ea typeface="Times New Roman" panose="02020603050405020304" pitchFamily="18" charset="0"/>
              </a:rPr>
              <a:t>Why does </a:t>
            </a:r>
            <a:r>
              <a:rPr lang="en-US" sz="1200" b="1" i="1" dirty="0" err="1">
                <a:effectLst/>
                <a:latin typeface="Calibri" panose="020F0502020204030204" pitchFamily="34" charset="0"/>
                <a:ea typeface="Times New Roman" panose="02020603050405020304" pitchFamily="18" charset="0"/>
              </a:rPr>
              <a:t>Nesiah</a:t>
            </a:r>
            <a:r>
              <a:rPr lang="en-US" sz="1200" b="1" i="1" dirty="0">
                <a:effectLst/>
                <a:latin typeface="Calibri" panose="020F0502020204030204" pitchFamily="34" charset="0"/>
                <a:ea typeface="Times New Roman" panose="02020603050405020304" pitchFamily="18" charset="0"/>
              </a:rPr>
              <a:t> </a:t>
            </a:r>
            <a:r>
              <a:rPr lang="en-US" sz="1200" b="1" i="1" dirty="0" err="1">
                <a:effectLst/>
                <a:latin typeface="Calibri" panose="020F0502020204030204" pitchFamily="34" charset="0"/>
                <a:ea typeface="Times New Roman" panose="02020603050405020304" pitchFamily="18" charset="0"/>
              </a:rPr>
              <a:t>B’ol</a:t>
            </a:r>
            <a:r>
              <a:rPr lang="en-US" sz="1200" b="1" dirty="0">
                <a:effectLst/>
                <a:latin typeface="Calibri" panose="020F0502020204030204" pitchFamily="34" charset="0"/>
                <a:ea typeface="Times New Roman" panose="02020603050405020304" pitchFamily="18" charset="0"/>
              </a:rPr>
              <a:t> for my friend’s pain lead to concern for Kiddush Hashem?  </a:t>
            </a:r>
          </a:p>
          <a:p>
            <a:pPr defTabSz="446088">
              <a:lnSpc>
                <a:spcPct val="135000"/>
              </a:lnSpc>
            </a:pPr>
            <a:r>
              <a:rPr lang="en-US" sz="1300" baseline="30000" dirty="0">
                <a:effectLst/>
                <a:latin typeface="Calibri" panose="020F0502020204030204" pitchFamily="34" charset="0"/>
                <a:ea typeface="Times New Roman" panose="02020603050405020304" pitchFamily="18" charset="0"/>
              </a:rPr>
              <a:t>2</a:t>
            </a:r>
            <a:r>
              <a:rPr lang="en-US" sz="1150" dirty="0">
                <a:effectLst/>
                <a:latin typeface="Calibri" panose="020F0502020204030204" pitchFamily="34" charset="0"/>
                <a:ea typeface="Times New Roman" panose="02020603050405020304" pitchFamily="18" charset="0"/>
              </a:rPr>
              <a:t>Hashem feels great pain when a person suffers.  </a:t>
            </a:r>
            <a:r>
              <a:rPr lang="en-US" sz="1300" baseline="30000" dirty="0">
                <a:effectLst/>
                <a:latin typeface="Calibri" panose="020F0502020204030204" pitchFamily="34" charset="0"/>
                <a:ea typeface="Times New Roman" panose="02020603050405020304" pitchFamily="18" charset="0"/>
              </a:rPr>
              <a:t>3</a:t>
            </a:r>
            <a:r>
              <a:rPr lang="en-US" sz="1150" dirty="0">
                <a:latin typeface="Calibri" panose="020F0502020204030204" pitchFamily="34" charset="0"/>
                <a:ea typeface="Times New Roman" panose="02020603050405020304" pitchFamily="18" charset="0"/>
              </a:rPr>
              <a:t>In </a:t>
            </a:r>
            <a:r>
              <a:rPr lang="en-US" sz="1150" i="1" dirty="0">
                <a:latin typeface="Calibri" panose="020F0502020204030204" pitchFamily="34" charset="0"/>
                <a:ea typeface="Times New Roman" panose="02020603050405020304" pitchFamily="18" charset="0"/>
              </a:rPr>
              <a:t>T</a:t>
            </a:r>
            <a:r>
              <a:rPr lang="en-US" sz="1150" i="1" dirty="0">
                <a:effectLst/>
                <a:latin typeface="Calibri" panose="020F0502020204030204" pitchFamily="34" charset="0"/>
                <a:ea typeface="Times New Roman" panose="02020603050405020304" pitchFamily="18" charset="0"/>
              </a:rPr>
              <a:t>omer Devorah</a:t>
            </a:r>
            <a:r>
              <a:rPr lang="en-US" sz="1150" dirty="0">
                <a:effectLst/>
                <a:latin typeface="Calibri" panose="020F0502020204030204" pitchFamily="34" charset="0"/>
                <a:ea typeface="Times New Roman" panose="02020603050405020304" pitchFamily="18" charset="0"/>
              </a:rPr>
              <a:t>: Hashem says “</a:t>
            </a:r>
            <a:r>
              <a:rPr lang="he-IL" sz="1250" dirty="0">
                <a:effectLst/>
                <a:latin typeface="Calibri" panose="020F0502020204030204" pitchFamily="34" charset="0"/>
                <a:ea typeface="Times New Roman" panose="02020603050405020304" pitchFamily="18" charset="0"/>
                <a:cs typeface="Times New Roman" panose="02020603050405020304" pitchFamily="18" charset="0"/>
              </a:rPr>
              <a:t>שְׁאֵר בָּשָׂר לִי עִמָּהֶם</a:t>
            </a:r>
            <a:r>
              <a:rPr lang="en-US" sz="1150" dirty="0">
                <a:effectLst/>
                <a:latin typeface="Calibri" panose="020F0502020204030204" pitchFamily="34" charset="0"/>
                <a:ea typeface="Times New Roman" panose="02020603050405020304" pitchFamily="18" charset="0"/>
              </a:rPr>
              <a:t>” – </a:t>
            </a:r>
            <a:br>
              <a:rPr lang="en-US" sz="1150" dirty="0">
                <a:effectLst/>
                <a:latin typeface="Calibri" panose="020F0502020204030204" pitchFamily="34" charset="0"/>
                <a:ea typeface="Times New Roman" panose="02020603050405020304" pitchFamily="18" charset="0"/>
              </a:rPr>
            </a:br>
            <a:r>
              <a:rPr lang="en-US" sz="1150" i="1" dirty="0">
                <a:effectLst/>
                <a:latin typeface="Calibri" panose="020F0502020204030204" pitchFamily="34" charset="0"/>
                <a:ea typeface="Times New Roman" panose="02020603050405020304" pitchFamily="18" charset="0"/>
              </a:rPr>
              <a:t>“I have an intimate relationship with them (the Jewish people)</a:t>
            </a:r>
            <a:r>
              <a:rPr lang="en-US" sz="1150" dirty="0">
                <a:effectLst/>
                <a:latin typeface="Calibri" panose="020F0502020204030204" pitchFamily="34" charset="0"/>
                <a:ea typeface="Times New Roman" panose="02020603050405020304" pitchFamily="18" charset="0"/>
              </a:rPr>
              <a:t>.”  </a:t>
            </a:r>
            <a:r>
              <a:rPr lang="en-US" sz="1300" baseline="30000" dirty="0">
                <a:effectLst/>
                <a:latin typeface="Calibri" panose="020F0502020204030204" pitchFamily="34" charset="0"/>
                <a:ea typeface="Times New Roman" panose="02020603050405020304" pitchFamily="18" charset="0"/>
              </a:rPr>
              <a:t>4</a:t>
            </a:r>
            <a:r>
              <a:rPr lang="en-US" sz="1150" dirty="0">
                <a:effectLst/>
                <a:latin typeface="Calibri" panose="020F0502020204030204" pitchFamily="34" charset="0"/>
                <a:ea typeface="Times New Roman" panose="02020603050405020304" pitchFamily="18" charset="0"/>
              </a:rPr>
              <a:t>Rav Yaacov Haber explains: We are Hashem’s “extensions” and therefore, He intimately feels our suffering.  This can be understood via a neurophysiology analogy.  When a person’s foot is injured, the central nervous system (brain) receives the pain sensation via communication from the nerve endings in the foot.  In an analogous manner, Hashem, so to speak, is the central nervous system and we are His </a:t>
            </a:r>
            <a:r>
              <a:rPr lang="en-US" sz="1150" dirty="0">
                <a:latin typeface="Calibri" panose="020F0502020204030204" pitchFamily="34" charset="0"/>
                <a:ea typeface="Times New Roman" panose="02020603050405020304" pitchFamily="18" charset="0"/>
              </a:rPr>
              <a:t>e</a:t>
            </a:r>
            <a:r>
              <a:rPr lang="en-US" sz="1150" dirty="0">
                <a:effectLst/>
                <a:latin typeface="Calibri" panose="020F0502020204030204" pitchFamily="34" charset="0"/>
                <a:ea typeface="Times New Roman" panose="02020603050405020304" pitchFamily="18" charset="0"/>
              </a:rPr>
              <a:t>xtensions, i.e., the nerve endings attached to Him.  As such, any pain we experience is His own pain.  Therefore, </a:t>
            </a:r>
            <a:r>
              <a:rPr lang="en-US" sz="1150" dirty="0">
                <a:latin typeface="Calibri" panose="020F0502020204030204" pitchFamily="34" charset="0"/>
                <a:ea typeface="Times New Roman" panose="02020603050405020304" pitchFamily="18" charset="0"/>
              </a:rPr>
              <a:t>i</a:t>
            </a:r>
            <a:r>
              <a:rPr lang="en-US" sz="1150" dirty="0">
                <a:effectLst/>
                <a:latin typeface="Calibri" panose="020F0502020204030204" pitchFamily="34" charset="0"/>
                <a:ea typeface="Times New Roman" panose="02020603050405020304" pitchFamily="18" charset="0"/>
              </a:rPr>
              <a:t>f I am </a:t>
            </a:r>
            <a:r>
              <a:rPr lang="en-US" sz="1150" i="1" dirty="0" err="1">
                <a:effectLst/>
                <a:latin typeface="Calibri" panose="020F0502020204030204" pitchFamily="34" charset="0"/>
                <a:ea typeface="Times New Roman" panose="02020603050405020304" pitchFamily="18" charset="0"/>
              </a:rPr>
              <a:t>Nosei</a:t>
            </a:r>
            <a:r>
              <a:rPr lang="en-US" sz="1150" i="1" dirty="0">
                <a:effectLst/>
                <a:latin typeface="Calibri" panose="020F0502020204030204" pitchFamily="34" charset="0"/>
                <a:ea typeface="Times New Roman" panose="02020603050405020304" pitchFamily="18" charset="0"/>
              </a:rPr>
              <a:t> </a:t>
            </a:r>
            <a:r>
              <a:rPr lang="en-US" sz="1150" i="1" dirty="0" err="1">
                <a:effectLst/>
                <a:latin typeface="Calibri" panose="020F0502020204030204" pitchFamily="34" charset="0"/>
                <a:ea typeface="Times New Roman" panose="02020603050405020304" pitchFamily="18" charset="0"/>
              </a:rPr>
              <a:t>B’ol</a:t>
            </a:r>
            <a:r>
              <a:rPr lang="en-US" sz="1150" i="1" dirty="0">
                <a:effectLst/>
                <a:latin typeface="Calibri" panose="020F0502020204030204" pitchFamily="34" charset="0"/>
                <a:ea typeface="Times New Roman" panose="02020603050405020304" pitchFamily="18" charset="0"/>
              </a:rPr>
              <a:t> </a:t>
            </a:r>
            <a:r>
              <a:rPr lang="en-US" sz="1150" dirty="0">
                <a:effectLst/>
                <a:latin typeface="Calibri" panose="020F0502020204030204" pitchFamily="34" charset="0"/>
                <a:ea typeface="Times New Roman" panose="02020603050405020304" pitchFamily="18" charset="0"/>
              </a:rPr>
              <a:t>with my fellow Jews, i.e., feeling the pain of Hashem’s extensions, I will come to be </a:t>
            </a:r>
            <a:r>
              <a:rPr lang="en-US" sz="1150" i="1" dirty="0" err="1">
                <a:effectLst/>
                <a:latin typeface="Calibri" panose="020F0502020204030204" pitchFamily="34" charset="0"/>
                <a:ea typeface="Times New Roman" panose="02020603050405020304" pitchFamily="18" charset="0"/>
              </a:rPr>
              <a:t>Nosei</a:t>
            </a:r>
            <a:r>
              <a:rPr lang="en-US" sz="1150" i="1" dirty="0">
                <a:effectLst/>
                <a:latin typeface="Calibri" panose="020F0502020204030204" pitchFamily="34" charset="0"/>
                <a:ea typeface="Times New Roman" panose="02020603050405020304" pitchFamily="18" charset="0"/>
              </a:rPr>
              <a:t> </a:t>
            </a:r>
            <a:r>
              <a:rPr lang="en-US" sz="1150" i="1" dirty="0" err="1">
                <a:effectLst/>
                <a:latin typeface="Calibri" panose="020F0502020204030204" pitchFamily="34" charset="0"/>
                <a:ea typeface="Times New Roman" panose="02020603050405020304" pitchFamily="18" charset="0"/>
              </a:rPr>
              <a:t>B’ol</a:t>
            </a:r>
            <a:r>
              <a:rPr lang="en-US" sz="1150" i="1" dirty="0">
                <a:effectLst/>
                <a:latin typeface="Calibri" panose="020F0502020204030204" pitchFamily="34" charset="0"/>
                <a:ea typeface="Times New Roman" panose="02020603050405020304" pitchFamily="18" charset="0"/>
              </a:rPr>
              <a:t> </a:t>
            </a:r>
            <a:r>
              <a:rPr lang="en-US" sz="1150" dirty="0">
                <a:effectLst/>
                <a:latin typeface="Calibri" panose="020F0502020204030204" pitchFamily="34" charset="0"/>
                <a:ea typeface="Times New Roman" panose="02020603050405020304" pitchFamily="18" charset="0"/>
              </a:rPr>
              <a:t>with Hashem Himself (i.e., feeling His pain due to His children’s suffering).  My </a:t>
            </a:r>
            <a:r>
              <a:rPr lang="en-US" sz="1150" i="1" dirty="0" err="1">
                <a:effectLst/>
                <a:latin typeface="Calibri" panose="020F0502020204030204" pitchFamily="34" charset="0"/>
                <a:ea typeface="Times New Roman" panose="02020603050405020304" pitchFamily="18" charset="0"/>
              </a:rPr>
              <a:t>Nosei</a:t>
            </a:r>
            <a:r>
              <a:rPr lang="en-US" sz="1150" i="1" dirty="0">
                <a:effectLst/>
                <a:latin typeface="Calibri" panose="020F0502020204030204" pitchFamily="34" charset="0"/>
                <a:ea typeface="Times New Roman" panose="02020603050405020304" pitchFamily="18" charset="0"/>
              </a:rPr>
              <a:t> </a:t>
            </a:r>
            <a:r>
              <a:rPr lang="en-US" sz="1150" i="1" dirty="0" err="1">
                <a:effectLst/>
                <a:latin typeface="Calibri" panose="020F0502020204030204" pitchFamily="34" charset="0"/>
                <a:ea typeface="Times New Roman" panose="02020603050405020304" pitchFamily="18" charset="0"/>
              </a:rPr>
              <a:t>B’ol</a:t>
            </a:r>
            <a:r>
              <a:rPr lang="en-US" sz="1150" i="1" dirty="0">
                <a:effectLst/>
                <a:latin typeface="Calibri" panose="020F0502020204030204" pitchFamily="34" charset="0"/>
                <a:ea typeface="Times New Roman" panose="02020603050405020304" pitchFamily="18" charset="0"/>
              </a:rPr>
              <a:t> </a:t>
            </a:r>
            <a:r>
              <a:rPr lang="en-US" sz="1150" dirty="0">
                <a:effectLst/>
                <a:latin typeface="Calibri" panose="020F0502020204030204" pitchFamily="34" charset="0"/>
                <a:ea typeface="Times New Roman" panose="02020603050405020304" pitchFamily="18" charset="0"/>
              </a:rPr>
              <a:t>capability will also progress to feeling Hashem’s pain from </a:t>
            </a:r>
            <a:r>
              <a:rPr lang="en-US" sz="1300" baseline="30000" dirty="0">
                <a:effectLst/>
                <a:latin typeface="Calibri" panose="020F0502020204030204" pitchFamily="34" charset="0"/>
                <a:ea typeface="Times New Roman" panose="02020603050405020304" pitchFamily="18" charset="0"/>
              </a:rPr>
              <a:t>5</a:t>
            </a:r>
            <a:r>
              <a:rPr lang="en-US" sz="1150" dirty="0">
                <a:effectLst/>
                <a:latin typeface="Calibri" panose="020F0502020204030204" pitchFamily="34" charset="0"/>
                <a:ea typeface="Times New Roman" panose="02020603050405020304" pitchFamily="18" charset="0"/>
              </a:rPr>
              <a:t>the desecration of His Name (e.g., due to our exile and destruction of the </a:t>
            </a:r>
            <a:r>
              <a:rPr lang="en-US" sz="1150" i="1" dirty="0" err="1">
                <a:effectLst/>
                <a:latin typeface="Calibri" panose="020F0502020204030204" pitchFamily="34" charset="0"/>
                <a:ea typeface="Times New Roman" panose="02020603050405020304" pitchFamily="18" charset="0"/>
              </a:rPr>
              <a:t>Beis</a:t>
            </a:r>
            <a:r>
              <a:rPr lang="en-US" sz="1150" i="1" dirty="0">
                <a:effectLst/>
                <a:latin typeface="Calibri" panose="020F0502020204030204" pitchFamily="34" charset="0"/>
                <a:ea typeface="Times New Roman" panose="02020603050405020304" pitchFamily="18" charset="0"/>
              </a:rPr>
              <a:t> </a:t>
            </a:r>
            <a:r>
              <a:rPr lang="en-US" sz="1150" i="1" dirty="0" err="1">
                <a:effectLst/>
                <a:latin typeface="Calibri" panose="020F0502020204030204" pitchFamily="34" charset="0"/>
                <a:ea typeface="Times New Roman" panose="02020603050405020304" pitchFamily="18" charset="0"/>
              </a:rPr>
              <a:t>HaMikdash</a:t>
            </a:r>
            <a:r>
              <a:rPr lang="en-US" sz="1150" dirty="0">
                <a:effectLst/>
                <a:latin typeface="Calibri" panose="020F0502020204030204" pitchFamily="34" charset="0"/>
                <a:ea typeface="Times New Roman" panose="02020603050405020304" pitchFamily="18" charset="0"/>
              </a:rPr>
              <a:t>).  As a corollary, I will endeavor to uphold Hashem’s honor by always acting in a way that sanctifies His Name.</a:t>
            </a:r>
            <a:endParaRPr lang="en-US" sz="1150" dirty="0"/>
          </a:p>
        </p:txBody>
      </p:sp>
    </p:spTree>
    <p:extLst>
      <p:ext uri="{BB962C8B-B14F-4D97-AF65-F5344CB8AC3E}">
        <p14:creationId xmlns:p14="http://schemas.microsoft.com/office/powerpoint/2010/main" val="94738686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44CCBD8-D765-43B0-B406-4B53C02887D7}"/>
              </a:ext>
            </a:extLst>
          </p:cNvPr>
          <p:cNvSpPr>
            <a:spLocks noGrp="1"/>
          </p:cNvSpPr>
          <p:nvPr>
            <p:ph type="sldNum" sz="quarter" idx="12"/>
          </p:nvPr>
        </p:nvSpPr>
        <p:spPr/>
        <p:txBody>
          <a:bodyPr/>
          <a:lstStyle/>
          <a:p>
            <a:fld id="{0C214F17-86AB-4F1C-BC88-4CB7EE2FB93D}" type="slidenum">
              <a:rPr lang="en-US" sz="1050" b="1" smtClean="0">
                <a:solidFill>
                  <a:schemeClr val="tx1"/>
                </a:solidFill>
              </a:rPr>
              <a:t>45</a:t>
            </a:fld>
            <a:endParaRPr lang="en-US" sz="1050" b="1" dirty="0">
              <a:solidFill>
                <a:schemeClr val="tx1"/>
              </a:solidFill>
            </a:endParaRPr>
          </a:p>
        </p:txBody>
      </p:sp>
      <p:sp>
        <p:nvSpPr>
          <p:cNvPr id="6" name="Text Box 213">
            <a:extLst>
              <a:ext uri="{FF2B5EF4-FFF2-40B4-BE49-F238E27FC236}">
                <a16:creationId xmlns:a16="http://schemas.microsoft.com/office/drawing/2014/main" id="{C6DC6867-5B0D-423A-8B7C-1D34CD002DA1}"/>
              </a:ext>
            </a:extLst>
          </p:cNvPr>
          <p:cNvSpPr txBox="1">
            <a:spLocks noChangeArrowheads="1"/>
          </p:cNvSpPr>
          <p:nvPr/>
        </p:nvSpPr>
        <p:spPr bwMode="auto">
          <a:xfrm>
            <a:off x="653709" y="819664"/>
            <a:ext cx="6584339" cy="2719562"/>
          </a:xfrm>
          <a:prstGeom prst="rect">
            <a:avLst/>
          </a:prstGeom>
          <a:solidFill>
            <a:schemeClr val="bg1">
              <a:lumMod val="95000"/>
            </a:schemeClr>
          </a:solidFill>
          <a:ln w="6350">
            <a:solidFill>
              <a:srgbClr val="000000"/>
            </a:solidFill>
            <a:prstDash val="sysDot"/>
            <a:miter lim="800000"/>
            <a:headEnd/>
            <a:tailEnd/>
          </a:ln>
        </p:spPr>
        <p:txBody>
          <a:bodyPr rot="0" vert="horz" wrap="square" lIns="91440" tIns="45720" rIns="91440" bIns="45720" anchor="t" anchorCtr="0">
            <a:noAutofit/>
          </a:bodyPr>
          <a:lstStyle/>
          <a:p>
            <a:pPr marL="114300" marR="0" rtl="0">
              <a:lnSpc>
                <a:spcPct val="135000"/>
              </a:lnSpc>
              <a:spcBef>
                <a:spcPts val="3000"/>
              </a:spcBef>
              <a:spcAft>
                <a:spcPts val="960"/>
              </a:spcAft>
            </a:pPr>
            <a:endParaRPr lang="en-US" sz="1300" dirty="0">
              <a:effectLst/>
              <a:ea typeface="Calibri" panose="020F0502020204030204" pitchFamily="34" charset="0"/>
              <a:cs typeface="Arial" panose="020B0604020202020204" pitchFamily="34" charset="0"/>
            </a:endParaRPr>
          </a:p>
          <a:p>
            <a:pPr marL="342900" indent="-228600">
              <a:lnSpc>
                <a:spcPct val="135000"/>
              </a:lnSpc>
              <a:spcBef>
                <a:spcPts val="3600"/>
              </a:spcBef>
              <a:spcAft>
                <a:spcPts val="600"/>
              </a:spcAft>
              <a:buFont typeface="Wingdings" panose="05000000000000000000" pitchFamily="2" charset="2"/>
              <a:buChar char="v"/>
            </a:pPr>
            <a:r>
              <a:rPr lang="en-US" sz="1300" dirty="0">
                <a:effectLst/>
                <a:latin typeface="Calibri" panose="020F0502020204030204" pitchFamily="34" charset="0"/>
                <a:ea typeface="Calibri" panose="020F0502020204030204" pitchFamily="34" charset="0"/>
                <a:cs typeface="Arial" panose="020B0604020202020204" pitchFamily="34" charset="0"/>
              </a:rPr>
              <a:t>When we emulate Hashem’s attributes, our behavior creates Kiddush Hashem in the world.  Since we are created in the Divine image, our sublime behavior which resembles Hashem’s attributes, proclaims the greatness of our Creator Who endowed us with a “portion” of His Divine qualities (</a:t>
            </a:r>
            <a:r>
              <a:rPr lang="en-US" sz="1200" baseline="30000" dirty="0">
                <a:effectLst/>
                <a:latin typeface="Calibri" panose="020F0502020204030204" pitchFamily="34" charset="0"/>
                <a:ea typeface="Calibri" panose="020F0502020204030204" pitchFamily="34" charset="0"/>
                <a:cs typeface="Arial" panose="020B0604020202020204" pitchFamily="34" charset="0"/>
              </a:rPr>
              <a:t>6</a:t>
            </a:r>
            <a:r>
              <a:rPr lang="en-US" sz="1300" dirty="0">
                <a:effectLst/>
                <a:latin typeface="Calibri" panose="020F0502020204030204" pitchFamily="34" charset="0"/>
                <a:ea typeface="Calibri" panose="020F0502020204030204" pitchFamily="34" charset="0"/>
                <a:cs typeface="Arial" panose="020B0604020202020204" pitchFamily="34" charset="0"/>
              </a:rPr>
              <a:t>Rav Matisyahu Salomon).</a:t>
            </a:r>
          </a:p>
          <a:p>
            <a:pPr marL="342900" indent="-228600">
              <a:lnSpc>
                <a:spcPct val="135000"/>
              </a:lnSpc>
              <a:spcBef>
                <a:spcPts val="600"/>
              </a:spcBef>
              <a:buFont typeface="Wingdings" panose="05000000000000000000" pitchFamily="2" charset="2"/>
              <a:buChar char="v"/>
            </a:pPr>
            <a:r>
              <a:rPr lang="en-US" sz="1300" dirty="0">
                <a:effectLst/>
                <a:latin typeface="Calibri" panose="020F0502020204030204" pitchFamily="34" charset="0"/>
                <a:ea typeface="Times New Roman" panose="02020603050405020304" pitchFamily="18" charset="0"/>
              </a:rPr>
              <a:t>When we are </a:t>
            </a:r>
            <a:r>
              <a:rPr lang="en-US" sz="1300" i="1" dirty="0" err="1">
                <a:effectLst/>
                <a:latin typeface="Calibri" panose="020F0502020204030204" pitchFamily="34" charset="0"/>
                <a:ea typeface="Times New Roman" panose="02020603050405020304" pitchFamily="18" charset="0"/>
              </a:rPr>
              <a:t>Nosei</a:t>
            </a:r>
            <a:r>
              <a:rPr lang="en-US" sz="1300" i="1" dirty="0">
                <a:effectLst/>
                <a:latin typeface="Calibri" panose="020F0502020204030204" pitchFamily="34" charset="0"/>
                <a:ea typeface="Times New Roman" panose="02020603050405020304" pitchFamily="18" charset="0"/>
              </a:rPr>
              <a:t> </a:t>
            </a:r>
            <a:r>
              <a:rPr lang="en-US" sz="1300" i="1" dirty="0" err="1">
                <a:effectLst/>
                <a:latin typeface="Calibri" panose="020F0502020204030204" pitchFamily="34" charset="0"/>
                <a:ea typeface="Times New Roman" panose="02020603050405020304" pitchFamily="18" charset="0"/>
              </a:rPr>
              <a:t>B’ol</a:t>
            </a:r>
            <a:r>
              <a:rPr lang="en-US" sz="1300" i="1" dirty="0">
                <a:effectLst/>
                <a:latin typeface="Calibri" panose="020F0502020204030204" pitchFamily="34" charset="0"/>
                <a:ea typeface="Times New Roman" panose="02020603050405020304" pitchFamily="18" charset="0"/>
              </a:rPr>
              <a:t> </a:t>
            </a:r>
            <a:r>
              <a:rPr lang="en-US" sz="1300" i="1" dirty="0" err="1">
                <a:effectLst/>
                <a:latin typeface="Calibri" panose="020F0502020204030204" pitchFamily="34" charset="0"/>
                <a:ea typeface="Times New Roman" panose="02020603050405020304" pitchFamily="18" charset="0"/>
              </a:rPr>
              <a:t>Im</a:t>
            </a:r>
            <a:r>
              <a:rPr lang="en-US" sz="1300" i="1" dirty="0">
                <a:latin typeface="Calibri" panose="020F0502020204030204" pitchFamily="34" charset="0"/>
                <a:ea typeface="Times New Roman" panose="02020603050405020304" pitchFamily="18" charset="0"/>
              </a:rPr>
              <a:t> </a:t>
            </a:r>
            <a:r>
              <a:rPr lang="en-US" sz="1300" i="1" dirty="0" err="1">
                <a:latin typeface="Calibri" panose="020F0502020204030204" pitchFamily="34" charset="0"/>
                <a:ea typeface="Times New Roman" panose="02020603050405020304" pitchFamily="18" charset="0"/>
              </a:rPr>
              <a:t>Chaveiro</a:t>
            </a:r>
            <a:r>
              <a:rPr lang="en-US" sz="1300" i="1" dirty="0">
                <a:latin typeface="Calibri" panose="020F0502020204030204" pitchFamily="34" charset="0"/>
                <a:ea typeface="Times New Roman" panose="02020603050405020304" pitchFamily="18" charset="0"/>
              </a:rPr>
              <a:t>,</a:t>
            </a:r>
            <a:r>
              <a:rPr lang="en-US" sz="1300" dirty="0">
                <a:latin typeface="Calibri" panose="020F0502020204030204" pitchFamily="34" charset="0"/>
                <a:ea typeface="Times New Roman" panose="02020603050405020304" pitchFamily="18" charset="0"/>
              </a:rPr>
              <a:t> we resemble Hashem’s </a:t>
            </a:r>
            <a:r>
              <a:rPr lang="en-US" sz="1300" i="1" dirty="0" err="1">
                <a:latin typeface="Calibri" panose="020F0502020204030204" pitchFamily="34" charset="0"/>
                <a:ea typeface="Times New Roman" panose="02020603050405020304" pitchFamily="18" charset="0"/>
              </a:rPr>
              <a:t>middah</a:t>
            </a:r>
            <a:r>
              <a:rPr lang="en-US" sz="1300" dirty="0">
                <a:latin typeface="Calibri" panose="020F0502020204030204" pitchFamily="34" charset="0"/>
                <a:ea typeface="Times New Roman" panose="02020603050405020304" pitchFamily="18" charset="0"/>
              </a:rPr>
              <a:t> of “</a:t>
            </a:r>
            <a:r>
              <a:rPr lang="he-IL" sz="1400" dirty="0">
                <a:latin typeface="Calibri" panose="020F0502020204030204" pitchFamily="34" charset="0"/>
                <a:ea typeface="Times New Roman" panose="02020603050405020304" pitchFamily="18" charset="0"/>
                <a:cs typeface="Times New Roman" panose="02020603050405020304" pitchFamily="18" charset="0"/>
              </a:rPr>
              <a:t>לִשְׁאֵרִית נַחֲלָתוֹ</a:t>
            </a:r>
            <a:r>
              <a:rPr lang="en-US" sz="1300" dirty="0">
                <a:latin typeface="Calibri" panose="020F0502020204030204" pitchFamily="34" charset="0"/>
                <a:ea typeface="Times New Roman" panose="02020603050405020304" pitchFamily="18" charset="0"/>
              </a:rPr>
              <a:t>” (Divine empathy), thus proclaiming Hashem’s greatness - sanctifying His Name</a:t>
            </a:r>
            <a:r>
              <a:rPr lang="en-US" sz="1300" i="1" dirty="0">
                <a:latin typeface="Calibri" panose="020F0502020204030204" pitchFamily="34" charset="0"/>
                <a:ea typeface="Times New Roman" panose="02020603050405020304" pitchFamily="18" charset="0"/>
              </a:rPr>
              <a:t>.</a:t>
            </a:r>
            <a:endParaRPr lang="en-US" sz="1300" dirty="0">
              <a:ea typeface="Calibri" panose="020F0502020204030204" pitchFamily="34" charset="0"/>
              <a:cs typeface="Arial" panose="020B0604020202020204" pitchFamily="34" charset="0"/>
            </a:endParaRPr>
          </a:p>
          <a:p>
            <a:pPr marL="342900" indent="-228600">
              <a:lnSpc>
                <a:spcPct val="135000"/>
              </a:lnSpc>
              <a:spcBef>
                <a:spcPts val="900"/>
              </a:spcBef>
              <a:buFont typeface="Wingdings" panose="05000000000000000000" pitchFamily="2" charset="2"/>
              <a:buChar char="v"/>
            </a:pPr>
            <a:endParaRPr lang="en-US" sz="1300" dirty="0">
              <a:effectLst/>
              <a:ea typeface="Calibri" panose="020F0502020204030204" pitchFamily="34" charset="0"/>
              <a:cs typeface="Arial" panose="020B0604020202020204" pitchFamily="34" charset="0"/>
            </a:endParaRPr>
          </a:p>
          <a:p>
            <a:pPr marL="342900" indent="-228600">
              <a:lnSpc>
                <a:spcPct val="135000"/>
              </a:lnSpc>
              <a:spcBef>
                <a:spcPts val="900"/>
              </a:spcBef>
              <a:buFont typeface="Wingdings" panose="05000000000000000000" pitchFamily="2" charset="2"/>
              <a:buChar char="v"/>
            </a:pPr>
            <a:endParaRPr lang="en-US" sz="1300" dirty="0">
              <a:effectLst/>
              <a:ea typeface="Calibri" panose="020F0502020204030204" pitchFamily="34" charset="0"/>
              <a:cs typeface="Arial" panose="020B0604020202020204" pitchFamily="34" charset="0"/>
            </a:endParaRPr>
          </a:p>
        </p:txBody>
      </p:sp>
      <p:sp>
        <p:nvSpPr>
          <p:cNvPr id="8" name="Text Box 224">
            <a:extLst>
              <a:ext uri="{FF2B5EF4-FFF2-40B4-BE49-F238E27FC236}">
                <a16:creationId xmlns:a16="http://schemas.microsoft.com/office/drawing/2014/main" id="{5960F823-79C6-4652-8627-36F55F9F8B88}"/>
              </a:ext>
            </a:extLst>
          </p:cNvPr>
          <p:cNvSpPr txBox="1"/>
          <p:nvPr/>
        </p:nvSpPr>
        <p:spPr>
          <a:xfrm>
            <a:off x="665798" y="854036"/>
            <a:ext cx="6572249" cy="657264"/>
          </a:xfrm>
          <a:prstGeom prst="rect">
            <a:avLst/>
          </a:prstGeom>
          <a:solidFill>
            <a:prstClr val="white"/>
          </a:solidFill>
          <a:ln>
            <a:noFill/>
          </a:ln>
        </p:spPr>
        <p:txBody>
          <a:bodyPr rot="0" spcFirstLastPara="0" vert="horz" wrap="square" lIns="0" tIns="0" rIns="0" bIns="0" numCol="1" spcCol="0" rtlCol="0" fromWordArt="0" anchor="t" anchorCtr="0" forceAA="0" compatLnSpc="1">
            <a:prstTxWarp prst="textNoShape">
              <a:avLst/>
            </a:prstTxWarp>
            <a:noAutofit/>
          </a:bodyPr>
          <a:lstStyle/>
          <a:p>
            <a:pPr marL="0" marR="0" algn="ctr">
              <a:lnSpc>
                <a:spcPct val="150000"/>
              </a:lnSpc>
              <a:spcAft>
                <a:spcPts val="300"/>
              </a:spcAft>
            </a:pPr>
            <a:r>
              <a:rPr lang="en-US" sz="1200" b="1" cap="small" dirty="0">
                <a:latin typeface="Verdana" panose="020B0604030504040204" pitchFamily="34" charset="0"/>
                <a:ea typeface="Times New Roman" panose="02020603050405020304" pitchFamily="18" charset="0"/>
                <a:cs typeface="Arial" panose="020B0604020202020204" pitchFamily="34" charset="0"/>
              </a:rPr>
              <a:t>A person who is </a:t>
            </a:r>
            <a:r>
              <a:rPr lang="en-US" sz="1200" b="1" i="1" cap="small" dirty="0" err="1">
                <a:effectLst/>
                <a:latin typeface="Verdana" panose="020B0604030504040204" pitchFamily="34" charset="0"/>
                <a:ea typeface="Times New Roman" panose="02020603050405020304" pitchFamily="18" charset="0"/>
                <a:cs typeface="Arial" panose="020B0604020202020204" pitchFamily="34" charset="0"/>
              </a:rPr>
              <a:t>Nosei</a:t>
            </a:r>
            <a:r>
              <a:rPr lang="en-US" sz="1200" b="1" i="1" cap="small" dirty="0">
                <a:effectLst/>
                <a:latin typeface="Verdana" panose="020B0604030504040204" pitchFamily="34" charset="0"/>
                <a:ea typeface="Times New Roman" panose="02020603050405020304" pitchFamily="18" charset="0"/>
                <a:cs typeface="Arial" panose="020B0604020202020204" pitchFamily="34" charset="0"/>
              </a:rPr>
              <a:t> </a:t>
            </a:r>
            <a:r>
              <a:rPr lang="en-US" sz="1200" b="1" i="1" cap="small" dirty="0" err="1">
                <a:effectLst/>
                <a:latin typeface="Verdana" panose="020B0604030504040204" pitchFamily="34" charset="0"/>
                <a:ea typeface="Times New Roman" panose="02020603050405020304" pitchFamily="18" charset="0"/>
                <a:cs typeface="Arial" panose="020B0604020202020204" pitchFamily="34" charset="0"/>
              </a:rPr>
              <a:t>B’ol</a:t>
            </a:r>
            <a:r>
              <a:rPr lang="en-US" sz="1200" b="1" i="1" cap="small" dirty="0">
                <a:effectLst/>
                <a:latin typeface="Verdana" panose="020B0604030504040204" pitchFamily="34" charset="0"/>
                <a:ea typeface="Times New Roman" panose="02020603050405020304" pitchFamily="18" charset="0"/>
                <a:cs typeface="Arial" panose="020B0604020202020204" pitchFamily="34" charset="0"/>
              </a:rPr>
              <a:t> </a:t>
            </a:r>
            <a:r>
              <a:rPr lang="en-US" sz="1200" b="1" cap="small" dirty="0">
                <a:effectLst/>
                <a:latin typeface="Verdana" panose="020B0604030504040204" pitchFamily="34" charset="0"/>
                <a:ea typeface="Times New Roman" panose="02020603050405020304" pitchFamily="18" charset="0"/>
                <a:cs typeface="Arial" panose="020B0604020202020204" pitchFamily="34" charset="0"/>
              </a:rPr>
              <a:t>emulates Hashem’s </a:t>
            </a:r>
            <a:r>
              <a:rPr lang="en-US" sz="1200" b="1" i="1" cap="small" dirty="0" err="1">
                <a:effectLst/>
                <a:latin typeface="Verdana" panose="020B0604030504040204" pitchFamily="34" charset="0"/>
                <a:ea typeface="Times New Roman" panose="02020603050405020304" pitchFamily="18" charset="0"/>
                <a:cs typeface="Arial" panose="020B0604020202020204" pitchFamily="34" charset="0"/>
              </a:rPr>
              <a:t>middah</a:t>
            </a:r>
            <a:r>
              <a:rPr lang="en-US" sz="1200" b="1" cap="small" dirty="0">
                <a:effectLst/>
                <a:latin typeface="Verdana" panose="020B0604030504040204" pitchFamily="34" charset="0"/>
                <a:ea typeface="Times New Roman" panose="02020603050405020304" pitchFamily="18" charset="0"/>
                <a:cs typeface="Arial" panose="020B0604020202020204" pitchFamily="34" charset="0"/>
              </a:rPr>
              <a:t> of </a:t>
            </a:r>
            <a:r>
              <a:rPr lang="en-US" sz="1200" dirty="0">
                <a:effectLst/>
                <a:latin typeface="Verdana" panose="020B0604030504040204" pitchFamily="34" charset="0"/>
                <a:ea typeface="Verdana" panose="020B0604030504040204" pitchFamily="34" charset="0"/>
              </a:rPr>
              <a:t>“</a:t>
            </a:r>
            <a:r>
              <a:rPr lang="he-IL" sz="1450" dirty="0">
                <a:effectLst/>
                <a:latin typeface="Calibri" panose="020F0502020204030204" pitchFamily="34" charset="0"/>
                <a:ea typeface="Times New Roman" panose="02020603050405020304" pitchFamily="18" charset="0"/>
                <a:cs typeface="Times New Roman" panose="02020603050405020304" pitchFamily="18" charset="0"/>
              </a:rPr>
              <a:t>לִשְׁאֵרִית נַחֲלָתוֹ</a:t>
            </a:r>
            <a:r>
              <a:rPr lang="en-US" sz="1200" dirty="0">
                <a:effectLst/>
                <a:latin typeface="Verdana" panose="020B0604030504040204" pitchFamily="34" charset="0"/>
                <a:ea typeface="Verdana" panose="020B0604030504040204" pitchFamily="34" charset="0"/>
              </a:rPr>
              <a:t>”</a:t>
            </a:r>
            <a:r>
              <a:rPr lang="en-US" sz="1200" cap="small" dirty="0">
                <a:effectLst/>
                <a:latin typeface="Verdana" panose="020B0604030504040204" pitchFamily="34" charset="0"/>
                <a:ea typeface="Verdana" panose="020B0604030504040204" pitchFamily="34" charset="0"/>
                <a:cs typeface="Arial" panose="020B0604020202020204" pitchFamily="34" charset="0"/>
              </a:rPr>
              <a:t>:</a:t>
            </a:r>
            <a:br>
              <a:rPr lang="en-US" sz="1200" b="1" cap="small" dirty="0">
                <a:effectLst/>
                <a:latin typeface="Verdana" panose="020B0604030504040204" pitchFamily="34" charset="0"/>
                <a:ea typeface="Times New Roman" panose="02020603050405020304" pitchFamily="18" charset="0"/>
                <a:cs typeface="Arial" panose="020B0604020202020204" pitchFamily="34" charset="0"/>
              </a:rPr>
            </a:br>
            <a:r>
              <a:rPr lang="en-US" sz="1100" b="1" cap="small" dirty="0">
                <a:effectLst/>
                <a:latin typeface="Verdana" panose="020B0604030504040204" pitchFamily="34" charset="0"/>
                <a:ea typeface="Times New Roman" panose="02020603050405020304" pitchFamily="18" charset="0"/>
                <a:cs typeface="Arial" panose="020B0604020202020204" pitchFamily="34" charset="0"/>
              </a:rPr>
              <a:t>Proclaiming the greatness of our Creator </a:t>
            </a:r>
            <a:endParaRPr lang="en-US" sz="1100" b="1" cap="small" dirty="0">
              <a:effectLst/>
              <a:latin typeface="Calibri" panose="020F0502020204030204" pitchFamily="34" charset="0"/>
              <a:ea typeface="Times New Roman" panose="02020603050405020304" pitchFamily="18" charset="0"/>
              <a:cs typeface="Arial" panose="020B0604020202020204" pitchFamily="34" charset="0"/>
            </a:endParaRPr>
          </a:p>
        </p:txBody>
      </p:sp>
      <p:sp>
        <p:nvSpPr>
          <p:cNvPr id="10" name="TextBox 9">
            <a:extLst>
              <a:ext uri="{FF2B5EF4-FFF2-40B4-BE49-F238E27FC236}">
                <a16:creationId xmlns:a16="http://schemas.microsoft.com/office/drawing/2014/main" id="{489474AA-3473-4881-ADC9-9F29D0B324B4}"/>
              </a:ext>
            </a:extLst>
          </p:cNvPr>
          <p:cNvSpPr txBox="1"/>
          <p:nvPr/>
        </p:nvSpPr>
        <p:spPr>
          <a:xfrm>
            <a:off x="559276" y="226023"/>
            <a:ext cx="6653848" cy="307777"/>
          </a:xfrm>
          <a:prstGeom prst="rect">
            <a:avLst/>
          </a:prstGeom>
          <a:noFill/>
        </p:spPr>
        <p:txBody>
          <a:bodyPr wrap="square" rtlCol="0">
            <a:spAutoFit/>
          </a:bodyPr>
          <a:lstStyle/>
          <a:p>
            <a:pPr algn="ctr"/>
            <a:r>
              <a:rPr lang="en-US" sz="1400" dirty="0">
                <a:latin typeface="Cambria" panose="02040503050406030204" pitchFamily="18" charset="0"/>
                <a:ea typeface="Cambria" panose="02040503050406030204" pitchFamily="18" charset="0"/>
              </a:rPr>
              <a:t>Appendix B:   A </a:t>
            </a:r>
            <a:r>
              <a:rPr lang="en-US" sz="1400" i="1" dirty="0" err="1">
                <a:latin typeface="Cambria" panose="02040503050406030204" pitchFamily="18" charset="0"/>
                <a:ea typeface="Cambria" panose="02040503050406030204" pitchFamily="18" charset="0"/>
              </a:rPr>
              <a:t>Nosei</a:t>
            </a:r>
            <a:r>
              <a:rPr lang="en-US" sz="1400" i="1" dirty="0">
                <a:latin typeface="Cambria" panose="02040503050406030204" pitchFamily="18" charset="0"/>
                <a:ea typeface="Cambria" panose="02040503050406030204" pitchFamily="18" charset="0"/>
              </a:rPr>
              <a:t> </a:t>
            </a:r>
            <a:r>
              <a:rPr lang="en-US" sz="1400" i="1" dirty="0" err="1">
                <a:latin typeface="Cambria" panose="02040503050406030204" pitchFamily="18" charset="0"/>
                <a:ea typeface="Cambria" panose="02040503050406030204" pitchFamily="18" charset="0"/>
              </a:rPr>
              <a:t>B’ol</a:t>
            </a:r>
            <a:r>
              <a:rPr lang="en-US" sz="1400" i="1" dirty="0">
                <a:latin typeface="Cambria" panose="02040503050406030204" pitchFamily="18" charset="0"/>
                <a:ea typeface="Cambria" panose="02040503050406030204" pitchFamily="18" charset="0"/>
              </a:rPr>
              <a:t> </a:t>
            </a:r>
            <a:r>
              <a:rPr lang="en-US" sz="1400" i="1" dirty="0" err="1">
                <a:latin typeface="Cambria" panose="02040503050406030204" pitchFamily="18" charset="0"/>
                <a:ea typeface="Cambria" panose="02040503050406030204" pitchFamily="18" charset="0"/>
              </a:rPr>
              <a:t>Im</a:t>
            </a:r>
            <a:r>
              <a:rPr lang="en-US" sz="1400" i="1" dirty="0">
                <a:latin typeface="Cambria" panose="02040503050406030204" pitchFamily="18" charset="0"/>
                <a:ea typeface="Cambria" panose="02040503050406030204" pitchFamily="18" charset="0"/>
              </a:rPr>
              <a:t> </a:t>
            </a:r>
            <a:r>
              <a:rPr lang="en-US" sz="1400" i="1" dirty="0" err="1">
                <a:latin typeface="Cambria" panose="02040503050406030204" pitchFamily="18" charset="0"/>
                <a:ea typeface="Cambria" panose="02040503050406030204" pitchFamily="18" charset="0"/>
              </a:rPr>
              <a:t>Chaveiro</a:t>
            </a:r>
            <a:r>
              <a:rPr lang="en-US" sz="1400" i="1" dirty="0">
                <a:latin typeface="Cambria" panose="02040503050406030204" pitchFamily="18" charset="0"/>
                <a:ea typeface="Cambria" panose="02040503050406030204" pitchFamily="18" charset="0"/>
              </a:rPr>
              <a:t> </a:t>
            </a:r>
            <a:r>
              <a:rPr lang="en-US" sz="1400" dirty="0">
                <a:latin typeface="Cambria" panose="02040503050406030204" pitchFamily="18" charset="0"/>
                <a:ea typeface="Cambria" panose="02040503050406030204" pitchFamily="18" charset="0"/>
              </a:rPr>
              <a:t>leads a life of Kiddush Hashem</a:t>
            </a:r>
          </a:p>
        </p:txBody>
      </p:sp>
      <p:graphicFrame>
        <p:nvGraphicFramePr>
          <p:cNvPr id="18" name="Table 17">
            <a:extLst>
              <a:ext uri="{FF2B5EF4-FFF2-40B4-BE49-F238E27FC236}">
                <a16:creationId xmlns:a16="http://schemas.microsoft.com/office/drawing/2014/main" id="{30CA2B75-BD4B-4223-B7C6-922726A5ACEA}"/>
              </a:ext>
            </a:extLst>
          </p:cNvPr>
          <p:cNvGraphicFramePr>
            <a:graphicFrameLocks noGrp="1"/>
          </p:cNvGraphicFramePr>
          <p:nvPr>
            <p:extLst>
              <p:ext uri="{D42A27DB-BD31-4B8C-83A1-F6EECF244321}">
                <p14:modId xmlns:p14="http://schemas.microsoft.com/office/powerpoint/2010/main" val="1705775082"/>
              </p:ext>
            </p:extLst>
          </p:nvPr>
        </p:nvGraphicFramePr>
        <p:xfrm>
          <a:off x="619433" y="4232441"/>
          <a:ext cx="6584340" cy="2311400"/>
        </p:xfrm>
        <a:graphic>
          <a:graphicData uri="http://schemas.openxmlformats.org/drawingml/2006/table">
            <a:tbl>
              <a:tblPr firstRow="1" firstCol="1" bandRow="1">
                <a:tableStyleId>{5C22544A-7EE6-4342-B048-85BDC9FD1C3A}</a:tableStyleId>
              </a:tblPr>
              <a:tblGrid>
                <a:gridCol w="3712019">
                  <a:extLst>
                    <a:ext uri="{9D8B030D-6E8A-4147-A177-3AD203B41FA5}">
                      <a16:colId xmlns:a16="http://schemas.microsoft.com/office/drawing/2014/main" val="2397129326"/>
                    </a:ext>
                  </a:extLst>
                </a:gridCol>
                <a:gridCol w="2872321">
                  <a:extLst>
                    <a:ext uri="{9D8B030D-6E8A-4147-A177-3AD203B41FA5}">
                      <a16:colId xmlns:a16="http://schemas.microsoft.com/office/drawing/2014/main" val="3812815447"/>
                    </a:ext>
                  </a:extLst>
                </a:gridCol>
              </a:tblGrid>
              <a:tr h="2311400">
                <a:tc>
                  <a:txBody>
                    <a:bodyPr/>
                    <a:lstStyle/>
                    <a:p>
                      <a:pPr marL="0" marR="0">
                        <a:lnSpc>
                          <a:spcPct val="140000"/>
                        </a:lnSpc>
                        <a:spcBef>
                          <a:spcPts val="600"/>
                        </a:spcBef>
                        <a:spcAft>
                          <a:spcPts val="0"/>
                        </a:spcAft>
                      </a:pPr>
                      <a:r>
                        <a:rPr lang="en-US" sz="1100" b="0" dirty="0">
                          <a:solidFill>
                            <a:schemeClr val="tx1"/>
                          </a:solidFill>
                          <a:effectLst/>
                        </a:rPr>
                        <a:t>It is preferable for a person to be more liberal with his donations to the poor than to be lavish in his preparation of the Purim feast or in sending portions to his friends.  For there is no greater and more splendid happiness than to gladden the hearts of the poor, the orphans, the widows, and the converts.  One who gladdens to the hearts of these downtrodden people resembles the Shechinah (Divine Presence), [as Yeshayahu states that Hashem Himself descends], </a:t>
                      </a:r>
                      <a:r>
                        <a:rPr lang="en-US" sz="1100" b="0" i="1" dirty="0">
                          <a:solidFill>
                            <a:schemeClr val="tx1"/>
                          </a:solidFill>
                          <a:effectLst/>
                        </a:rPr>
                        <a:t>“to revive the spirit of the lowly and to revive the heart of the despondent</a:t>
                      </a:r>
                      <a:r>
                        <a:rPr lang="en-US" sz="1100" b="0" dirty="0">
                          <a:solidFill>
                            <a:schemeClr val="tx1"/>
                          </a:solidFill>
                          <a:effectLst/>
                        </a:rPr>
                        <a:t>.” </a:t>
                      </a: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r" rtl="1">
                        <a:lnSpc>
                          <a:spcPct val="140000"/>
                        </a:lnSpc>
                        <a:spcBef>
                          <a:spcPts val="0"/>
                        </a:spcBef>
                        <a:spcAft>
                          <a:spcPts val="300"/>
                        </a:spcAft>
                      </a:pPr>
                      <a:r>
                        <a:rPr lang="he-IL" sz="1300" b="0" u="sng" dirty="0">
                          <a:solidFill>
                            <a:schemeClr val="tx1"/>
                          </a:solidFill>
                          <a:effectLst/>
                          <a:cs typeface="+mj-cs"/>
                        </a:rPr>
                        <a:t>רמב״ם, הלכות מגילה וחנוכה</a:t>
                      </a:r>
                      <a:r>
                        <a:rPr lang="en-US" sz="1300" b="0" u="sng" dirty="0">
                          <a:solidFill>
                            <a:schemeClr val="tx1"/>
                          </a:solidFill>
                          <a:effectLst/>
                          <a:cs typeface="+mj-cs"/>
                        </a:rPr>
                        <a:t>, </a:t>
                      </a:r>
                      <a:r>
                        <a:rPr lang="he-IL" sz="1300" b="0" u="sng" dirty="0">
                          <a:solidFill>
                            <a:schemeClr val="tx1"/>
                          </a:solidFill>
                          <a:effectLst/>
                          <a:cs typeface="+mj-cs"/>
                        </a:rPr>
                        <a:t>פרק ב׳ הלכה יז׳</a:t>
                      </a:r>
                      <a:r>
                        <a:rPr lang="he-IL" sz="1300" b="0" dirty="0">
                          <a:solidFill>
                            <a:schemeClr val="tx1"/>
                          </a:solidFill>
                          <a:effectLst/>
                          <a:cs typeface="+mj-cs"/>
                        </a:rPr>
                        <a:t>:</a:t>
                      </a:r>
                      <a:endParaRPr lang="en-US" sz="1300" b="0" dirty="0">
                        <a:solidFill>
                          <a:schemeClr val="tx1"/>
                        </a:solidFill>
                        <a:effectLst/>
                        <a:cs typeface="+mj-cs"/>
                      </a:endParaRPr>
                    </a:p>
                    <a:p>
                      <a:pPr marL="0" marR="0" algn="r" rtl="1">
                        <a:lnSpc>
                          <a:spcPct val="150000"/>
                        </a:lnSpc>
                        <a:spcBef>
                          <a:spcPts val="0"/>
                        </a:spcBef>
                        <a:spcAft>
                          <a:spcPts val="600"/>
                        </a:spcAft>
                      </a:pPr>
                      <a:r>
                        <a:rPr lang="he-IL" sz="1300" b="0" dirty="0">
                          <a:solidFill>
                            <a:schemeClr val="tx1"/>
                          </a:solidFill>
                          <a:effectLst/>
                          <a:cs typeface="+mj-cs"/>
                        </a:rPr>
                        <a:t>מוּטָב לָאָדָם לְהַרְבּוֹת בְּמַתְּנוֹת אֶבְיוֹנִים מִלְּהַרְבּוֹת בִּסְעֻדָּתוֹ וּבְשִׁלּוּחַ מָנוֹת לְרֵעָיו. </a:t>
                      </a:r>
                      <a:r>
                        <a:rPr lang="en-US" sz="1300" b="0" dirty="0">
                          <a:solidFill>
                            <a:schemeClr val="tx1"/>
                          </a:solidFill>
                          <a:effectLst/>
                          <a:cs typeface="+mj-cs"/>
                        </a:rPr>
                        <a:t> </a:t>
                      </a:r>
                      <a:r>
                        <a:rPr lang="he-IL" sz="1300" b="0" dirty="0">
                          <a:solidFill>
                            <a:schemeClr val="tx1"/>
                          </a:solidFill>
                          <a:effectLst/>
                          <a:cs typeface="+mj-cs"/>
                        </a:rPr>
                        <a:t>שֶׁאֵין שָׁם שִׂמְחָה גְּדוֹלָה וּמְפֹאָרָה אֶלָּא לְשַׂמֵּחַ לֵב עֲנִיִּים וִיתוֹמִים וְאַלְמָנוֹת וְגֵרִים.</a:t>
                      </a:r>
                      <a:r>
                        <a:rPr lang="en-US" sz="1300" b="0" dirty="0">
                          <a:solidFill>
                            <a:schemeClr val="tx1"/>
                          </a:solidFill>
                          <a:effectLst/>
                          <a:cs typeface="+mj-cs"/>
                        </a:rPr>
                        <a:t> </a:t>
                      </a:r>
                      <a:r>
                        <a:rPr lang="he-IL" sz="1300" b="0" dirty="0">
                          <a:solidFill>
                            <a:schemeClr val="tx1"/>
                          </a:solidFill>
                          <a:effectLst/>
                          <a:cs typeface="+mj-cs"/>
                        </a:rPr>
                        <a:t> שֶׁהַמְשַׂמֵּחַ לֵב הָאֻמְלָלִים הָאֵלּוּ דּוֹמֶה לַשְּׁכִינָה שֶׁנֶּאֱמַר (ישעיה נ״ז</a:t>
                      </a:r>
                      <a:r>
                        <a:rPr lang="en-US" sz="1300" b="0" dirty="0">
                          <a:solidFill>
                            <a:schemeClr val="tx1"/>
                          </a:solidFill>
                          <a:effectLst/>
                          <a:cs typeface="+mj-cs"/>
                        </a:rPr>
                        <a:t>:</a:t>
                      </a:r>
                      <a:r>
                        <a:rPr lang="he-IL" sz="1300" b="0" dirty="0">
                          <a:solidFill>
                            <a:schemeClr val="tx1"/>
                          </a:solidFill>
                          <a:effectLst/>
                          <a:cs typeface="+mj-cs"/>
                        </a:rPr>
                        <a:t> ט״ו)</a:t>
                      </a:r>
                      <a:r>
                        <a:rPr lang="en-US" sz="1300" b="0" dirty="0">
                          <a:solidFill>
                            <a:schemeClr val="tx1"/>
                          </a:solidFill>
                          <a:effectLst/>
                          <a:cs typeface="+mj-cs"/>
                        </a:rPr>
                        <a:t>:</a:t>
                      </a:r>
                      <a:r>
                        <a:rPr lang="he-IL" sz="1300" b="0" dirty="0">
                          <a:solidFill>
                            <a:schemeClr val="tx1"/>
                          </a:solidFill>
                          <a:effectLst/>
                          <a:cs typeface="+mj-cs"/>
                        </a:rPr>
                        <a:t> ״לְהַחֲיוֹת רוּחַ שְׁפָלִים וּלְהַחֲיוֹת לֵב נִדְכָּאִים״.</a:t>
                      </a:r>
                      <a:endParaRPr lang="en-US" sz="1300" b="0" dirty="0">
                        <a:solidFill>
                          <a:schemeClr val="tx1"/>
                        </a:solidFill>
                        <a:effectLst/>
                        <a:latin typeface="Calibri" panose="020F0502020204030204" pitchFamily="34" charset="0"/>
                        <a:ea typeface="Calibri" panose="020F0502020204030204" pitchFamily="34" charset="0"/>
                        <a:cs typeface="+mj-cs"/>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20122975"/>
                  </a:ext>
                </a:extLst>
              </a:tr>
            </a:tbl>
          </a:graphicData>
        </a:graphic>
      </p:graphicFrame>
      <p:sp>
        <p:nvSpPr>
          <p:cNvPr id="20" name="Rectangle 1">
            <a:extLst>
              <a:ext uri="{FF2B5EF4-FFF2-40B4-BE49-F238E27FC236}">
                <a16:creationId xmlns:a16="http://schemas.microsoft.com/office/drawing/2014/main" id="{EF353402-B108-44D3-950F-611CAC52E5D9}"/>
              </a:ext>
            </a:extLst>
          </p:cNvPr>
          <p:cNvSpPr>
            <a:spLocks noChangeArrowheads="1"/>
          </p:cNvSpPr>
          <p:nvPr/>
        </p:nvSpPr>
        <p:spPr bwMode="auto">
          <a:xfrm>
            <a:off x="578431" y="3942803"/>
            <a:ext cx="6175088"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dirty="0">
                <a:ln>
                  <a:noFill/>
                </a:ln>
                <a:solidFill>
                  <a:schemeClr val="tx1"/>
                </a:solidFill>
                <a:effectLst/>
                <a:latin typeface="Cambria" panose="02040503050406030204" pitchFamily="18" charset="0"/>
                <a:ea typeface="Calibri" panose="020F0502020204030204" pitchFamily="34" charset="0"/>
                <a:cs typeface="Calibri" panose="020F0502020204030204" pitchFamily="34" charset="0"/>
              </a:rPr>
              <a:t>Source B-2:  Rambam:  </a:t>
            </a:r>
            <a:r>
              <a:rPr kumimoji="0" lang="en-US" altLang="en-US" sz="1100" i="0" u="none" strike="noStrike" cap="none" normalizeH="0" baseline="0" dirty="0">
                <a:ln>
                  <a:noFill/>
                </a:ln>
                <a:solidFill>
                  <a:schemeClr val="tx1"/>
                </a:solidFill>
                <a:effectLst/>
                <a:latin typeface="Cambria" panose="02040503050406030204" pitchFamily="18" charset="0"/>
                <a:ea typeface="Calibri" panose="020F0502020204030204" pitchFamily="34" charset="0"/>
                <a:cs typeface="Calibri" panose="020F0502020204030204" pitchFamily="34" charset="0"/>
              </a:rPr>
              <a:t>One who gladdens the hearts of the downtrodden resembles the Shechinah.</a:t>
            </a:r>
            <a:endParaRPr kumimoji="0" lang="en-US" altLang="en-US" sz="1100" i="0" u="none" strike="noStrike" cap="none" normalizeH="0" baseline="0" dirty="0">
              <a:ln>
                <a:noFill/>
              </a:ln>
              <a:solidFill>
                <a:schemeClr val="tx1"/>
              </a:solidFill>
              <a:effectLst/>
              <a:latin typeface="Arial" panose="020B0604020202020204" pitchFamily="34" charset="0"/>
            </a:endParaRPr>
          </a:p>
        </p:txBody>
      </p:sp>
      <p:sp>
        <p:nvSpPr>
          <p:cNvPr id="24" name="TextBox 23">
            <a:extLst>
              <a:ext uri="{FF2B5EF4-FFF2-40B4-BE49-F238E27FC236}">
                <a16:creationId xmlns:a16="http://schemas.microsoft.com/office/drawing/2014/main" id="{89EDD9D9-3677-40F9-A5D5-6310F9D234C5}"/>
              </a:ext>
            </a:extLst>
          </p:cNvPr>
          <p:cNvSpPr txBox="1"/>
          <p:nvPr/>
        </p:nvSpPr>
        <p:spPr>
          <a:xfrm>
            <a:off x="653708" y="7158444"/>
            <a:ext cx="6584339" cy="2224327"/>
          </a:xfrm>
          <a:prstGeom prst="rect">
            <a:avLst/>
          </a:prstGeom>
          <a:noFill/>
        </p:spPr>
        <p:txBody>
          <a:bodyPr wrap="square">
            <a:spAutoFit/>
          </a:bodyPr>
          <a:lstStyle/>
          <a:p>
            <a:pPr algn="ctr">
              <a:lnSpc>
                <a:spcPct val="125000"/>
              </a:lnSpc>
              <a:spcAft>
                <a:spcPts val="300"/>
              </a:spcAft>
            </a:pPr>
            <a:r>
              <a:rPr lang="en-US" sz="1200" b="1" dirty="0"/>
              <a:t>Why does a person who gladdens the hearts of downtrodden people resemble the Shechinah?</a:t>
            </a:r>
          </a:p>
          <a:p>
            <a:pPr>
              <a:lnSpc>
                <a:spcPct val="140000"/>
              </a:lnSpc>
              <a:spcBef>
                <a:spcPts val="600"/>
              </a:spcBef>
            </a:pPr>
            <a:r>
              <a:rPr lang="en-US" sz="1200" dirty="0"/>
              <a:t>The Rambam cites Yeshayahu 57: 15: </a:t>
            </a:r>
            <a:r>
              <a:rPr lang="en-US" sz="1200" i="1" dirty="0"/>
              <a:t>“I abide in exaltedness and holiness, but I am with the despondent and lowly of spirit, to revive the spirit of the lowly and to revive the heart of the despondent</a:t>
            </a:r>
            <a:r>
              <a:rPr lang="en-US" sz="1200" dirty="0"/>
              <a:t>.”  </a:t>
            </a:r>
            <a:r>
              <a:rPr lang="en-US" sz="1200" dirty="0" err="1"/>
              <a:t>Rashi</a:t>
            </a:r>
            <a:r>
              <a:rPr lang="en-US" sz="1200" dirty="0"/>
              <a:t> (ibid) explains that despite His exalted abode, Hashem “lowers” His Shechinah to dwell with the downtrodden, i.e., to be with them and share their suffering.  Therefore, a person who genuinely cares about the downtrodden to bring happiness into their hearts, emulates Hashem’s ways and resembles the Shechinah.  Similarly, the </a:t>
            </a:r>
            <a:r>
              <a:rPr lang="en-US" sz="1200" baseline="30000" dirty="0">
                <a:effectLst/>
                <a:latin typeface="Calibri" panose="020F0502020204030204" pitchFamily="34" charset="0"/>
                <a:ea typeface="Calibri" panose="020F0502020204030204" pitchFamily="34" charset="0"/>
                <a:cs typeface="Arial" panose="020B0604020202020204" pitchFamily="34" charset="0"/>
              </a:rPr>
              <a:t>7</a:t>
            </a:r>
            <a:r>
              <a:rPr lang="en-US" sz="1200" dirty="0"/>
              <a:t>Midrash says </a:t>
            </a:r>
            <a:r>
              <a:rPr lang="en-US" sz="1200" dirty="0">
                <a:ea typeface="Calibri" panose="020F0502020204030204" pitchFamily="34" charset="0"/>
                <a:cs typeface="Arial" panose="020B0604020202020204" pitchFamily="34" charset="0"/>
              </a:rPr>
              <a:t>one who practices the Mitzvah of </a:t>
            </a:r>
            <a:r>
              <a:rPr lang="en-US" sz="1200" i="1" dirty="0" err="1">
                <a:ea typeface="Calibri" panose="020F0502020204030204" pitchFamily="34" charset="0"/>
                <a:cs typeface="Arial" panose="020B0604020202020204" pitchFamily="34" charset="0"/>
              </a:rPr>
              <a:t>Tzedaka</a:t>
            </a:r>
            <a:r>
              <a:rPr lang="en-US" sz="1200" i="1" dirty="0">
                <a:ea typeface="Calibri" panose="020F0502020204030204" pitchFamily="34" charset="0"/>
                <a:cs typeface="Arial" panose="020B0604020202020204" pitchFamily="34" charset="0"/>
              </a:rPr>
              <a:t> </a:t>
            </a:r>
            <a:r>
              <a:rPr lang="en-US" sz="1200" dirty="0">
                <a:ea typeface="Calibri" panose="020F0502020204030204" pitchFamily="34" charset="0"/>
                <a:cs typeface="Arial" panose="020B0604020202020204" pitchFamily="34" charset="0"/>
              </a:rPr>
              <a:t>with </a:t>
            </a:r>
            <a:r>
              <a:rPr lang="en-US" sz="1200" i="1" dirty="0" err="1">
                <a:ea typeface="Calibri" panose="020F0502020204030204" pitchFamily="34" charset="0"/>
                <a:cs typeface="Arial" panose="020B0604020202020204" pitchFamily="34" charset="0"/>
              </a:rPr>
              <a:t>Nesiah</a:t>
            </a:r>
            <a:r>
              <a:rPr lang="en-US" sz="1200" i="1" dirty="0">
                <a:ea typeface="Calibri" panose="020F0502020204030204" pitchFamily="34" charset="0"/>
                <a:cs typeface="Arial" panose="020B0604020202020204" pitchFamily="34" charset="0"/>
              </a:rPr>
              <a:t> </a:t>
            </a:r>
            <a:r>
              <a:rPr lang="en-US" sz="1200" i="1" dirty="0" err="1">
                <a:ea typeface="Calibri" panose="020F0502020204030204" pitchFamily="34" charset="0"/>
                <a:cs typeface="Arial" panose="020B0604020202020204" pitchFamily="34" charset="0"/>
              </a:rPr>
              <a:t>B’ol</a:t>
            </a:r>
            <a:r>
              <a:rPr lang="en-US" sz="1200" i="1" dirty="0">
                <a:ea typeface="Calibri" panose="020F0502020204030204" pitchFamily="34" charset="0"/>
                <a:cs typeface="Arial" panose="020B0604020202020204" pitchFamily="34" charset="0"/>
              </a:rPr>
              <a:t>, </a:t>
            </a:r>
            <a:r>
              <a:rPr lang="en-US" sz="1200" dirty="0">
                <a:ea typeface="Calibri" panose="020F0502020204030204" pitchFamily="34" charset="0"/>
                <a:cs typeface="Arial" panose="020B0604020202020204" pitchFamily="34" charset="0"/>
              </a:rPr>
              <a:t>i.e., by commiserating with and soothing the pain of impoverished people</a:t>
            </a:r>
            <a:r>
              <a:rPr lang="en-US" sz="1200" dirty="0">
                <a:effectLst/>
                <a:ea typeface="Calibri" panose="020F0502020204030204" pitchFamily="34" charset="0"/>
                <a:cs typeface="Arial" panose="020B0604020202020204" pitchFamily="34" charset="0"/>
              </a:rPr>
              <a:t>, is “likened to his Creator”. </a:t>
            </a:r>
            <a:endParaRPr lang="en-US" sz="1200" dirty="0"/>
          </a:p>
        </p:txBody>
      </p:sp>
      <p:sp>
        <p:nvSpPr>
          <p:cNvPr id="3" name="Rectangle 2">
            <a:extLst>
              <a:ext uri="{FF2B5EF4-FFF2-40B4-BE49-F238E27FC236}">
                <a16:creationId xmlns:a16="http://schemas.microsoft.com/office/drawing/2014/main" id="{2785DF1F-D549-49C5-AAFF-EEAD377E4575}"/>
              </a:ext>
            </a:extLst>
          </p:cNvPr>
          <p:cNvSpPr/>
          <p:nvPr/>
        </p:nvSpPr>
        <p:spPr>
          <a:xfrm>
            <a:off x="619432" y="7158444"/>
            <a:ext cx="6618615" cy="2252355"/>
          </a:xfrm>
          <a:prstGeom prst="rect">
            <a:avLst/>
          </a:prstGeom>
          <a:noFill/>
          <a:ln w="952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41690AFE-8FD2-41F7-B3B6-5038C7340EA3}"/>
              </a:ext>
            </a:extLst>
          </p:cNvPr>
          <p:cNvSpPr txBox="1"/>
          <p:nvPr/>
        </p:nvSpPr>
        <p:spPr>
          <a:xfrm>
            <a:off x="486065" y="6434623"/>
            <a:ext cx="1929924" cy="369332"/>
          </a:xfrm>
          <a:prstGeom prst="rect">
            <a:avLst/>
          </a:prstGeom>
          <a:noFill/>
        </p:spPr>
        <p:txBody>
          <a:bodyPr wrap="square">
            <a:spAutoFit/>
          </a:bodyPr>
          <a:lstStyle/>
          <a:p>
            <a:r>
              <a:rPr lang="en-US" sz="1800" b="0" i="0" dirty="0">
                <a:solidFill>
                  <a:schemeClr val="tx1"/>
                </a:solidFill>
                <a:effectLst/>
              </a:rPr>
              <a:t> </a:t>
            </a:r>
            <a:r>
              <a:rPr lang="en-US" sz="900" b="0" i="1" dirty="0">
                <a:solidFill>
                  <a:schemeClr val="tx1"/>
                </a:solidFill>
                <a:effectLst/>
              </a:rPr>
              <a:t>Translation from: </a:t>
            </a:r>
            <a:r>
              <a:rPr lang="en-US" sz="900" b="0" dirty="0">
                <a:solidFill>
                  <a:schemeClr val="tx1"/>
                </a:solidFill>
                <a:effectLst/>
              </a:rPr>
              <a:t>Chabad.org</a:t>
            </a:r>
            <a:endParaRPr lang="en-US" sz="900" dirty="0"/>
          </a:p>
        </p:txBody>
      </p:sp>
      <p:sp>
        <p:nvSpPr>
          <p:cNvPr id="5" name="TextBox 4">
            <a:extLst>
              <a:ext uri="{FF2B5EF4-FFF2-40B4-BE49-F238E27FC236}">
                <a16:creationId xmlns:a16="http://schemas.microsoft.com/office/drawing/2014/main" id="{FB41FB00-5130-470E-A751-DF898E344551}"/>
              </a:ext>
            </a:extLst>
          </p:cNvPr>
          <p:cNvSpPr txBox="1"/>
          <p:nvPr/>
        </p:nvSpPr>
        <p:spPr>
          <a:xfrm>
            <a:off x="393700" y="9639300"/>
            <a:ext cx="184731" cy="230832"/>
          </a:xfrm>
          <a:prstGeom prst="rect">
            <a:avLst/>
          </a:prstGeom>
          <a:noFill/>
        </p:spPr>
        <p:txBody>
          <a:bodyPr wrap="none" rtlCol="0">
            <a:spAutoFit/>
          </a:bodyPr>
          <a:lstStyle/>
          <a:p>
            <a:endParaRPr lang="en-US" sz="900" dirty="0"/>
          </a:p>
        </p:txBody>
      </p:sp>
    </p:spTree>
    <p:extLst>
      <p:ext uri="{BB962C8B-B14F-4D97-AF65-F5344CB8AC3E}">
        <p14:creationId xmlns:p14="http://schemas.microsoft.com/office/powerpoint/2010/main" val="233329759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317D32C-5B47-4A74-82CA-ED0ED81EEB8E}"/>
              </a:ext>
            </a:extLst>
          </p:cNvPr>
          <p:cNvSpPr>
            <a:spLocks noGrp="1"/>
          </p:cNvSpPr>
          <p:nvPr>
            <p:ph type="sldNum" sz="quarter" idx="12"/>
          </p:nvPr>
        </p:nvSpPr>
        <p:spPr/>
        <p:txBody>
          <a:bodyPr/>
          <a:lstStyle/>
          <a:p>
            <a:fld id="{0C214F17-86AB-4F1C-BC88-4CB7EE2FB93D}" type="slidenum">
              <a:rPr lang="en-US" sz="1050" b="1" smtClean="0">
                <a:solidFill>
                  <a:schemeClr val="tx1"/>
                </a:solidFill>
              </a:rPr>
              <a:t>46</a:t>
            </a:fld>
            <a:endParaRPr lang="en-US" sz="1050" b="1" dirty="0">
              <a:solidFill>
                <a:schemeClr val="tx1"/>
              </a:solidFill>
            </a:endParaRPr>
          </a:p>
        </p:txBody>
      </p:sp>
      <p:sp>
        <p:nvSpPr>
          <p:cNvPr id="6" name="Text Box 213">
            <a:extLst>
              <a:ext uri="{FF2B5EF4-FFF2-40B4-BE49-F238E27FC236}">
                <a16:creationId xmlns:a16="http://schemas.microsoft.com/office/drawing/2014/main" id="{29FF9E05-D126-4087-98BD-F8B486F5DFC6}"/>
              </a:ext>
            </a:extLst>
          </p:cNvPr>
          <p:cNvSpPr txBox="1">
            <a:spLocks noChangeArrowheads="1"/>
          </p:cNvSpPr>
          <p:nvPr/>
        </p:nvSpPr>
        <p:spPr bwMode="auto">
          <a:xfrm>
            <a:off x="594030" y="1226881"/>
            <a:ext cx="6584339" cy="4335719"/>
          </a:xfrm>
          <a:prstGeom prst="rect">
            <a:avLst/>
          </a:prstGeom>
          <a:solidFill>
            <a:schemeClr val="bg1">
              <a:lumMod val="95000"/>
            </a:schemeClr>
          </a:solidFill>
          <a:ln w="6350">
            <a:solidFill>
              <a:srgbClr val="000000"/>
            </a:solidFill>
            <a:prstDash val="sysDot"/>
            <a:miter lim="800000"/>
            <a:headEnd/>
            <a:tailEnd/>
          </a:ln>
        </p:spPr>
        <p:txBody>
          <a:bodyPr rot="0" vert="horz" wrap="square" lIns="91440" tIns="45720" rIns="91440" bIns="45720" anchor="t" anchorCtr="0">
            <a:noAutofit/>
          </a:bodyPr>
          <a:lstStyle/>
          <a:p>
            <a:pPr marL="114300" marR="0" rtl="0">
              <a:lnSpc>
                <a:spcPct val="135000"/>
              </a:lnSpc>
              <a:spcBef>
                <a:spcPts val="3000"/>
              </a:spcBef>
              <a:spcAft>
                <a:spcPts val="960"/>
              </a:spcAft>
            </a:pPr>
            <a:endParaRPr lang="en-US" sz="1300" dirty="0">
              <a:effectLst/>
              <a:ea typeface="Calibri" panose="020F0502020204030204" pitchFamily="34" charset="0"/>
              <a:cs typeface="Arial" panose="020B0604020202020204" pitchFamily="34" charset="0"/>
            </a:endParaRPr>
          </a:p>
          <a:p>
            <a:pPr marL="342900" indent="-228600">
              <a:lnSpc>
                <a:spcPct val="145000"/>
              </a:lnSpc>
              <a:spcBef>
                <a:spcPts val="6000"/>
              </a:spcBef>
              <a:spcAft>
                <a:spcPts val="600"/>
              </a:spcAft>
              <a:buFont typeface="Wingdings" panose="05000000000000000000" pitchFamily="2" charset="2"/>
              <a:buChar char="v"/>
            </a:pPr>
            <a:r>
              <a:rPr lang="en-US" sz="1300" dirty="0">
                <a:effectLst/>
                <a:latin typeface="Calibri" panose="020F0502020204030204" pitchFamily="34" charset="0"/>
                <a:ea typeface="Calibri" panose="020F0502020204030204" pitchFamily="34" charset="0"/>
                <a:cs typeface="Arial" panose="020B0604020202020204" pitchFamily="34" charset="0"/>
              </a:rPr>
              <a:t>One who keenly feels the suffering of fellow Jews, will come to be </a:t>
            </a:r>
            <a:r>
              <a:rPr lang="en-US" sz="1300" i="1" dirty="0" err="1">
                <a:effectLst/>
                <a:latin typeface="Calibri" panose="020F0502020204030204" pitchFamily="34" charset="0"/>
                <a:ea typeface="Calibri" panose="020F0502020204030204" pitchFamily="34" charset="0"/>
                <a:cs typeface="Arial" panose="020B0604020202020204" pitchFamily="34" charset="0"/>
              </a:rPr>
              <a:t>Nosei</a:t>
            </a:r>
            <a:r>
              <a:rPr lang="en-US" sz="1300" i="1" dirty="0">
                <a:effectLst/>
                <a:latin typeface="Calibri" panose="020F0502020204030204" pitchFamily="34" charset="0"/>
                <a:ea typeface="Calibri" panose="020F0502020204030204" pitchFamily="34" charset="0"/>
                <a:cs typeface="Arial" panose="020B0604020202020204" pitchFamily="34" charset="0"/>
              </a:rPr>
              <a:t> </a:t>
            </a:r>
            <a:r>
              <a:rPr lang="en-US" sz="1300" i="1" dirty="0" err="1">
                <a:effectLst/>
                <a:latin typeface="Calibri" panose="020F0502020204030204" pitchFamily="34" charset="0"/>
                <a:ea typeface="Calibri" panose="020F0502020204030204" pitchFamily="34" charset="0"/>
                <a:cs typeface="Arial" panose="020B0604020202020204" pitchFamily="34" charset="0"/>
              </a:rPr>
              <a:t>B’ol</a:t>
            </a:r>
            <a:r>
              <a:rPr lang="en-US" i="1" dirty="0">
                <a:effectLst/>
                <a:latin typeface="Calibri" panose="020F0502020204030204" pitchFamily="34" charset="0"/>
                <a:ea typeface="Calibri" panose="020F0502020204030204" pitchFamily="34" charset="0"/>
                <a:cs typeface="Arial" panose="020B0604020202020204" pitchFamily="34" charset="0"/>
              </a:rPr>
              <a:t> </a:t>
            </a:r>
            <a:r>
              <a:rPr lang="en-US" sz="1300" dirty="0">
                <a:effectLst/>
                <a:latin typeface="Calibri" panose="020F0502020204030204" pitchFamily="34" charset="0"/>
                <a:ea typeface="Calibri" panose="020F0502020204030204" pitchFamily="34" charset="0"/>
                <a:cs typeface="Arial" panose="020B0604020202020204" pitchFamily="34" charset="0"/>
              </a:rPr>
              <a:t>with Hashem’s pain caused by </a:t>
            </a:r>
            <a:r>
              <a:rPr lang="en-US" sz="1300" dirty="0" err="1">
                <a:effectLst/>
                <a:latin typeface="Calibri" panose="020F0502020204030204" pitchFamily="34" charset="0"/>
                <a:ea typeface="Calibri" panose="020F0502020204030204" pitchFamily="34" charset="0"/>
                <a:cs typeface="Arial" panose="020B0604020202020204" pitchFamily="34" charset="0"/>
              </a:rPr>
              <a:t>Chillul</a:t>
            </a:r>
            <a:r>
              <a:rPr lang="en-US" sz="1300" dirty="0">
                <a:effectLst/>
                <a:latin typeface="Calibri" panose="020F0502020204030204" pitchFamily="34" charset="0"/>
                <a:ea typeface="Calibri" panose="020F0502020204030204" pitchFamily="34" charset="0"/>
                <a:cs typeface="Arial" panose="020B0604020202020204" pitchFamily="34" charset="0"/>
              </a:rPr>
              <a:t> Hashem (especially the </a:t>
            </a:r>
            <a:r>
              <a:rPr lang="en-US" sz="1300" dirty="0" err="1">
                <a:effectLst/>
                <a:latin typeface="Calibri" panose="020F0502020204030204" pitchFamily="34" charset="0"/>
                <a:ea typeface="Calibri" panose="020F0502020204030204" pitchFamily="34" charset="0"/>
                <a:cs typeface="Arial" panose="020B0604020202020204" pitchFamily="34" charset="0"/>
              </a:rPr>
              <a:t>Chillul</a:t>
            </a:r>
            <a:r>
              <a:rPr lang="en-US" sz="1300" dirty="0">
                <a:effectLst/>
                <a:latin typeface="Calibri" panose="020F0502020204030204" pitchFamily="34" charset="0"/>
                <a:ea typeface="Calibri" panose="020F0502020204030204" pitchFamily="34" charset="0"/>
                <a:cs typeface="Arial" panose="020B0604020202020204" pitchFamily="34" charset="0"/>
              </a:rPr>
              <a:t> Hashem caused by the Shechinah’s state of exile).  He will therefore endeavor to uphold the honor of Heaven (</a:t>
            </a:r>
            <a:r>
              <a:rPr lang="en-US" sz="1300" i="1" dirty="0" err="1">
                <a:effectLst/>
                <a:latin typeface="Calibri" panose="020F0502020204030204" pitchFamily="34" charset="0"/>
                <a:ea typeface="Calibri" panose="020F0502020204030204" pitchFamily="34" charset="0"/>
                <a:cs typeface="Arial" panose="020B0604020202020204" pitchFamily="34" charset="0"/>
              </a:rPr>
              <a:t>Kavod</a:t>
            </a:r>
            <a:r>
              <a:rPr lang="en-US" sz="1300" i="1" dirty="0">
                <a:effectLst/>
                <a:latin typeface="Calibri" panose="020F0502020204030204" pitchFamily="34" charset="0"/>
                <a:ea typeface="Calibri" panose="020F0502020204030204" pitchFamily="34" charset="0"/>
                <a:cs typeface="Arial" panose="020B0604020202020204" pitchFamily="34" charset="0"/>
              </a:rPr>
              <a:t> </a:t>
            </a:r>
            <a:r>
              <a:rPr lang="en-US" sz="1300" i="1" dirty="0" err="1">
                <a:effectLst/>
                <a:latin typeface="Calibri" panose="020F0502020204030204" pitchFamily="34" charset="0"/>
                <a:ea typeface="Calibri" panose="020F0502020204030204" pitchFamily="34" charset="0"/>
                <a:cs typeface="Arial" panose="020B0604020202020204" pitchFamily="34" charset="0"/>
              </a:rPr>
              <a:t>Shomayim</a:t>
            </a:r>
            <a:r>
              <a:rPr lang="en-US" sz="1300" dirty="0">
                <a:effectLst/>
                <a:latin typeface="Calibri" panose="020F0502020204030204" pitchFamily="34" charset="0"/>
                <a:ea typeface="Calibri" panose="020F0502020204030204" pitchFamily="34" charset="0"/>
                <a:cs typeface="Arial" panose="020B0604020202020204" pitchFamily="34" charset="0"/>
              </a:rPr>
              <a:t>) by always acting in a way that sanctifies Hashem’s Name.</a:t>
            </a:r>
          </a:p>
          <a:p>
            <a:pPr marL="342900" indent="-228600">
              <a:lnSpc>
                <a:spcPct val="145000"/>
              </a:lnSpc>
              <a:spcBef>
                <a:spcPts val="1200"/>
              </a:spcBef>
              <a:spcAft>
                <a:spcPts val="600"/>
              </a:spcAft>
              <a:buFont typeface="Wingdings" panose="05000000000000000000" pitchFamily="2" charset="2"/>
              <a:buChar char="v"/>
            </a:pPr>
            <a:r>
              <a:rPr lang="en-US" sz="1300" dirty="0">
                <a:ea typeface="Calibri" panose="020F0502020204030204" pitchFamily="34" charset="0"/>
                <a:cs typeface="Arial" panose="020B0604020202020204" pitchFamily="34" charset="0"/>
              </a:rPr>
              <a:t>By gladdening the hearts of the downtrodden and practicing </a:t>
            </a:r>
            <a:r>
              <a:rPr lang="en-US" sz="1300" i="1" dirty="0" err="1">
                <a:ea typeface="Calibri" panose="020F0502020204030204" pitchFamily="34" charset="0"/>
                <a:cs typeface="Arial" panose="020B0604020202020204" pitchFamily="34" charset="0"/>
              </a:rPr>
              <a:t>Tzedaka</a:t>
            </a:r>
            <a:r>
              <a:rPr lang="en-US" sz="1300" i="1" dirty="0">
                <a:ea typeface="Calibri" panose="020F0502020204030204" pitchFamily="34" charset="0"/>
                <a:cs typeface="Arial" panose="020B0604020202020204" pitchFamily="34" charset="0"/>
              </a:rPr>
              <a:t> </a:t>
            </a:r>
            <a:r>
              <a:rPr lang="en-US" sz="1300" dirty="0">
                <a:ea typeface="Calibri" panose="020F0502020204030204" pitchFamily="34" charset="0"/>
                <a:cs typeface="Arial" panose="020B0604020202020204" pitchFamily="34" charset="0"/>
              </a:rPr>
              <a:t>with the spirit of </a:t>
            </a:r>
            <a:r>
              <a:rPr lang="en-US" sz="1300" i="1" dirty="0" err="1">
                <a:ea typeface="Calibri" panose="020F0502020204030204" pitchFamily="34" charset="0"/>
                <a:cs typeface="Arial" panose="020B0604020202020204" pitchFamily="34" charset="0"/>
              </a:rPr>
              <a:t>Nesiah</a:t>
            </a:r>
            <a:r>
              <a:rPr lang="en-US" sz="1300" i="1" dirty="0">
                <a:ea typeface="Calibri" panose="020F0502020204030204" pitchFamily="34" charset="0"/>
                <a:cs typeface="Arial" panose="020B0604020202020204" pitchFamily="34" charset="0"/>
              </a:rPr>
              <a:t> </a:t>
            </a:r>
            <a:r>
              <a:rPr lang="en-US" sz="1300" i="1" dirty="0" err="1">
                <a:ea typeface="Calibri" panose="020F0502020204030204" pitchFamily="34" charset="0"/>
                <a:cs typeface="Arial" panose="020B0604020202020204" pitchFamily="34" charset="0"/>
              </a:rPr>
              <a:t>B’ol</a:t>
            </a:r>
            <a:r>
              <a:rPr lang="en-US" sz="1300" i="1" dirty="0">
                <a:ea typeface="Calibri" panose="020F0502020204030204" pitchFamily="34" charset="0"/>
                <a:cs typeface="Arial" panose="020B0604020202020204" pitchFamily="34" charset="0"/>
              </a:rPr>
              <a:t>, </a:t>
            </a:r>
            <a:r>
              <a:rPr lang="en-US" sz="1300" dirty="0">
                <a:ea typeface="Calibri" panose="020F0502020204030204" pitchFamily="34" charset="0"/>
                <a:cs typeface="Arial" panose="020B0604020202020204" pitchFamily="34" charset="0"/>
              </a:rPr>
              <a:t>a person is</a:t>
            </a:r>
            <a:r>
              <a:rPr lang="en-US" sz="1300" dirty="0">
                <a:effectLst/>
                <a:ea typeface="Calibri" panose="020F0502020204030204" pitchFamily="34" charset="0"/>
                <a:cs typeface="Arial" panose="020B0604020202020204" pitchFamily="34" charset="0"/>
              </a:rPr>
              <a:t> “likened to his Creator”.  </a:t>
            </a:r>
            <a:r>
              <a:rPr lang="en-US" sz="1300" dirty="0">
                <a:ea typeface="Calibri" panose="020F0502020204030204" pitchFamily="34" charset="0"/>
                <a:cs typeface="Arial" panose="020B0604020202020204" pitchFamily="34" charset="0"/>
              </a:rPr>
              <a:t>This indicates that one who is </a:t>
            </a:r>
            <a:r>
              <a:rPr lang="en-US" sz="1300" i="1" dirty="0" err="1">
                <a:ea typeface="Calibri" panose="020F0502020204030204" pitchFamily="34" charset="0"/>
                <a:cs typeface="Arial" panose="020B0604020202020204" pitchFamily="34" charset="0"/>
              </a:rPr>
              <a:t>Nosei</a:t>
            </a:r>
            <a:r>
              <a:rPr lang="en-US" sz="1300" i="1" dirty="0">
                <a:ea typeface="Calibri" panose="020F0502020204030204" pitchFamily="34" charset="0"/>
                <a:cs typeface="Arial" panose="020B0604020202020204" pitchFamily="34" charset="0"/>
              </a:rPr>
              <a:t> </a:t>
            </a:r>
            <a:r>
              <a:rPr lang="en-US" sz="1300" i="1" dirty="0" err="1">
                <a:ea typeface="Calibri" panose="020F0502020204030204" pitchFamily="34" charset="0"/>
                <a:cs typeface="Arial" panose="020B0604020202020204" pitchFamily="34" charset="0"/>
              </a:rPr>
              <a:t>B’ol</a:t>
            </a:r>
            <a:r>
              <a:rPr lang="en-US" sz="1300" i="1" dirty="0">
                <a:ea typeface="Calibri" panose="020F0502020204030204" pitchFamily="34" charset="0"/>
                <a:cs typeface="Arial" panose="020B0604020202020204" pitchFamily="34" charset="0"/>
              </a:rPr>
              <a:t> </a:t>
            </a:r>
            <a:r>
              <a:rPr lang="en-US" sz="1300" i="1" dirty="0" err="1">
                <a:ea typeface="Calibri" panose="020F0502020204030204" pitchFamily="34" charset="0"/>
                <a:cs typeface="Arial" panose="020B0604020202020204" pitchFamily="34" charset="0"/>
              </a:rPr>
              <a:t>Im</a:t>
            </a:r>
            <a:r>
              <a:rPr lang="en-US" sz="1300" i="1" dirty="0">
                <a:ea typeface="Calibri" panose="020F0502020204030204" pitchFamily="34" charset="0"/>
                <a:cs typeface="Arial" panose="020B0604020202020204" pitchFamily="34" charset="0"/>
              </a:rPr>
              <a:t> </a:t>
            </a:r>
            <a:r>
              <a:rPr lang="en-US" sz="1300" i="1" dirty="0" err="1">
                <a:ea typeface="Calibri" panose="020F0502020204030204" pitchFamily="34" charset="0"/>
                <a:cs typeface="Arial" panose="020B0604020202020204" pitchFamily="34" charset="0"/>
              </a:rPr>
              <a:t>Chaveiro</a:t>
            </a:r>
            <a:r>
              <a:rPr lang="en-US" sz="1300" i="1" dirty="0">
                <a:ea typeface="Calibri" panose="020F0502020204030204" pitchFamily="34" charset="0"/>
                <a:cs typeface="Arial" panose="020B0604020202020204" pitchFamily="34" charset="0"/>
              </a:rPr>
              <a:t> </a:t>
            </a:r>
            <a:r>
              <a:rPr lang="en-US" sz="1300" dirty="0">
                <a:ea typeface="Calibri" panose="020F0502020204030204" pitchFamily="34" charset="0"/>
                <a:cs typeface="Arial" panose="020B0604020202020204" pitchFamily="34" charset="0"/>
              </a:rPr>
              <a:t>expresses Divine-like qualities on a very high level.  </a:t>
            </a:r>
            <a:r>
              <a:rPr lang="en-US" sz="1300" dirty="0">
                <a:effectLst/>
                <a:ea typeface="Calibri" panose="020F0502020204030204" pitchFamily="34" charset="0"/>
                <a:cs typeface="Arial" panose="020B0604020202020204" pitchFamily="34" charset="0"/>
              </a:rPr>
              <a:t>Hence, </a:t>
            </a:r>
            <a:r>
              <a:rPr lang="en-US" sz="1300" dirty="0">
                <a:latin typeface="Calibri" panose="020F0502020204030204" pitchFamily="34" charset="0"/>
                <a:ea typeface="Times New Roman" panose="02020603050405020304" pitchFamily="18" charset="0"/>
              </a:rPr>
              <a:t>he proclaims the greatness of his Creator Who endowed him with a “portion” of His Divine essence, which creates Kiddush Hashem in the world. </a:t>
            </a:r>
          </a:p>
          <a:p>
            <a:pPr marL="342900" indent="-228600">
              <a:lnSpc>
                <a:spcPct val="135000"/>
              </a:lnSpc>
              <a:spcBef>
                <a:spcPts val="900"/>
              </a:spcBef>
              <a:buFont typeface="Wingdings" panose="05000000000000000000" pitchFamily="2" charset="2"/>
              <a:buChar char="v"/>
            </a:pPr>
            <a:endParaRPr lang="en-US" sz="1300" dirty="0">
              <a:effectLst/>
              <a:ea typeface="Calibri" panose="020F0502020204030204" pitchFamily="34" charset="0"/>
              <a:cs typeface="Arial" panose="020B0604020202020204" pitchFamily="34" charset="0"/>
            </a:endParaRPr>
          </a:p>
          <a:p>
            <a:pPr marL="342900" indent="-228600">
              <a:lnSpc>
                <a:spcPct val="135000"/>
              </a:lnSpc>
              <a:spcBef>
                <a:spcPts val="900"/>
              </a:spcBef>
              <a:buFont typeface="Wingdings" panose="05000000000000000000" pitchFamily="2" charset="2"/>
              <a:buChar char="v"/>
            </a:pPr>
            <a:endParaRPr lang="en-US" sz="1300" dirty="0">
              <a:effectLst/>
              <a:ea typeface="Calibri" panose="020F0502020204030204" pitchFamily="34" charset="0"/>
              <a:cs typeface="Arial" panose="020B0604020202020204" pitchFamily="34" charset="0"/>
            </a:endParaRPr>
          </a:p>
        </p:txBody>
      </p:sp>
      <p:sp>
        <p:nvSpPr>
          <p:cNvPr id="8" name="Text Box 224">
            <a:extLst>
              <a:ext uri="{FF2B5EF4-FFF2-40B4-BE49-F238E27FC236}">
                <a16:creationId xmlns:a16="http://schemas.microsoft.com/office/drawing/2014/main" id="{66F11042-A2DF-43FC-80E3-CD30D0160B1C}"/>
              </a:ext>
            </a:extLst>
          </p:cNvPr>
          <p:cNvSpPr txBox="1"/>
          <p:nvPr/>
        </p:nvSpPr>
        <p:spPr>
          <a:xfrm>
            <a:off x="685800" y="1261257"/>
            <a:ext cx="6492569" cy="948543"/>
          </a:xfrm>
          <a:prstGeom prst="rect">
            <a:avLst/>
          </a:prstGeom>
          <a:solidFill>
            <a:prstClr val="white"/>
          </a:solidFill>
          <a:ln>
            <a:noFill/>
          </a:ln>
        </p:spPr>
        <p:txBody>
          <a:bodyPr rot="0" spcFirstLastPara="0" vert="horz" wrap="square" lIns="0" tIns="0" rIns="0" bIns="0" numCol="1" spcCol="0" rtlCol="0" fromWordArt="0" anchor="ctr" anchorCtr="0" forceAA="0" compatLnSpc="1">
            <a:prstTxWarp prst="textNoShape">
              <a:avLst/>
            </a:prstTxWarp>
            <a:noAutofit/>
          </a:bodyPr>
          <a:lstStyle/>
          <a:p>
            <a:pPr marL="0" marR="0" algn="ctr">
              <a:lnSpc>
                <a:spcPct val="150000"/>
              </a:lnSpc>
            </a:pPr>
            <a:r>
              <a:rPr lang="en-US" sz="1200" b="1" cap="small" dirty="0">
                <a:effectLst/>
                <a:latin typeface="Verdana" panose="020B0604030504040204" pitchFamily="34" charset="0"/>
                <a:ea typeface="Times New Roman" panose="02020603050405020304" pitchFamily="18" charset="0"/>
                <a:cs typeface="Arial" panose="020B0604020202020204" pitchFamily="34" charset="0"/>
              </a:rPr>
              <a:t>Creating Kiddush Hashem is of paramount importance</a:t>
            </a:r>
          </a:p>
          <a:p>
            <a:pPr marL="0" marR="0" algn="ctr">
              <a:lnSpc>
                <a:spcPct val="150000"/>
              </a:lnSpc>
              <a:spcBef>
                <a:spcPts val="600"/>
              </a:spcBef>
            </a:pPr>
            <a:r>
              <a:rPr lang="en-US" sz="1100" b="1" cap="small" dirty="0">
                <a:latin typeface="Verdana" panose="020B0604030504040204" pitchFamily="34" charset="0"/>
                <a:ea typeface="Times New Roman" panose="02020603050405020304" pitchFamily="18" charset="0"/>
                <a:cs typeface="Arial" panose="020B0604020202020204" pitchFamily="34" charset="0"/>
              </a:rPr>
              <a:t>to a person </a:t>
            </a:r>
            <a:r>
              <a:rPr lang="en-US" sz="1100" b="1" cap="small" dirty="0">
                <a:effectLst/>
                <a:latin typeface="Verdana" panose="020B0604030504040204" pitchFamily="34" charset="0"/>
                <a:ea typeface="Times New Roman" panose="02020603050405020304" pitchFamily="18" charset="0"/>
                <a:cs typeface="Arial" panose="020B0604020202020204" pitchFamily="34" charset="0"/>
              </a:rPr>
              <a:t>who is a </a:t>
            </a:r>
            <a:r>
              <a:rPr lang="en-US" sz="1100" b="1" i="1" cap="small" dirty="0" err="1">
                <a:effectLst/>
                <a:latin typeface="Verdana" panose="020B0604030504040204" pitchFamily="34" charset="0"/>
                <a:ea typeface="Times New Roman" panose="02020603050405020304" pitchFamily="18" charset="0"/>
                <a:cs typeface="Arial" panose="020B0604020202020204" pitchFamily="34" charset="0"/>
              </a:rPr>
              <a:t>Nosei</a:t>
            </a:r>
            <a:r>
              <a:rPr lang="en-US" sz="1100" b="1" i="1" cap="small" dirty="0">
                <a:effectLst/>
                <a:latin typeface="Verdana" panose="020B0604030504040204" pitchFamily="34" charset="0"/>
                <a:ea typeface="Times New Roman" panose="02020603050405020304" pitchFamily="18" charset="0"/>
                <a:cs typeface="Arial" panose="020B0604020202020204" pitchFamily="34" charset="0"/>
              </a:rPr>
              <a:t> </a:t>
            </a:r>
            <a:r>
              <a:rPr lang="en-US" sz="1100" b="1" i="1" cap="small" dirty="0" err="1">
                <a:effectLst/>
                <a:latin typeface="Verdana" panose="020B0604030504040204" pitchFamily="34" charset="0"/>
                <a:ea typeface="Times New Roman" panose="02020603050405020304" pitchFamily="18" charset="0"/>
                <a:cs typeface="Arial" panose="020B0604020202020204" pitchFamily="34" charset="0"/>
              </a:rPr>
              <a:t>B’ol</a:t>
            </a:r>
            <a:r>
              <a:rPr lang="en-US" sz="1100" b="1" i="1" cap="small" dirty="0">
                <a:effectLst/>
                <a:latin typeface="Verdana" panose="020B0604030504040204" pitchFamily="34" charset="0"/>
                <a:ea typeface="Times New Roman" panose="02020603050405020304" pitchFamily="18" charset="0"/>
                <a:cs typeface="Arial" panose="020B0604020202020204" pitchFamily="34" charset="0"/>
              </a:rPr>
              <a:t> </a:t>
            </a:r>
            <a:r>
              <a:rPr lang="en-US" sz="1100" b="1" i="1" cap="small" dirty="0" err="1">
                <a:effectLst/>
                <a:latin typeface="Verdana" panose="020B0604030504040204" pitchFamily="34" charset="0"/>
                <a:ea typeface="Times New Roman" panose="02020603050405020304" pitchFamily="18" charset="0"/>
                <a:cs typeface="Arial" panose="020B0604020202020204" pitchFamily="34" charset="0"/>
              </a:rPr>
              <a:t>Im</a:t>
            </a:r>
            <a:r>
              <a:rPr lang="en-US" sz="1100" b="1" i="1" cap="small" dirty="0">
                <a:effectLst/>
                <a:latin typeface="Verdana" panose="020B0604030504040204" pitchFamily="34" charset="0"/>
                <a:ea typeface="Times New Roman" panose="02020603050405020304" pitchFamily="18" charset="0"/>
                <a:cs typeface="Arial" panose="020B0604020202020204" pitchFamily="34" charset="0"/>
              </a:rPr>
              <a:t> </a:t>
            </a:r>
            <a:r>
              <a:rPr lang="en-US" sz="1100" b="1" i="1" cap="small" dirty="0" err="1">
                <a:effectLst/>
                <a:latin typeface="Verdana" panose="020B0604030504040204" pitchFamily="34" charset="0"/>
                <a:ea typeface="Times New Roman" panose="02020603050405020304" pitchFamily="18" charset="0"/>
                <a:cs typeface="Arial" panose="020B0604020202020204" pitchFamily="34" charset="0"/>
              </a:rPr>
              <a:t>Chaveiro</a:t>
            </a:r>
            <a:r>
              <a:rPr lang="en-US" sz="1100" b="1" i="1" cap="small" dirty="0">
                <a:effectLst/>
                <a:latin typeface="Verdana" panose="020B0604030504040204" pitchFamily="34" charset="0"/>
                <a:ea typeface="Times New Roman" panose="02020603050405020304" pitchFamily="18" charset="0"/>
                <a:cs typeface="Arial" panose="020B0604020202020204" pitchFamily="34" charset="0"/>
              </a:rPr>
              <a:t> </a:t>
            </a:r>
            <a:r>
              <a:rPr lang="en-US" sz="1100" b="1" cap="small" dirty="0">
                <a:effectLst/>
                <a:latin typeface="Verdana" panose="020B0604030504040204" pitchFamily="34" charset="0"/>
                <a:ea typeface="Times New Roman" panose="02020603050405020304" pitchFamily="18" charset="0"/>
                <a:cs typeface="Arial" panose="020B0604020202020204" pitchFamily="34" charset="0"/>
              </a:rPr>
              <a:t>(Summary)</a:t>
            </a:r>
            <a:endParaRPr lang="en-US" sz="1100" b="1" cap="small" dirty="0">
              <a:effectLst/>
              <a:ea typeface="Times New Roman" panose="02020603050405020304" pitchFamily="18" charset="0"/>
              <a:cs typeface="Arial" panose="020B0604020202020204" pitchFamily="34" charset="0"/>
            </a:endParaRPr>
          </a:p>
        </p:txBody>
      </p:sp>
      <p:sp>
        <p:nvSpPr>
          <p:cNvPr id="10" name="TextBox 9">
            <a:extLst>
              <a:ext uri="{FF2B5EF4-FFF2-40B4-BE49-F238E27FC236}">
                <a16:creationId xmlns:a16="http://schemas.microsoft.com/office/drawing/2014/main" id="{C8694E3A-2252-4B71-BB0B-902FEB8F868A}"/>
              </a:ext>
            </a:extLst>
          </p:cNvPr>
          <p:cNvSpPr txBox="1"/>
          <p:nvPr/>
        </p:nvSpPr>
        <p:spPr>
          <a:xfrm>
            <a:off x="417049" y="480452"/>
            <a:ext cx="6653848" cy="307777"/>
          </a:xfrm>
          <a:prstGeom prst="rect">
            <a:avLst/>
          </a:prstGeom>
          <a:noFill/>
        </p:spPr>
        <p:txBody>
          <a:bodyPr wrap="square" rtlCol="0">
            <a:spAutoFit/>
          </a:bodyPr>
          <a:lstStyle/>
          <a:p>
            <a:pPr algn="ctr"/>
            <a:r>
              <a:rPr lang="en-US" sz="1400" dirty="0">
                <a:latin typeface="Cambria" panose="02040503050406030204" pitchFamily="18" charset="0"/>
                <a:ea typeface="Cambria" panose="02040503050406030204" pitchFamily="18" charset="0"/>
              </a:rPr>
              <a:t>Appendix B:   A </a:t>
            </a:r>
            <a:r>
              <a:rPr lang="en-US" sz="1400" i="1" dirty="0" err="1">
                <a:latin typeface="Cambria" panose="02040503050406030204" pitchFamily="18" charset="0"/>
                <a:ea typeface="Cambria" panose="02040503050406030204" pitchFamily="18" charset="0"/>
              </a:rPr>
              <a:t>Nosei</a:t>
            </a:r>
            <a:r>
              <a:rPr lang="en-US" sz="1400" i="1" dirty="0">
                <a:latin typeface="Cambria" panose="02040503050406030204" pitchFamily="18" charset="0"/>
                <a:ea typeface="Cambria" panose="02040503050406030204" pitchFamily="18" charset="0"/>
              </a:rPr>
              <a:t> </a:t>
            </a:r>
            <a:r>
              <a:rPr lang="en-US" sz="1400" i="1" dirty="0" err="1">
                <a:latin typeface="Cambria" panose="02040503050406030204" pitchFamily="18" charset="0"/>
                <a:ea typeface="Cambria" panose="02040503050406030204" pitchFamily="18" charset="0"/>
              </a:rPr>
              <a:t>B’ol</a:t>
            </a:r>
            <a:r>
              <a:rPr lang="en-US" sz="1400" i="1" dirty="0">
                <a:latin typeface="Cambria" panose="02040503050406030204" pitchFamily="18" charset="0"/>
                <a:ea typeface="Cambria" panose="02040503050406030204" pitchFamily="18" charset="0"/>
              </a:rPr>
              <a:t> </a:t>
            </a:r>
            <a:r>
              <a:rPr lang="en-US" sz="1400" i="1" dirty="0" err="1">
                <a:latin typeface="Cambria" panose="02040503050406030204" pitchFamily="18" charset="0"/>
                <a:ea typeface="Cambria" panose="02040503050406030204" pitchFamily="18" charset="0"/>
              </a:rPr>
              <a:t>Im</a:t>
            </a:r>
            <a:r>
              <a:rPr lang="en-US" sz="1400" i="1" dirty="0">
                <a:latin typeface="Cambria" panose="02040503050406030204" pitchFamily="18" charset="0"/>
                <a:ea typeface="Cambria" panose="02040503050406030204" pitchFamily="18" charset="0"/>
              </a:rPr>
              <a:t> </a:t>
            </a:r>
            <a:r>
              <a:rPr lang="en-US" sz="1400" i="1" dirty="0" err="1">
                <a:latin typeface="Cambria" panose="02040503050406030204" pitchFamily="18" charset="0"/>
                <a:ea typeface="Cambria" panose="02040503050406030204" pitchFamily="18" charset="0"/>
              </a:rPr>
              <a:t>Chaveiro</a:t>
            </a:r>
            <a:r>
              <a:rPr lang="en-US" sz="1400" i="1" dirty="0">
                <a:latin typeface="Cambria" panose="02040503050406030204" pitchFamily="18" charset="0"/>
                <a:ea typeface="Cambria" panose="02040503050406030204" pitchFamily="18" charset="0"/>
              </a:rPr>
              <a:t> </a:t>
            </a:r>
            <a:r>
              <a:rPr lang="en-US" sz="1400" dirty="0">
                <a:latin typeface="Cambria" panose="02040503050406030204" pitchFamily="18" charset="0"/>
                <a:ea typeface="Cambria" panose="02040503050406030204" pitchFamily="18" charset="0"/>
              </a:rPr>
              <a:t>leads a life of Kiddush Hashem</a:t>
            </a:r>
          </a:p>
        </p:txBody>
      </p:sp>
    </p:spTree>
    <p:extLst>
      <p:ext uri="{BB962C8B-B14F-4D97-AF65-F5344CB8AC3E}">
        <p14:creationId xmlns:p14="http://schemas.microsoft.com/office/powerpoint/2010/main" val="211225360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9688AD8-E5E5-40A5-B8B7-FC4947BC7EDB}"/>
              </a:ext>
            </a:extLst>
          </p:cNvPr>
          <p:cNvSpPr>
            <a:spLocks noGrp="1"/>
          </p:cNvSpPr>
          <p:nvPr>
            <p:ph type="sldNum" sz="quarter" idx="12"/>
          </p:nvPr>
        </p:nvSpPr>
        <p:spPr/>
        <p:txBody>
          <a:bodyPr/>
          <a:lstStyle/>
          <a:p>
            <a:fld id="{0C214F17-86AB-4F1C-BC88-4CB7EE2FB93D}" type="slidenum">
              <a:rPr lang="en-US" sz="1050" b="1" smtClean="0">
                <a:solidFill>
                  <a:schemeClr val="tx1"/>
                </a:solidFill>
              </a:rPr>
              <a:t>47</a:t>
            </a:fld>
            <a:endParaRPr lang="en-US" sz="1050" b="1" dirty="0">
              <a:solidFill>
                <a:schemeClr val="tx1"/>
              </a:solidFill>
            </a:endParaRPr>
          </a:p>
        </p:txBody>
      </p:sp>
      <p:sp>
        <p:nvSpPr>
          <p:cNvPr id="4" name="TextBox 3">
            <a:extLst>
              <a:ext uri="{FF2B5EF4-FFF2-40B4-BE49-F238E27FC236}">
                <a16:creationId xmlns:a16="http://schemas.microsoft.com/office/drawing/2014/main" id="{C5D8C2FD-69F8-44B3-B82D-11DD7FA57799}"/>
              </a:ext>
            </a:extLst>
          </p:cNvPr>
          <p:cNvSpPr txBox="1"/>
          <p:nvPr/>
        </p:nvSpPr>
        <p:spPr>
          <a:xfrm>
            <a:off x="559276" y="412586"/>
            <a:ext cx="6653848" cy="323165"/>
          </a:xfrm>
          <a:prstGeom prst="rect">
            <a:avLst/>
          </a:prstGeom>
          <a:noFill/>
        </p:spPr>
        <p:txBody>
          <a:bodyPr wrap="square" rtlCol="0">
            <a:spAutoFit/>
          </a:bodyPr>
          <a:lstStyle/>
          <a:p>
            <a:pPr algn="ctr"/>
            <a:r>
              <a:rPr lang="en-US" sz="1400" dirty="0">
                <a:latin typeface="Cambria" panose="02040503050406030204" pitchFamily="18" charset="0"/>
                <a:ea typeface="Cambria" panose="02040503050406030204" pitchFamily="18" charset="0"/>
              </a:rPr>
              <a:t>Appendix C:  </a:t>
            </a:r>
            <a:r>
              <a:rPr lang="en-US" sz="1200" baseline="30000" dirty="0">
                <a:latin typeface="Cambria" panose="02040503050406030204" pitchFamily="18" charset="0"/>
                <a:ea typeface="Cambria" panose="02040503050406030204" pitchFamily="18" charset="0"/>
              </a:rPr>
              <a:t>1</a:t>
            </a:r>
            <a:r>
              <a:rPr lang="en-US" sz="1400" dirty="0">
                <a:latin typeface="Cambria" panose="02040503050406030204" pitchFamily="18" charset="0"/>
                <a:ea typeface="Cambria" panose="02040503050406030204" pitchFamily="18" charset="0"/>
              </a:rPr>
              <a:t>The Jewish nation’s </a:t>
            </a:r>
            <a:r>
              <a:rPr lang="en-US" sz="1500" dirty="0">
                <a:latin typeface="Cambria" panose="02040503050406030204" pitchFamily="18" charset="0"/>
                <a:ea typeface="Cambria" panose="02040503050406030204" pitchFamily="18" charset="0"/>
              </a:rPr>
              <a:t>responsibility</a:t>
            </a:r>
            <a:r>
              <a:rPr lang="en-US" sz="1400" dirty="0">
                <a:latin typeface="Cambria" panose="02040503050406030204" pitchFamily="18" charset="0"/>
                <a:ea typeface="Cambria" panose="02040503050406030204" pitchFamily="18" charset="0"/>
              </a:rPr>
              <a:t> to be </a:t>
            </a:r>
            <a:r>
              <a:rPr lang="en-US" sz="1400" i="1" dirty="0" err="1">
                <a:latin typeface="Cambria" panose="02040503050406030204" pitchFamily="18" charset="0"/>
                <a:ea typeface="Cambria" panose="02040503050406030204" pitchFamily="18" charset="0"/>
              </a:rPr>
              <a:t>Nosei</a:t>
            </a:r>
            <a:r>
              <a:rPr lang="en-US" sz="1400" i="1" dirty="0">
                <a:latin typeface="Cambria" panose="02040503050406030204" pitchFamily="18" charset="0"/>
                <a:ea typeface="Cambria" panose="02040503050406030204" pitchFamily="18" charset="0"/>
              </a:rPr>
              <a:t> </a:t>
            </a:r>
            <a:r>
              <a:rPr lang="en-US" sz="1400" i="1" dirty="0" err="1">
                <a:latin typeface="Cambria" panose="02040503050406030204" pitchFamily="18" charset="0"/>
                <a:ea typeface="Cambria" panose="02040503050406030204" pitchFamily="18" charset="0"/>
              </a:rPr>
              <a:t>B’ol</a:t>
            </a:r>
            <a:r>
              <a:rPr lang="en-US" sz="1400" i="1" dirty="0">
                <a:latin typeface="Cambria" panose="02040503050406030204" pitchFamily="18" charset="0"/>
                <a:ea typeface="Cambria" panose="02040503050406030204" pitchFamily="18" charset="0"/>
              </a:rPr>
              <a:t> </a:t>
            </a:r>
            <a:r>
              <a:rPr lang="en-US" sz="1400" dirty="0">
                <a:latin typeface="Cambria" panose="02040503050406030204" pitchFamily="18" charset="0"/>
                <a:ea typeface="Cambria" panose="02040503050406030204" pitchFamily="18" charset="0"/>
              </a:rPr>
              <a:t>with all mankind</a:t>
            </a:r>
          </a:p>
        </p:txBody>
      </p:sp>
      <p:sp>
        <p:nvSpPr>
          <p:cNvPr id="6" name="TextBox 5">
            <a:extLst>
              <a:ext uri="{FF2B5EF4-FFF2-40B4-BE49-F238E27FC236}">
                <a16:creationId xmlns:a16="http://schemas.microsoft.com/office/drawing/2014/main" id="{1DBF90A4-14D6-4F6D-9AFA-EF71C6345120}"/>
              </a:ext>
            </a:extLst>
          </p:cNvPr>
          <p:cNvSpPr txBox="1"/>
          <p:nvPr/>
        </p:nvSpPr>
        <p:spPr>
          <a:xfrm>
            <a:off x="624114" y="1093730"/>
            <a:ext cx="6613934" cy="8335102"/>
          </a:xfrm>
          <a:prstGeom prst="rect">
            <a:avLst/>
          </a:prstGeom>
          <a:noFill/>
        </p:spPr>
        <p:txBody>
          <a:bodyPr wrap="square" rtlCol="0">
            <a:spAutoFit/>
          </a:bodyPr>
          <a:lstStyle/>
          <a:p>
            <a:pPr>
              <a:lnSpc>
                <a:spcPct val="130000"/>
              </a:lnSpc>
            </a:pPr>
            <a:r>
              <a:rPr lang="en-US" sz="1300" dirty="0">
                <a:effectLst/>
                <a:latin typeface="Calibri" panose="020F0502020204030204" pitchFamily="34" charset="0"/>
                <a:ea typeface="Calibri" panose="020F0502020204030204" pitchFamily="34" charset="0"/>
                <a:cs typeface="Arial" panose="020B0604020202020204" pitchFamily="34" charset="0"/>
              </a:rPr>
              <a:t>In May 22, 1960, Chile was struck by the most powerful earthquake ever recorded (the “1960 Valdivia earthquake”).  This catastrophe left approximately two million people homeless and untold thousands injured and dead across three continents.  During a </a:t>
            </a:r>
            <a:r>
              <a:rPr lang="en-US" sz="1300" i="1" dirty="0" err="1">
                <a:effectLst/>
                <a:latin typeface="Calibri" panose="020F0502020204030204" pitchFamily="34" charset="0"/>
                <a:ea typeface="Calibri" panose="020F0502020204030204" pitchFamily="34" charset="0"/>
                <a:cs typeface="Arial" panose="020B0604020202020204" pitchFamily="34" charset="0"/>
              </a:rPr>
              <a:t>mussar</a:t>
            </a:r>
            <a:r>
              <a:rPr lang="en-US" sz="1300" dirty="0">
                <a:effectLst/>
                <a:latin typeface="Calibri" panose="020F0502020204030204" pitchFamily="34" charset="0"/>
                <a:ea typeface="Calibri" panose="020F0502020204030204" pitchFamily="34" charset="0"/>
                <a:cs typeface="Arial" panose="020B0604020202020204" pitchFamily="34" charset="0"/>
              </a:rPr>
              <a:t> address following the earthquake, </a:t>
            </a:r>
            <a:r>
              <a:rPr lang="en-US" sz="1300" dirty="0" err="1">
                <a:effectLst/>
                <a:latin typeface="Calibri" panose="020F0502020204030204" pitchFamily="34" charset="0"/>
                <a:ea typeface="Calibri" panose="020F0502020204030204" pitchFamily="34" charset="0"/>
                <a:cs typeface="Arial" panose="020B0604020202020204" pitchFamily="34" charset="0"/>
              </a:rPr>
              <a:t>Rav</a:t>
            </a:r>
            <a:r>
              <a:rPr lang="en-US" sz="1300" dirty="0">
                <a:effectLst/>
                <a:latin typeface="Calibri" panose="020F0502020204030204" pitchFamily="34" charset="0"/>
                <a:ea typeface="Calibri" panose="020F0502020204030204" pitchFamily="34" charset="0"/>
                <a:cs typeface="Arial" panose="020B0604020202020204" pitchFamily="34" charset="0"/>
              </a:rPr>
              <a:t> </a:t>
            </a:r>
            <a:r>
              <a:rPr lang="en-US" sz="1300" dirty="0" err="1">
                <a:effectLst/>
                <a:latin typeface="Calibri" panose="020F0502020204030204" pitchFamily="34" charset="0"/>
                <a:ea typeface="Calibri" panose="020F0502020204030204" pitchFamily="34" charset="0"/>
                <a:cs typeface="Arial" panose="020B0604020202020204" pitchFamily="34" charset="0"/>
              </a:rPr>
              <a:t>Yechezkel</a:t>
            </a:r>
            <a:r>
              <a:rPr lang="en-US" sz="1300" dirty="0">
                <a:effectLst/>
                <a:latin typeface="Calibri" panose="020F0502020204030204" pitchFamily="34" charset="0"/>
                <a:ea typeface="Calibri" panose="020F0502020204030204" pitchFamily="34" charset="0"/>
                <a:cs typeface="Arial" panose="020B0604020202020204" pitchFamily="34" charset="0"/>
              </a:rPr>
              <a:t> </a:t>
            </a:r>
            <a:r>
              <a:rPr lang="en-US" sz="1300" dirty="0" err="1">
                <a:effectLst/>
                <a:latin typeface="Calibri" panose="020F0502020204030204" pitchFamily="34" charset="0"/>
                <a:ea typeface="Calibri" panose="020F0502020204030204" pitchFamily="34" charset="0"/>
                <a:cs typeface="Arial" panose="020B0604020202020204" pitchFamily="34" charset="0"/>
              </a:rPr>
              <a:t>Levenstein</a:t>
            </a:r>
            <a:r>
              <a:rPr lang="en-US" sz="1300" dirty="0">
                <a:effectLst/>
                <a:latin typeface="Calibri" panose="020F0502020204030204" pitchFamily="34" charset="0"/>
                <a:ea typeface="Calibri" panose="020F0502020204030204" pitchFamily="34" charset="0"/>
                <a:cs typeface="Arial" panose="020B0604020202020204" pitchFamily="34" charset="0"/>
              </a:rPr>
              <a:t> reprimanded the Yeshiva students for failing to be </a:t>
            </a:r>
            <a:r>
              <a:rPr lang="en-US" sz="1300" i="1" dirty="0" err="1">
                <a:effectLst/>
                <a:latin typeface="Calibri" panose="020F0502020204030204" pitchFamily="34" charset="0"/>
                <a:ea typeface="Calibri" panose="020F0502020204030204" pitchFamily="34" charset="0"/>
                <a:cs typeface="Arial" panose="020B0604020202020204" pitchFamily="34" charset="0"/>
              </a:rPr>
              <a:t>Nosei</a:t>
            </a:r>
            <a:r>
              <a:rPr lang="en-US" sz="1300" i="1" dirty="0">
                <a:effectLst/>
                <a:latin typeface="Calibri" panose="020F0502020204030204" pitchFamily="34" charset="0"/>
                <a:ea typeface="Calibri" panose="020F0502020204030204" pitchFamily="34" charset="0"/>
                <a:cs typeface="Arial" panose="020B0604020202020204" pitchFamily="34" charset="0"/>
              </a:rPr>
              <a:t> </a:t>
            </a:r>
            <a:r>
              <a:rPr lang="en-US" sz="1300" i="1" dirty="0" err="1">
                <a:effectLst/>
                <a:latin typeface="Calibri" panose="020F0502020204030204" pitchFamily="34" charset="0"/>
                <a:ea typeface="Calibri" panose="020F0502020204030204" pitchFamily="34" charset="0"/>
                <a:cs typeface="Arial" panose="020B0604020202020204" pitchFamily="34" charset="0"/>
              </a:rPr>
              <a:t>B’ol</a:t>
            </a:r>
            <a:r>
              <a:rPr lang="en-US" sz="1300" dirty="0">
                <a:effectLst/>
                <a:latin typeface="Calibri" panose="020F0502020204030204" pitchFamily="34" charset="0"/>
                <a:ea typeface="Calibri" panose="020F0502020204030204" pitchFamily="34" charset="0"/>
                <a:cs typeface="Arial" panose="020B0604020202020204" pitchFamily="34" charset="0"/>
              </a:rPr>
              <a:t> with those who were devastated by this disaster and for not feeling sorrow for their unimaginable suffering.  Here are some excerpts from </a:t>
            </a:r>
            <a:r>
              <a:rPr lang="en-US" sz="1200" baseline="30000" dirty="0">
                <a:effectLst/>
                <a:latin typeface="Calibri" panose="020F0502020204030204" pitchFamily="34" charset="0"/>
                <a:ea typeface="Calibri" panose="020F0502020204030204" pitchFamily="34" charset="0"/>
                <a:cs typeface="Arial" panose="020B0604020202020204" pitchFamily="34" charset="0"/>
              </a:rPr>
              <a:t>2</a:t>
            </a:r>
            <a:r>
              <a:rPr lang="en-US" sz="1300" dirty="0">
                <a:effectLst/>
                <a:latin typeface="Calibri" panose="020F0502020204030204" pitchFamily="34" charset="0"/>
                <a:ea typeface="Calibri" panose="020F0502020204030204" pitchFamily="34" charset="0"/>
                <a:cs typeface="Arial" panose="020B0604020202020204" pitchFamily="34" charset="0"/>
              </a:rPr>
              <a:t>Rav </a:t>
            </a:r>
            <a:r>
              <a:rPr lang="en-US" sz="1300" dirty="0" err="1">
                <a:effectLst/>
                <a:latin typeface="Calibri" panose="020F0502020204030204" pitchFamily="34" charset="0"/>
                <a:ea typeface="Calibri" panose="020F0502020204030204" pitchFamily="34" charset="0"/>
                <a:cs typeface="Arial" panose="020B0604020202020204" pitchFamily="34" charset="0"/>
              </a:rPr>
              <a:t>Levenstein’s</a:t>
            </a:r>
            <a:r>
              <a:rPr lang="en-US" sz="1300" dirty="0">
                <a:effectLst/>
                <a:latin typeface="Calibri" panose="020F0502020204030204" pitchFamily="34" charset="0"/>
                <a:ea typeface="Calibri" panose="020F0502020204030204" pitchFamily="34" charset="0"/>
                <a:cs typeface="Arial" panose="020B0604020202020204" pitchFamily="34" charset="0"/>
              </a:rPr>
              <a:t> address:</a:t>
            </a:r>
          </a:p>
          <a:p>
            <a:pPr marL="285750" indent="-285750">
              <a:lnSpc>
                <a:spcPct val="130000"/>
              </a:lnSpc>
              <a:spcBef>
                <a:spcPts val="1200"/>
              </a:spcBef>
              <a:buFont typeface="Wingdings" panose="05000000000000000000" pitchFamily="2" charset="2"/>
              <a:buChar char="v"/>
            </a:pPr>
            <a:r>
              <a:rPr lang="en-US" sz="1300" dirty="0">
                <a:effectLst/>
                <a:latin typeface="Calibri" panose="020F0502020204030204" pitchFamily="34" charset="0"/>
                <a:ea typeface="Calibri" panose="020F0502020204030204" pitchFamily="34" charset="0"/>
              </a:rPr>
              <a:t>“</a:t>
            </a:r>
            <a:r>
              <a:rPr lang="en-US" sz="1300" b="1" dirty="0">
                <a:effectLst/>
                <a:latin typeface="Calibri" panose="020F0502020204030204" pitchFamily="34" charset="0"/>
                <a:ea typeface="Calibri" panose="020F0502020204030204" pitchFamily="34" charset="0"/>
                <a:cs typeface="Calibri" panose="020F0502020204030204" pitchFamily="34" charset="0"/>
              </a:rPr>
              <a:t>It behooves us to reflect upon the misfortunes and pain in the world.  </a:t>
            </a:r>
            <a:r>
              <a:rPr lang="en-US" sz="1300" dirty="0">
                <a:effectLst/>
                <a:latin typeface="Calibri" panose="020F0502020204030204" pitchFamily="34" charset="0"/>
                <a:ea typeface="Calibri" panose="020F0502020204030204" pitchFamily="34" charset="0"/>
                <a:cs typeface="Calibri" panose="020F0502020204030204" pitchFamily="34" charset="0"/>
              </a:rPr>
              <a:t>The (Chilean) earthquake has left thousands killed, injured and homeless with no roof overhead.  Yet, this has left no impression upon us (we remain apathetic to their terrible suffering).  I do not see anyone talking about this.  Why are we not thinking about the tremendous calamity that has befallen the residents of the impacted countries?” </a:t>
            </a:r>
            <a:endParaRPr lang="en-US" sz="1300" dirty="0">
              <a:effectLst/>
              <a:latin typeface="Calibri" panose="020F0502020204030204" pitchFamily="34" charset="0"/>
              <a:ea typeface="Calibri" panose="020F0502020204030204" pitchFamily="34" charset="0"/>
              <a:cs typeface="Arial" panose="020B0604020202020204" pitchFamily="34" charset="0"/>
            </a:endParaRPr>
          </a:p>
          <a:p>
            <a:pPr marL="285750" indent="-285750">
              <a:lnSpc>
                <a:spcPct val="130000"/>
              </a:lnSpc>
              <a:spcBef>
                <a:spcPts val="1200"/>
              </a:spcBef>
              <a:buFont typeface="Wingdings" panose="05000000000000000000" pitchFamily="2" charset="2"/>
              <a:buChar char="v"/>
            </a:pPr>
            <a:r>
              <a:rPr lang="en-US" sz="1300" dirty="0">
                <a:effectLst/>
                <a:latin typeface="Calibri" panose="020F0502020204030204" pitchFamily="34" charset="0"/>
                <a:ea typeface="Calibri" panose="020F0502020204030204" pitchFamily="34" charset="0"/>
              </a:rPr>
              <a:t>“We fail to understand that a person’s purpose is to be concerned about and seek out the wellbeing of the entire world and all its creations, as the </a:t>
            </a:r>
            <a:r>
              <a:rPr lang="en-US" sz="1300" dirty="0" err="1">
                <a:effectLst/>
                <a:latin typeface="Calibri" panose="020F0502020204030204" pitchFamily="34" charset="0"/>
                <a:ea typeface="Calibri" panose="020F0502020204030204" pitchFamily="34" charset="0"/>
              </a:rPr>
              <a:t>Gemara</a:t>
            </a:r>
            <a:r>
              <a:rPr lang="en-US" sz="1300" dirty="0">
                <a:effectLst/>
                <a:latin typeface="Calibri" panose="020F0502020204030204" pitchFamily="34" charset="0"/>
                <a:ea typeface="Calibri" panose="020F0502020204030204" pitchFamily="34" charset="0"/>
              </a:rPr>
              <a:t> states regarding </a:t>
            </a:r>
            <a:r>
              <a:rPr lang="en-US" sz="1300" dirty="0" err="1">
                <a:effectLst/>
                <a:latin typeface="Calibri" panose="020F0502020204030204" pitchFamily="34" charset="0"/>
                <a:ea typeface="Calibri" panose="020F0502020204030204" pitchFamily="34" charset="0"/>
              </a:rPr>
              <a:t>Rebbi</a:t>
            </a:r>
            <a:r>
              <a:rPr lang="en-US" sz="1300" dirty="0">
                <a:effectLst/>
                <a:latin typeface="Calibri" panose="020F0502020204030204" pitchFamily="34" charset="0"/>
                <a:ea typeface="Calibri" panose="020F0502020204030204" pitchFamily="34" charset="0"/>
              </a:rPr>
              <a:t> </a:t>
            </a:r>
            <a:r>
              <a:rPr lang="en-US" sz="1300" dirty="0" err="1">
                <a:effectLst/>
                <a:latin typeface="Calibri" panose="020F0502020204030204" pitchFamily="34" charset="0"/>
                <a:ea typeface="Calibri" panose="020F0502020204030204" pitchFamily="34" charset="0"/>
              </a:rPr>
              <a:t>Yochanan</a:t>
            </a:r>
            <a:r>
              <a:rPr lang="en-US" sz="1300" dirty="0">
                <a:effectLst/>
                <a:latin typeface="Calibri" panose="020F0502020204030204" pitchFamily="34" charset="0"/>
                <a:ea typeface="Calibri" panose="020F0502020204030204" pitchFamily="34" charset="0"/>
              </a:rPr>
              <a:t> ben </a:t>
            </a:r>
            <a:r>
              <a:rPr lang="en-US" sz="1300" dirty="0" err="1">
                <a:effectLst/>
                <a:latin typeface="Calibri" panose="020F0502020204030204" pitchFamily="34" charset="0"/>
                <a:ea typeface="Calibri" panose="020F0502020204030204" pitchFamily="34" charset="0"/>
              </a:rPr>
              <a:t>Zakai</a:t>
            </a:r>
            <a:r>
              <a:rPr lang="en-US" sz="1300" dirty="0">
                <a:effectLst/>
                <a:latin typeface="Calibri" panose="020F0502020204030204" pitchFamily="34" charset="0"/>
                <a:ea typeface="Calibri" panose="020F0502020204030204" pitchFamily="34" charset="0"/>
              </a:rPr>
              <a:t> - no one ever preempted his greetings to anyone, even a non-Jew in the street. The Midrash states</a:t>
            </a:r>
            <a:r>
              <a:rPr lang="en-US" sz="1300" i="1" dirty="0">
                <a:effectLst/>
                <a:latin typeface="Calibri" panose="020F0502020204030204" pitchFamily="34" charset="0"/>
                <a:ea typeface="Calibri" panose="020F0502020204030204" pitchFamily="34" charset="0"/>
              </a:rPr>
              <a:t>, </a:t>
            </a:r>
            <a:r>
              <a:rPr lang="en-US" sz="1300" dirty="0">
                <a:effectLst/>
                <a:latin typeface="Calibri" panose="020F0502020204030204" pitchFamily="34" charset="0"/>
                <a:ea typeface="Calibri" panose="020F0502020204030204" pitchFamily="34" charset="0"/>
              </a:rPr>
              <a:t>“What is the difference between Jewish prophets and non-Jewish prophets?  The Jewish prophets prophesized with the attribute of mercy toward Jews and non-Jews alike, as </a:t>
            </a:r>
            <a:r>
              <a:rPr lang="en-US" sz="1300" dirty="0" err="1">
                <a:effectLst/>
                <a:latin typeface="Calibri" panose="020F0502020204030204" pitchFamily="34" charset="0"/>
                <a:ea typeface="Calibri" panose="020F0502020204030204" pitchFamily="34" charset="0"/>
              </a:rPr>
              <a:t>Yirmiyahu</a:t>
            </a:r>
            <a:r>
              <a:rPr lang="en-US" sz="1300" dirty="0">
                <a:effectLst/>
                <a:latin typeface="Calibri" panose="020F0502020204030204" pitchFamily="34" charset="0"/>
                <a:ea typeface="Calibri" panose="020F0502020204030204" pitchFamily="34" charset="0"/>
              </a:rPr>
              <a:t> said, </a:t>
            </a:r>
            <a:r>
              <a:rPr lang="en-US" sz="1300" i="1" dirty="0">
                <a:effectLst/>
                <a:latin typeface="Calibri" panose="020F0502020204030204" pitchFamily="34" charset="0"/>
                <a:ea typeface="Calibri" panose="020F0502020204030204" pitchFamily="34" charset="0"/>
              </a:rPr>
              <a:t>“my heart moans for </a:t>
            </a:r>
            <a:r>
              <a:rPr lang="en-US" sz="1300" i="1" dirty="0" err="1">
                <a:effectLst/>
                <a:latin typeface="Calibri" panose="020F0502020204030204" pitchFamily="34" charset="0"/>
                <a:ea typeface="Calibri" panose="020F0502020204030204" pitchFamily="34" charset="0"/>
              </a:rPr>
              <a:t>Moav</a:t>
            </a:r>
            <a:r>
              <a:rPr lang="en-US" sz="1300" i="1" dirty="0">
                <a:effectLst/>
                <a:latin typeface="Calibri" panose="020F0502020204030204" pitchFamily="34" charset="0"/>
                <a:ea typeface="Calibri" panose="020F0502020204030204" pitchFamily="34" charset="0"/>
              </a:rPr>
              <a:t> like flutes</a:t>
            </a:r>
            <a:r>
              <a:rPr lang="en-US" sz="1300" dirty="0">
                <a:effectLst/>
                <a:latin typeface="Calibri" panose="020F0502020204030204" pitchFamily="34" charset="0"/>
                <a:ea typeface="Calibri" panose="020F0502020204030204" pitchFamily="34" charset="0"/>
              </a:rPr>
              <a:t>,”</a:t>
            </a:r>
            <a:r>
              <a:rPr lang="en-US" sz="1300" i="1" dirty="0">
                <a:effectLst/>
                <a:latin typeface="Calibri" panose="020F0502020204030204" pitchFamily="34" charset="0"/>
                <a:ea typeface="Calibri" panose="020F0502020204030204" pitchFamily="34" charset="0"/>
              </a:rPr>
              <a:t> </a:t>
            </a:r>
            <a:r>
              <a:rPr lang="en-US" sz="1300" dirty="0">
                <a:effectLst/>
                <a:latin typeface="Calibri" panose="020F0502020204030204" pitchFamily="34" charset="0"/>
                <a:ea typeface="Calibri" panose="020F0502020204030204" pitchFamily="34" charset="0"/>
              </a:rPr>
              <a:t>(because of his great anguish over the suffering of the non-Jews).  </a:t>
            </a:r>
            <a:r>
              <a:rPr lang="en-US" sz="1300" b="1" dirty="0">
                <a:effectLst/>
                <a:latin typeface="Calibri" panose="020F0502020204030204" pitchFamily="34" charset="0"/>
                <a:ea typeface="Calibri" panose="020F0502020204030204" pitchFamily="34" charset="0"/>
              </a:rPr>
              <a:t>Thus, the Holy One, blessed is He, demands from us that we empathize with and have compassion for non-Jews as well.  </a:t>
            </a:r>
            <a:r>
              <a:rPr lang="en-US" sz="1300" dirty="0">
                <a:effectLst/>
                <a:latin typeface="Calibri" panose="020F0502020204030204" pitchFamily="34" charset="0"/>
                <a:ea typeface="Calibri" panose="020F0502020204030204" pitchFamily="34" charset="0"/>
              </a:rPr>
              <a:t>We are obligated to feel the pain of all the victims swept away by the catastrophic earthquake, and to feel the terror of those who live in the affected areas.”</a:t>
            </a:r>
          </a:p>
          <a:p>
            <a:pPr marL="285750" indent="-285750">
              <a:lnSpc>
                <a:spcPct val="130000"/>
              </a:lnSpc>
              <a:spcBef>
                <a:spcPts val="1200"/>
              </a:spcBef>
              <a:buFont typeface="Wingdings" panose="05000000000000000000" pitchFamily="2" charset="2"/>
              <a:buChar char="v"/>
            </a:pPr>
            <a:r>
              <a:rPr lang="en-US" sz="1300" dirty="0">
                <a:effectLst/>
                <a:latin typeface="Calibri" panose="020F0502020204030204" pitchFamily="34" charset="0"/>
                <a:ea typeface="Calibri" panose="020F0502020204030204" pitchFamily="34" charset="0"/>
              </a:rPr>
              <a:t>“If a prophet would have come and foretold that all catastrophes which befall the world are a punishment for our sins, we would have trembled from Heaven’s punishment.  </a:t>
            </a:r>
            <a:r>
              <a:rPr lang="en-US" sz="1300" b="1" dirty="0">
                <a:effectLst/>
                <a:latin typeface="Calibri" panose="020F0502020204030204" pitchFamily="34" charset="0"/>
                <a:ea typeface="Calibri" panose="020F0502020204030204" pitchFamily="34" charset="0"/>
              </a:rPr>
              <a:t>We are obligated to feel the pain of the nations of the world.  </a:t>
            </a:r>
            <a:r>
              <a:rPr lang="en-US" sz="1300" dirty="0">
                <a:effectLst/>
                <a:latin typeface="Calibri" panose="020F0502020204030204" pitchFamily="34" charset="0"/>
                <a:ea typeface="Calibri" panose="020F0502020204030204" pitchFamily="34" charset="0"/>
              </a:rPr>
              <a:t>If we have a Torah obligation to care about the pain of animals, how much more so we must feel the pain of people who are created in the </a:t>
            </a:r>
            <a:r>
              <a:rPr lang="en-US" sz="1300" i="1" dirty="0" err="1">
                <a:effectLst/>
                <a:latin typeface="Calibri" panose="020F0502020204030204" pitchFamily="34" charset="0"/>
                <a:ea typeface="Calibri" panose="020F0502020204030204" pitchFamily="34" charset="0"/>
              </a:rPr>
              <a:t>Tzelem</a:t>
            </a:r>
            <a:r>
              <a:rPr lang="en-US" sz="1300" i="1" dirty="0">
                <a:effectLst/>
                <a:latin typeface="Calibri" panose="020F0502020204030204" pitchFamily="34" charset="0"/>
                <a:ea typeface="Calibri" panose="020F0502020204030204" pitchFamily="34" charset="0"/>
              </a:rPr>
              <a:t> </a:t>
            </a:r>
            <a:r>
              <a:rPr lang="en-US" sz="1300" i="1" dirty="0" err="1">
                <a:effectLst/>
                <a:latin typeface="Calibri" panose="020F0502020204030204" pitchFamily="34" charset="0"/>
                <a:ea typeface="Calibri" panose="020F0502020204030204" pitchFamily="34" charset="0"/>
              </a:rPr>
              <a:t>Elokim</a:t>
            </a:r>
            <a:r>
              <a:rPr lang="en-US" sz="1300" i="1" dirty="0">
                <a:effectLst/>
                <a:latin typeface="Calibri" panose="020F0502020204030204" pitchFamily="34" charset="0"/>
                <a:ea typeface="Calibri" panose="020F0502020204030204" pitchFamily="34" charset="0"/>
              </a:rPr>
              <a:t> </a:t>
            </a:r>
            <a:r>
              <a:rPr lang="en-US" sz="1300" dirty="0">
                <a:effectLst/>
                <a:latin typeface="Calibri" panose="020F0502020204030204" pitchFamily="34" charset="0"/>
                <a:ea typeface="Calibri" panose="020F0502020204030204" pitchFamily="34" charset="0"/>
              </a:rPr>
              <a:t>(Divine image)</a:t>
            </a:r>
            <a:r>
              <a:rPr lang="en-US" sz="1300" dirty="0">
                <a:latin typeface="Calibri" panose="020F0502020204030204" pitchFamily="34" charset="0"/>
                <a:ea typeface="Calibri" panose="020F0502020204030204" pitchFamily="34" charset="0"/>
              </a:rPr>
              <a:t> …</a:t>
            </a:r>
            <a:r>
              <a:rPr lang="en-US" sz="1300" dirty="0">
                <a:effectLst/>
                <a:latin typeface="Calibri" panose="020F0502020204030204" pitchFamily="34" charset="0"/>
                <a:ea typeface="Calibri" panose="020F0502020204030204" pitchFamily="34" charset="0"/>
              </a:rPr>
              <a:t> If only our hearts were imbued with love of mankind, we would be alarmed and aroused by this catastrophe; we would perceive and feel Heaven’s punishment [warning to us to repent].  Thus, endeavoring to perfect our </a:t>
            </a:r>
            <a:r>
              <a:rPr lang="en-US" sz="1300" i="1" dirty="0" err="1">
                <a:effectLst/>
                <a:latin typeface="Calibri" panose="020F0502020204030204" pitchFamily="34" charset="0"/>
                <a:ea typeface="Calibri" panose="020F0502020204030204" pitchFamily="34" charset="0"/>
              </a:rPr>
              <a:t>middos</a:t>
            </a:r>
            <a:r>
              <a:rPr lang="en-US" sz="1300" i="1" dirty="0">
                <a:effectLst/>
                <a:latin typeface="Calibri" panose="020F0502020204030204" pitchFamily="34" charset="0"/>
                <a:ea typeface="Calibri" panose="020F0502020204030204" pitchFamily="34" charset="0"/>
              </a:rPr>
              <a:t> </a:t>
            </a:r>
            <a:r>
              <a:rPr lang="en-US" sz="1300" dirty="0">
                <a:effectLst/>
                <a:latin typeface="Calibri" panose="020F0502020204030204" pitchFamily="34" charset="0"/>
                <a:ea typeface="Calibri" panose="020F0502020204030204" pitchFamily="34" charset="0"/>
              </a:rPr>
              <a:t>is the path to awakening and strengthening ourselves in </a:t>
            </a:r>
            <a:r>
              <a:rPr lang="en-US" sz="1300" i="1" dirty="0">
                <a:effectLst/>
                <a:latin typeface="Calibri" panose="020F0502020204030204" pitchFamily="34" charset="0"/>
                <a:ea typeface="Calibri" panose="020F0502020204030204" pitchFamily="34" charset="0"/>
              </a:rPr>
              <a:t>Emunah </a:t>
            </a:r>
            <a:r>
              <a:rPr lang="en-US" sz="1300" dirty="0">
                <a:effectLst/>
                <a:latin typeface="Calibri" panose="020F0502020204030204" pitchFamily="34" charset="0"/>
                <a:ea typeface="Calibri" panose="020F0502020204030204" pitchFamily="34" charset="0"/>
              </a:rPr>
              <a:t>(faith).”  </a:t>
            </a:r>
          </a:p>
        </p:txBody>
      </p:sp>
    </p:spTree>
    <p:extLst>
      <p:ext uri="{BB962C8B-B14F-4D97-AF65-F5344CB8AC3E}">
        <p14:creationId xmlns:p14="http://schemas.microsoft.com/office/powerpoint/2010/main" val="211127098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04C1E44-1272-40C5-80F3-6D7989221118}"/>
              </a:ext>
            </a:extLst>
          </p:cNvPr>
          <p:cNvSpPr>
            <a:spLocks noGrp="1"/>
          </p:cNvSpPr>
          <p:nvPr>
            <p:ph type="sldNum" sz="quarter" idx="12"/>
          </p:nvPr>
        </p:nvSpPr>
        <p:spPr/>
        <p:txBody>
          <a:bodyPr/>
          <a:lstStyle/>
          <a:p>
            <a:fld id="{0C214F17-86AB-4F1C-BC88-4CB7EE2FB93D}" type="slidenum">
              <a:rPr lang="en-US" sz="1050" b="1" smtClean="0">
                <a:solidFill>
                  <a:schemeClr val="tx1"/>
                </a:solidFill>
              </a:rPr>
              <a:t>48</a:t>
            </a:fld>
            <a:endParaRPr lang="en-US" sz="1050" b="1" dirty="0">
              <a:solidFill>
                <a:schemeClr val="tx1"/>
              </a:solidFill>
            </a:endParaRPr>
          </a:p>
        </p:txBody>
      </p:sp>
      <p:sp>
        <p:nvSpPr>
          <p:cNvPr id="6" name="TextBox 5">
            <a:extLst>
              <a:ext uri="{FF2B5EF4-FFF2-40B4-BE49-F238E27FC236}">
                <a16:creationId xmlns:a16="http://schemas.microsoft.com/office/drawing/2014/main" id="{797D732E-8D74-42D5-9702-BF97C1C35544}"/>
              </a:ext>
            </a:extLst>
          </p:cNvPr>
          <p:cNvSpPr txBox="1"/>
          <p:nvPr/>
        </p:nvSpPr>
        <p:spPr>
          <a:xfrm>
            <a:off x="584200" y="413636"/>
            <a:ext cx="6653848" cy="307777"/>
          </a:xfrm>
          <a:prstGeom prst="rect">
            <a:avLst/>
          </a:prstGeom>
          <a:noFill/>
        </p:spPr>
        <p:txBody>
          <a:bodyPr wrap="square" rtlCol="0">
            <a:spAutoFit/>
          </a:bodyPr>
          <a:lstStyle/>
          <a:p>
            <a:pPr algn="ctr"/>
            <a:r>
              <a:rPr lang="en-US" sz="1400" dirty="0">
                <a:latin typeface="Cambria" panose="02040503050406030204" pitchFamily="18" charset="0"/>
                <a:ea typeface="Cambria" panose="02040503050406030204" pitchFamily="18" charset="0"/>
              </a:rPr>
              <a:t>Appendix D:  </a:t>
            </a:r>
            <a:r>
              <a:rPr lang="en-US" sz="1400" dirty="0">
                <a:effectLst/>
                <a:latin typeface="Cambria" panose="02040503050406030204" pitchFamily="18" charset="0"/>
                <a:ea typeface="Calibri" panose="020F0502020204030204" pitchFamily="34" charset="0"/>
                <a:cs typeface="Arial" panose="020B0604020202020204" pitchFamily="34" charset="0"/>
              </a:rPr>
              <a:t>Stories of awesome </a:t>
            </a:r>
            <a:r>
              <a:rPr lang="en-US" sz="1400" i="1" dirty="0" err="1">
                <a:effectLst/>
                <a:latin typeface="Cambria" panose="02040503050406030204" pitchFamily="18" charset="0"/>
                <a:ea typeface="Calibri" panose="020F0502020204030204" pitchFamily="34" charset="0"/>
                <a:cs typeface="Arial" panose="020B0604020202020204" pitchFamily="34" charset="0"/>
              </a:rPr>
              <a:t>Nesiah</a:t>
            </a:r>
            <a:r>
              <a:rPr lang="en-US" sz="1400" i="1" dirty="0">
                <a:effectLst/>
                <a:latin typeface="Cambria" panose="02040503050406030204" pitchFamily="18" charset="0"/>
                <a:ea typeface="Calibri" panose="020F0502020204030204" pitchFamily="34" charset="0"/>
                <a:cs typeface="Arial" panose="020B0604020202020204" pitchFamily="34" charset="0"/>
              </a:rPr>
              <a:t> </a:t>
            </a:r>
            <a:r>
              <a:rPr lang="en-US" sz="1400" i="1" dirty="0" err="1">
                <a:effectLst/>
                <a:latin typeface="Cambria" panose="02040503050406030204" pitchFamily="18" charset="0"/>
                <a:ea typeface="Calibri" panose="020F0502020204030204" pitchFamily="34" charset="0"/>
                <a:cs typeface="Arial" panose="020B0604020202020204" pitchFamily="34" charset="0"/>
              </a:rPr>
              <a:t>B’ol</a:t>
            </a:r>
            <a:r>
              <a:rPr lang="en-US" sz="1400" dirty="0">
                <a:effectLst/>
                <a:latin typeface="Cambria" panose="02040503050406030204" pitchFamily="18" charset="0"/>
                <a:ea typeface="Calibri" panose="020F0502020204030204" pitchFamily="34" charset="0"/>
                <a:cs typeface="Arial" panose="020B0604020202020204" pitchFamily="34" charset="0"/>
              </a:rPr>
              <a:t> demonstrated by great Torah scholars</a:t>
            </a:r>
            <a:endParaRPr lang="en-US" sz="1400" dirty="0"/>
          </a:p>
        </p:txBody>
      </p:sp>
      <p:sp>
        <p:nvSpPr>
          <p:cNvPr id="9" name="TextBox 8">
            <a:extLst>
              <a:ext uri="{FF2B5EF4-FFF2-40B4-BE49-F238E27FC236}">
                <a16:creationId xmlns:a16="http://schemas.microsoft.com/office/drawing/2014/main" id="{F9E963D8-F1C7-46C5-A4DB-30D3AC6C39E8}"/>
              </a:ext>
            </a:extLst>
          </p:cNvPr>
          <p:cNvSpPr txBox="1"/>
          <p:nvPr/>
        </p:nvSpPr>
        <p:spPr>
          <a:xfrm>
            <a:off x="640443" y="941244"/>
            <a:ext cx="6541362" cy="8412480"/>
          </a:xfrm>
          <a:prstGeom prst="rect">
            <a:avLst/>
          </a:prstGeom>
          <a:noFill/>
        </p:spPr>
        <p:txBody>
          <a:bodyPr wrap="square" rtlCol="0">
            <a:spAutoFit/>
          </a:bodyPr>
          <a:lstStyle/>
          <a:p>
            <a:pPr marL="0" marR="0">
              <a:lnSpc>
                <a:spcPct val="135000"/>
              </a:lnSpc>
              <a:spcBef>
                <a:spcPts val="1200"/>
              </a:spcBef>
            </a:pPr>
            <a:r>
              <a:rPr lang="en-US" sz="1200" baseline="30000" dirty="0">
                <a:effectLst/>
                <a:latin typeface="Calibri" panose="020F0502020204030204" pitchFamily="34" charset="0"/>
                <a:ea typeface="Calibri" panose="020F0502020204030204" pitchFamily="34" charset="0"/>
                <a:cs typeface="Arial" panose="020B0604020202020204" pitchFamily="34" charset="0"/>
              </a:rPr>
              <a:t>1</a:t>
            </a:r>
            <a:r>
              <a:rPr lang="en-US" sz="1200" dirty="0">
                <a:effectLst/>
                <a:latin typeface="Calibri" panose="020F0502020204030204" pitchFamily="34" charset="0"/>
                <a:ea typeface="Calibri" panose="020F0502020204030204" pitchFamily="34" charset="0"/>
                <a:cs typeface="Arial" panose="020B0604020202020204" pitchFamily="34" charset="0"/>
              </a:rPr>
              <a:t>During World War I, the saintly </a:t>
            </a:r>
            <a:r>
              <a:rPr lang="en-US" sz="1200" dirty="0" err="1">
                <a:effectLst/>
                <a:latin typeface="Calibri" panose="020F0502020204030204" pitchFamily="34" charset="0"/>
                <a:ea typeface="Calibri" panose="020F0502020204030204" pitchFamily="34" charset="0"/>
                <a:cs typeface="Arial" panose="020B0604020202020204" pitchFamily="34" charset="0"/>
              </a:rPr>
              <a:t>Chofetz</a:t>
            </a:r>
            <a:r>
              <a:rPr lang="en-US" sz="1200" dirty="0">
                <a:effectLst/>
                <a:latin typeface="Calibri" panose="020F0502020204030204" pitchFamily="34" charset="0"/>
                <a:ea typeface="Calibri" panose="020F0502020204030204" pitchFamily="34" charset="0"/>
                <a:cs typeface="Arial" panose="020B0604020202020204" pitchFamily="34" charset="0"/>
              </a:rPr>
              <a:t> Chaim could not rest. He grieved constantly for the suffering endured by </a:t>
            </a:r>
            <a:r>
              <a:rPr lang="en-US" sz="1200" i="1" dirty="0" err="1">
                <a:effectLst/>
                <a:latin typeface="Calibri" panose="020F0502020204030204" pitchFamily="34" charset="0"/>
                <a:ea typeface="Calibri" panose="020F0502020204030204" pitchFamily="34" charset="0"/>
                <a:cs typeface="Arial" panose="020B0604020202020204" pitchFamily="34" charset="0"/>
              </a:rPr>
              <a:t>Klal</a:t>
            </a:r>
            <a:r>
              <a:rPr lang="en-US" sz="1200" i="1" dirty="0">
                <a:effectLst/>
                <a:latin typeface="Calibri" panose="020F0502020204030204" pitchFamily="34" charset="0"/>
                <a:ea typeface="Calibri" panose="020F0502020204030204" pitchFamily="34" charset="0"/>
                <a:cs typeface="Arial" panose="020B0604020202020204" pitchFamily="34" charset="0"/>
              </a:rPr>
              <a:t> Yisrael</a:t>
            </a:r>
            <a:r>
              <a:rPr lang="en-US" sz="1200" dirty="0">
                <a:effectLst/>
                <a:latin typeface="Calibri" panose="020F0502020204030204" pitchFamily="34" charset="0"/>
                <a:ea typeface="Calibri" panose="020F0502020204030204" pitchFamily="34" charset="0"/>
                <a:cs typeface="Arial" panose="020B0604020202020204" pitchFamily="34" charset="0"/>
              </a:rPr>
              <a:t> throughout Europe.  He was well into his eighties when his wife woke up in the middle of the night and noticed that her saintly husband was not in his bed.  She rose quickly to see if he was feeling well, and found him lying on the cold, hard floor, with his hands bent under his head in place of a pillow.  Seeing her elderly husband in such a position frightened her, so he explained his actions: </a:t>
            </a:r>
            <a:r>
              <a:rPr lang="en-US" sz="1200" i="1" dirty="0">
                <a:effectLst/>
                <a:latin typeface="Calibri" panose="020F0502020204030204" pitchFamily="34" charset="0"/>
                <a:ea typeface="Calibri" panose="020F0502020204030204" pitchFamily="34" charset="0"/>
                <a:cs typeface="Arial" panose="020B0604020202020204" pitchFamily="34" charset="0"/>
              </a:rPr>
              <a:t>“I was lying so comfortably in my warm bed, and then I began to think of all my fellow Jews who have been forced from their homes by the advancing armies and have no warm bed to sleep in. How can I sleep in my bed while others sleep on the cold, hard floors?  I too will do the same. So, I arose and lay on the floor, as well</a:t>
            </a:r>
            <a:r>
              <a:rPr lang="en-US" sz="1200" dirty="0">
                <a:effectLst/>
                <a:latin typeface="Calibri" panose="020F0502020204030204" pitchFamily="34" charset="0"/>
                <a:ea typeface="Calibri" panose="020F0502020204030204" pitchFamily="34" charset="0"/>
                <a:cs typeface="Arial" panose="020B0604020202020204" pitchFamily="34" charset="0"/>
              </a:rPr>
              <a:t>.”  In a slightly different version, the </a:t>
            </a:r>
            <a:r>
              <a:rPr lang="en-US" sz="1200" dirty="0" err="1">
                <a:effectLst/>
                <a:latin typeface="Calibri" panose="020F0502020204030204" pitchFamily="34" charset="0"/>
                <a:ea typeface="Calibri" panose="020F0502020204030204" pitchFamily="34" charset="0"/>
                <a:cs typeface="Arial" panose="020B0604020202020204" pitchFamily="34" charset="0"/>
              </a:rPr>
              <a:t>Chofetz</a:t>
            </a:r>
            <a:r>
              <a:rPr lang="en-US" sz="1200" dirty="0">
                <a:effectLst/>
                <a:latin typeface="Calibri" panose="020F0502020204030204" pitchFamily="34" charset="0"/>
                <a:ea typeface="Calibri" panose="020F0502020204030204" pitchFamily="34" charset="0"/>
                <a:cs typeface="Arial" panose="020B0604020202020204" pitchFamily="34" charset="0"/>
              </a:rPr>
              <a:t> Chaim explained that at a time when Jewish soldiers were struggling, fighting for their lives in bunkers and foxholes, grappling with the bitter cold in the winter and the unbearable heat in the summer, he just could not permit himself to sleep in a bed.  Similarly, when </a:t>
            </a:r>
            <a:r>
              <a:rPr lang="en-US" sz="1200" dirty="0" err="1">
                <a:effectLst/>
                <a:latin typeface="Calibri" panose="020F0502020204030204" pitchFamily="34" charset="0"/>
                <a:ea typeface="Calibri" panose="020F0502020204030204" pitchFamily="34" charset="0"/>
                <a:cs typeface="Arial" panose="020B0604020202020204" pitchFamily="34" charset="0"/>
              </a:rPr>
              <a:t>Rav</a:t>
            </a:r>
            <a:r>
              <a:rPr lang="en-US" sz="1200" dirty="0">
                <a:effectLst/>
                <a:latin typeface="Calibri" panose="020F0502020204030204" pitchFamily="34" charset="0"/>
                <a:ea typeface="Calibri" panose="020F0502020204030204" pitchFamily="34" charset="0"/>
                <a:cs typeface="Arial" panose="020B0604020202020204" pitchFamily="34" charset="0"/>
              </a:rPr>
              <a:t> Chaim Soloveitchik, </a:t>
            </a:r>
            <a:r>
              <a:rPr lang="en-US" sz="1200" dirty="0" err="1">
                <a:effectLst/>
                <a:latin typeface="Calibri" panose="020F0502020204030204" pitchFamily="34" charset="0"/>
                <a:ea typeface="Calibri" panose="020F0502020204030204" pitchFamily="34" charset="0"/>
                <a:cs typeface="Arial" panose="020B0604020202020204" pitchFamily="34" charset="0"/>
              </a:rPr>
              <a:t>zt”l</a:t>
            </a:r>
            <a:r>
              <a:rPr lang="en-US" sz="1200" dirty="0">
                <a:effectLst/>
                <a:latin typeface="Calibri" panose="020F0502020204030204" pitchFamily="34" charset="0"/>
                <a:ea typeface="Calibri" panose="020F0502020204030204" pitchFamily="34" charset="0"/>
                <a:cs typeface="Arial" panose="020B0604020202020204" pitchFamily="34" charset="0"/>
              </a:rPr>
              <a:t>, was the </a:t>
            </a:r>
            <a:r>
              <a:rPr lang="en-US" sz="1200" dirty="0" err="1">
                <a:effectLst/>
                <a:latin typeface="Calibri" panose="020F0502020204030204" pitchFamily="34" charset="0"/>
                <a:ea typeface="Calibri" panose="020F0502020204030204" pitchFamily="34" charset="0"/>
                <a:cs typeface="Arial" panose="020B0604020202020204" pitchFamily="34" charset="0"/>
              </a:rPr>
              <a:t>Rav</a:t>
            </a:r>
            <a:r>
              <a:rPr lang="en-US" sz="1200" dirty="0">
                <a:effectLst/>
                <a:latin typeface="Calibri" panose="020F0502020204030204" pitchFamily="34" charset="0"/>
                <a:ea typeface="Calibri" panose="020F0502020204030204" pitchFamily="34" charset="0"/>
                <a:cs typeface="Arial" panose="020B0604020202020204" pitchFamily="34" charset="0"/>
              </a:rPr>
              <a:t> of Brisk, half the city burned down leaving hundreds of Jews homeless.  </a:t>
            </a:r>
            <a:r>
              <a:rPr lang="en-US" sz="1200" dirty="0" err="1">
                <a:effectLst/>
                <a:latin typeface="Calibri" panose="020F0502020204030204" pitchFamily="34" charset="0"/>
                <a:ea typeface="Calibri" panose="020F0502020204030204" pitchFamily="34" charset="0"/>
                <a:cs typeface="Arial" panose="020B0604020202020204" pitchFamily="34" charset="0"/>
              </a:rPr>
              <a:t>Rav</a:t>
            </a:r>
            <a:r>
              <a:rPr lang="en-US" sz="1200" dirty="0">
                <a:effectLst/>
                <a:latin typeface="Calibri" panose="020F0502020204030204" pitchFamily="34" charset="0"/>
                <a:ea typeface="Calibri" panose="020F0502020204030204" pitchFamily="34" charset="0"/>
                <a:cs typeface="Arial" panose="020B0604020202020204" pitchFamily="34" charset="0"/>
              </a:rPr>
              <a:t> Chaim promptly moved out of his home and slept on a hard bench in a </a:t>
            </a:r>
            <a:r>
              <a:rPr lang="en-US" sz="1200" dirty="0" err="1">
                <a:effectLst/>
                <a:latin typeface="Calibri" panose="020F0502020204030204" pitchFamily="34" charset="0"/>
                <a:ea typeface="Calibri" panose="020F0502020204030204" pitchFamily="34" charset="0"/>
                <a:cs typeface="Arial" panose="020B0604020202020204" pitchFamily="34" charset="0"/>
              </a:rPr>
              <a:t>Beis</a:t>
            </a:r>
            <a:r>
              <a:rPr lang="en-US" sz="1200" dirty="0">
                <a:effectLst/>
                <a:latin typeface="Calibri" panose="020F0502020204030204" pitchFamily="34" charset="0"/>
                <a:ea typeface="Calibri" panose="020F0502020204030204" pitchFamily="34" charset="0"/>
                <a:cs typeface="Arial" panose="020B0604020202020204" pitchFamily="34" charset="0"/>
              </a:rPr>
              <a:t> </a:t>
            </a:r>
            <a:r>
              <a:rPr lang="en-US" sz="1200" dirty="0" err="1">
                <a:effectLst/>
                <a:latin typeface="Calibri" panose="020F0502020204030204" pitchFamily="34" charset="0"/>
                <a:ea typeface="Calibri" panose="020F0502020204030204" pitchFamily="34" charset="0"/>
                <a:cs typeface="Arial" panose="020B0604020202020204" pitchFamily="34" charset="0"/>
              </a:rPr>
              <a:t>Medrash</a:t>
            </a:r>
            <a:r>
              <a:rPr lang="en-US" sz="1200" dirty="0">
                <a:effectLst/>
                <a:latin typeface="Calibri" panose="020F0502020204030204" pitchFamily="34" charset="0"/>
                <a:ea typeface="Calibri" panose="020F0502020204030204" pitchFamily="34" charset="0"/>
                <a:cs typeface="Arial" panose="020B0604020202020204" pitchFamily="34" charset="0"/>
              </a:rPr>
              <a:t>, exclaiming. </a:t>
            </a:r>
            <a:r>
              <a:rPr lang="en-US" sz="1200" i="1" dirty="0">
                <a:effectLst/>
                <a:latin typeface="Calibri" panose="020F0502020204030204" pitchFamily="34" charset="0"/>
                <a:ea typeface="Calibri" panose="020F0502020204030204" pitchFamily="34" charset="0"/>
                <a:cs typeface="Arial" panose="020B0604020202020204" pitchFamily="34" charset="0"/>
              </a:rPr>
              <a:t>“How can I sleep in a comfortable bed when so many people do not have a roof covering them?!”  </a:t>
            </a:r>
          </a:p>
          <a:p>
            <a:pPr>
              <a:lnSpc>
                <a:spcPct val="135000"/>
              </a:lnSpc>
              <a:spcBef>
                <a:spcPts val="1200"/>
              </a:spcBef>
            </a:pPr>
            <a:r>
              <a:rPr lang="en-US" sz="1200" baseline="30000" dirty="0">
                <a:effectLst/>
                <a:latin typeface="Calibri" panose="020F0502020204030204" pitchFamily="34" charset="0"/>
                <a:ea typeface="Calibri" panose="020F0502020204030204" pitchFamily="34" charset="0"/>
                <a:cs typeface="Arial" panose="020B0604020202020204" pitchFamily="34" charset="0"/>
              </a:rPr>
              <a:t>2-3</a:t>
            </a:r>
            <a:r>
              <a:rPr lang="en-US" sz="1200" dirty="0">
                <a:effectLst/>
                <a:latin typeface="Calibri" panose="020F0502020204030204" pitchFamily="34" charset="0"/>
                <a:ea typeface="Calibri" panose="020F0502020204030204" pitchFamily="34" charset="0"/>
                <a:cs typeface="Arial" panose="020B0604020202020204" pitchFamily="34" charset="0"/>
              </a:rPr>
              <a:t>Another example of profound </a:t>
            </a:r>
            <a:r>
              <a:rPr lang="en-US" sz="1200" i="1" dirty="0" err="1">
                <a:effectLst/>
                <a:latin typeface="Calibri" panose="020F0502020204030204" pitchFamily="34" charset="0"/>
                <a:ea typeface="Calibri" panose="020F0502020204030204" pitchFamily="34" charset="0"/>
                <a:cs typeface="Arial" panose="020B0604020202020204" pitchFamily="34" charset="0"/>
              </a:rPr>
              <a:t>Nesiah</a:t>
            </a:r>
            <a:r>
              <a:rPr lang="en-US" sz="1200" i="1" dirty="0">
                <a:effectLst/>
                <a:latin typeface="Calibri" panose="020F0502020204030204" pitchFamily="34" charset="0"/>
                <a:ea typeface="Calibri" panose="020F0502020204030204" pitchFamily="34" charset="0"/>
                <a:cs typeface="Arial" panose="020B0604020202020204" pitchFamily="34" charset="0"/>
              </a:rPr>
              <a:t> </a:t>
            </a:r>
            <a:r>
              <a:rPr lang="en-US" sz="1200" i="1" dirty="0" err="1">
                <a:effectLst/>
                <a:latin typeface="Calibri" panose="020F0502020204030204" pitchFamily="34" charset="0"/>
                <a:ea typeface="Calibri" panose="020F0502020204030204" pitchFamily="34" charset="0"/>
                <a:cs typeface="Arial" panose="020B0604020202020204" pitchFamily="34" charset="0"/>
              </a:rPr>
              <a:t>B’ol</a:t>
            </a:r>
            <a:r>
              <a:rPr lang="en-US" sz="1200" dirty="0">
                <a:effectLst/>
                <a:latin typeface="Calibri" panose="020F0502020204030204" pitchFamily="34" charset="0"/>
                <a:ea typeface="Calibri" panose="020F0502020204030204" pitchFamily="34" charset="0"/>
                <a:cs typeface="Arial" panose="020B0604020202020204" pitchFamily="34" charset="0"/>
              </a:rPr>
              <a:t> involves </a:t>
            </a:r>
            <a:r>
              <a:rPr lang="en-US" sz="1200" dirty="0" err="1">
                <a:effectLst/>
                <a:latin typeface="Calibri" panose="020F0502020204030204" pitchFamily="34" charset="0"/>
                <a:ea typeface="Calibri" panose="020F0502020204030204" pitchFamily="34" charset="0"/>
                <a:cs typeface="Arial" panose="020B0604020202020204" pitchFamily="34" charset="0"/>
              </a:rPr>
              <a:t>Rav</a:t>
            </a:r>
            <a:r>
              <a:rPr lang="en-US" sz="1200" dirty="0">
                <a:effectLst/>
                <a:latin typeface="Calibri" panose="020F0502020204030204" pitchFamily="34" charset="0"/>
                <a:ea typeface="Calibri" panose="020F0502020204030204" pitchFamily="34" charset="0"/>
                <a:cs typeface="Arial" panose="020B0604020202020204" pitchFamily="34" charset="0"/>
              </a:rPr>
              <a:t> </a:t>
            </a:r>
            <a:r>
              <a:rPr lang="en-US" sz="1200" dirty="0" err="1">
                <a:effectLst/>
                <a:latin typeface="Calibri" panose="020F0502020204030204" pitchFamily="34" charset="0"/>
                <a:ea typeface="Calibri" panose="020F0502020204030204" pitchFamily="34" charset="0"/>
                <a:cs typeface="Arial" panose="020B0604020202020204" pitchFamily="34" charset="0"/>
              </a:rPr>
              <a:t>Isser</a:t>
            </a:r>
            <a:r>
              <a:rPr lang="en-US" sz="1200" dirty="0">
                <a:effectLst/>
                <a:latin typeface="Calibri" panose="020F0502020204030204" pitchFamily="34" charset="0"/>
                <a:ea typeface="Calibri" panose="020F0502020204030204" pitchFamily="34" charset="0"/>
                <a:cs typeface="Arial" panose="020B0604020202020204" pitchFamily="34" charset="0"/>
              </a:rPr>
              <a:t> </a:t>
            </a:r>
            <a:r>
              <a:rPr lang="en-US" sz="1200" dirty="0" err="1">
                <a:effectLst/>
                <a:latin typeface="Calibri" panose="020F0502020204030204" pitchFamily="34" charset="0"/>
                <a:ea typeface="Calibri" panose="020F0502020204030204" pitchFamily="34" charset="0"/>
                <a:cs typeface="Arial" panose="020B0604020202020204" pitchFamily="34" charset="0"/>
              </a:rPr>
              <a:t>Zalman</a:t>
            </a:r>
            <a:r>
              <a:rPr lang="en-US" sz="1200" dirty="0">
                <a:effectLst/>
                <a:latin typeface="Calibri" panose="020F0502020204030204" pitchFamily="34" charset="0"/>
                <a:ea typeface="Calibri" panose="020F0502020204030204" pitchFamily="34" charset="0"/>
                <a:cs typeface="Arial" panose="020B0604020202020204" pitchFamily="34" charset="0"/>
              </a:rPr>
              <a:t> Meltzer (the father-in-law of </a:t>
            </a:r>
            <a:br>
              <a:rPr lang="en-US" sz="1200" dirty="0">
                <a:effectLst/>
                <a:latin typeface="Calibri" panose="020F0502020204030204" pitchFamily="34" charset="0"/>
                <a:ea typeface="Calibri" panose="020F0502020204030204" pitchFamily="34" charset="0"/>
                <a:cs typeface="Arial" panose="020B0604020202020204" pitchFamily="34" charset="0"/>
              </a:rPr>
            </a:br>
            <a:r>
              <a:rPr lang="en-US" sz="1200" dirty="0" err="1">
                <a:effectLst/>
                <a:latin typeface="Calibri" panose="020F0502020204030204" pitchFamily="34" charset="0"/>
                <a:ea typeface="Calibri" panose="020F0502020204030204" pitchFamily="34" charset="0"/>
                <a:cs typeface="Arial" panose="020B0604020202020204" pitchFamily="34" charset="0"/>
              </a:rPr>
              <a:t>Rav</a:t>
            </a:r>
            <a:r>
              <a:rPr lang="en-US" sz="1200" dirty="0">
                <a:effectLst/>
                <a:latin typeface="Calibri" panose="020F0502020204030204" pitchFamily="34" charset="0"/>
                <a:ea typeface="Calibri" panose="020F0502020204030204" pitchFamily="34" charset="0"/>
                <a:cs typeface="Arial" panose="020B0604020202020204" pitchFamily="34" charset="0"/>
              </a:rPr>
              <a:t> </a:t>
            </a:r>
            <a:r>
              <a:rPr lang="en-US" sz="1200" dirty="0" err="1">
                <a:effectLst/>
                <a:latin typeface="Calibri" panose="020F0502020204030204" pitchFamily="34" charset="0"/>
                <a:ea typeface="Calibri" panose="020F0502020204030204" pitchFamily="34" charset="0"/>
                <a:cs typeface="Arial" panose="020B0604020202020204" pitchFamily="34" charset="0"/>
              </a:rPr>
              <a:t>Aharon</a:t>
            </a:r>
            <a:r>
              <a:rPr lang="en-US" sz="1200" dirty="0">
                <a:effectLst/>
                <a:latin typeface="Calibri" panose="020F0502020204030204" pitchFamily="34" charset="0"/>
                <a:ea typeface="Calibri" panose="020F0502020204030204" pitchFamily="34" charset="0"/>
                <a:cs typeface="Arial" panose="020B0604020202020204" pitchFamily="34" charset="0"/>
              </a:rPr>
              <a:t> Kotler).  His grandson, </a:t>
            </a:r>
            <a:r>
              <a:rPr lang="en-US" sz="1200" dirty="0" err="1">
                <a:effectLst/>
                <a:latin typeface="Calibri" panose="020F0502020204030204" pitchFamily="34" charset="0"/>
                <a:ea typeface="Calibri" panose="020F0502020204030204" pitchFamily="34" charset="0"/>
                <a:cs typeface="Arial" panose="020B0604020202020204" pitchFamily="34" charset="0"/>
              </a:rPr>
              <a:t>Rav</a:t>
            </a:r>
            <a:r>
              <a:rPr lang="en-US" sz="1200" dirty="0">
                <a:effectLst/>
                <a:latin typeface="Calibri" panose="020F0502020204030204" pitchFamily="34" charset="0"/>
                <a:ea typeface="Calibri" panose="020F0502020204030204" pitchFamily="34" charset="0"/>
                <a:cs typeface="Arial" panose="020B0604020202020204" pitchFamily="34" charset="0"/>
              </a:rPr>
              <a:t> </a:t>
            </a:r>
            <a:r>
              <a:rPr lang="en-US" sz="1200" dirty="0" err="1">
                <a:effectLst/>
                <a:latin typeface="Calibri" panose="020F0502020204030204" pitchFamily="34" charset="0"/>
                <a:ea typeface="Calibri" panose="020F0502020204030204" pitchFamily="34" charset="0"/>
                <a:cs typeface="Arial" panose="020B0604020202020204" pitchFamily="34" charset="0"/>
              </a:rPr>
              <a:t>Shneur</a:t>
            </a:r>
            <a:r>
              <a:rPr lang="en-US" sz="1200" dirty="0">
                <a:effectLst/>
                <a:latin typeface="Calibri" panose="020F0502020204030204" pitchFamily="34" charset="0"/>
                <a:ea typeface="Calibri" panose="020F0502020204030204" pitchFamily="34" charset="0"/>
                <a:cs typeface="Arial" panose="020B0604020202020204" pitchFamily="34" charset="0"/>
              </a:rPr>
              <a:t> Kotler, who was engaged to be married, escaped the horrors of Europe during World War II while staying with </a:t>
            </a:r>
            <a:r>
              <a:rPr lang="en-US" sz="1200" dirty="0" err="1">
                <a:effectLst/>
                <a:latin typeface="Calibri" panose="020F0502020204030204" pitchFamily="34" charset="0"/>
                <a:ea typeface="Calibri" panose="020F0502020204030204" pitchFamily="34" charset="0"/>
                <a:cs typeface="Arial" panose="020B0604020202020204" pitchFamily="34" charset="0"/>
              </a:rPr>
              <a:t>Rav</a:t>
            </a:r>
            <a:r>
              <a:rPr lang="en-US" sz="1200" dirty="0">
                <a:effectLst/>
                <a:latin typeface="Calibri" panose="020F0502020204030204" pitchFamily="34" charset="0"/>
                <a:ea typeface="Calibri" panose="020F0502020204030204" pitchFamily="34" charset="0"/>
                <a:cs typeface="Arial" panose="020B0604020202020204" pitchFamily="34" charset="0"/>
              </a:rPr>
              <a:t> and </a:t>
            </a:r>
            <a:r>
              <a:rPr lang="en-US" sz="1200" dirty="0" err="1">
                <a:effectLst/>
                <a:latin typeface="Calibri" panose="020F0502020204030204" pitchFamily="34" charset="0"/>
                <a:ea typeface="Calibri" panose="020F0502020204030204" pitchFamily="34" charset="0"/>
                <a:cs typeface="Arial" panose="020B0604020202020204" pitchFamily="34" charset="0"/>
              </a:rPr>
              <a:t>Rebbitzen</a:t>
            </a:r>
            <a:r>
              <a:rPr lang="en-US" sz="1200" dirty="0">
                <a:effectLst/>
                <a:latin typeface="Calibri" panose="020F0502020204030204" pitchFamily="34" charset="0"/>
                <a:ea typeface="Calibri" panose="020F0502020204030204" pitchFamily="34" charset="0"/>
                <a:cs typeface="Arial" panose="020B0604020202020204" pitchFamily="34" charset="0"/>
              </a:rPr>
              <a:t> Meltzer in Israel (Palestine).  His future </a:t>
            </a:r>
            <a:r>
              <a:rPr lang="en-US" sz="1200" dirty="0" err="1">
                <a:effectLst/>
                <a:latin typeface="Calibri" panose="020F0502020204030204" pitchFamily="34" charset="0"/>
                <a:ea typeface="Calibri" panose="020F0502020204030204" pitchFamily="34" charset="0"/>
                <a:cs typeface="Arial" panose="020B0604020202020204" pitchFamily="34" charset="0"/>
              </a:rPr>
              <a:t>Rebbitzen</a:t>
            </a:r>
            <a:r>
              <a:rPr lang="en-US" sz="1200" dirty="0">
                <a:effectLst/>
                <a:latin typeface="Calibri" panose="020F0502020204030204" pitchFamily="34" charset="0"/>
                <a:ea typeface="Calibri" panose="020F0502020204030204" pitchFamily="34" charset="0"/>
                <a:cs typeface="Arial" panose="020B0604020202020204" pitchFamily="34" charset="0"/>
              </a:rPr>
              <a:t> had escaped to Shanghai.  Needless to say, the grandparents became very close to </a:t>
            </a:r>
            <a:r>
              <a:rPr lang="en-US" sz="1200" dirty="0" err="1">
                <a:effectLst/>
                <a:latin typeface="Calibri" panose="020F0502020204030204" pitchFamily="34" charset="0"/>
                <a:ea typeface="Calibri" panose="020F0502020204030204" pitchFamily="34" charset="0"/>
                <a:cs typeface="Arial" panose="020B0604020202020204" pitchFamily="34" charset="0"/>
              </a:rPr>
              <a:t>Rav</a:t>
            </a:r>
            <a:r>
              <a:rPr lang="en-US" sz="1200" dirty="0">
                <a:effectLst/>
                <a:latin typeface="Calibri" panose="020F0502020204030204" pitchFamily="34" charset="0"/>
                <a:ea typeface="Calibri" panose="020F0502020204030204" pitchFamily="34" charset="0"/>
                <a:cs typeface="Arial" panose="020B0604020202020204" pitchFamily="34" charset="0"/>
              </a:rPr>
              <a:t> </a:t>
            </a:r>
            <a:r>
              <a:rPr lang="en-US" sz="1200" dirty="0" err="1">
                <a:effectLst/>
                <a:latin typeface="Calibri" panose="020F0502020204030204" pitchFamily="34" charset="0"/>
                <a:ea typeface="Calibri" panose="020F0502020204030204" pitchFamily="34" charset="0"/>
                <a:cs typeface="Arial" panose="020B0604020202020204" pitchFamily="34" charset="0"/>
              </a:rPr>
              <a:t>Shneur</a:t>
            </a:r>
            <a:r>
              <a:rPr lang="en-US" sz="1200" dirty="0">
                <a:effectLst/>
                <a:latin typeface="Calibri" panose="020F0502020204030204" pitchFamily="34" charset="0"/>
                <a:ea typeface="Calibri" panose="020F0502020204030204" pitchFamily="34" charset="0"/>
                <a:cs typeface="Arial" panose="020B0604020202020204" pitchFamily="34" charset="0"/>
              </a:rPr>
              <a:t>.  After the war, when it was time to say goodbye to </a:t>
            </a:r>
            <a:r>
              <a:rPr lang="en-US" sz="1200" dirty="0" err="1">
                <a:effectLst/>
                <a:latin typeface="Calibri" panose="020F0502020204030204" pitchFamily="34" charset="0"/>
                <a:ea typeface="Calibri" panose="020F0502020204030204" pitchFamily="34" charset="0"/>
                <a:cs typeface="Arial" panose="020B0604020202020204" pitchFamily="34" charset="0"/>
              </a:rPr>
              <a:t>Rav</a:t>
            </a:r>
            <a:r>
              <a:rPr lang="en-US" sz="1200" dirty="0">
                <a:effectLst/>
                <a:latin typeface="Calibri" panose="020F0502020204030204" pitchFamily="34" charset="0"/>
                <a:ea typeface="Calibri" panose="020F0502020204030204" pitchFamily="34" charset="0"/>
                <a:cs typeface="Arial" panose="020B0604020202020204" pitchFamily="34" charset="0"/>
              </a:rPr>
              <a:t> </a:t>
            </a:r>
            <a:r>
              <a:rPr lang="en-US" sz="1200" dirty="0" err="1">
                <a:effectLst/>
                <a:latin typeface="Calibri" panose="020F0502020204030204" pitchFamily="34" charset="0"/>
                <a:ea typeface="Calibri" panose="020F0502020204030204" pitchFamily="34" charset="0"/>
                <a:cs typeface="Arial" panose="020B0604020202020204" pitchFamily="34" charset="0"/>
              </a:rPr>
              <a:t>Shneur</a:t>
            </a:r>
            <a:r>
              <a:rPr lang="en-US" sz="1200" dirty="0">
                <a:effectLst/>
                <a:latin typeface="Calibri" panose="020F0502020204030204" pitchFamily="34" charset="0"/>
                <a:ea typeface="Calibri" panose="020F0502020204030204" pitchFamily="34" charset="0"/>
                <a:cs typeface="Arial" panose="020B0604020202020204" pitchFamily="34" charset="0"/>
              </a:rPr>
              <a:t> who was leaving for America to be married, </a:t>
            </a:r>
            <a:r>
              <a:rPr lang="en-US" sz="1200" dirty="0" err="1">
                <a:effectLst/>
                <a:latin typeface="Calibri" panose="020F0502020204030204" pitchFamily="34" charset="0"/>
                <a:ea typeface="Calibri" panose="020F0502020204030204" pitchFamily="34" charset="0"/>
                <a:cs typeface="Arial" panose="020B0604020202020204" pitchFamily="34" charset="0"/>
              </a:rPr>
              <a:t>Rav</a:t>
            </a:r>
            <a:r>
              <a:rPr lang="en-US" sz="1200" dirty="0">
                <a:effectLst/>
                <a:latin typeface="Calibri" panose="020F0502020204030204" pitchFamily="34" charset="0"/>
                <a:ea typeface="Calibri" panose="020F0502020204030204" pitchFamily="34" charset="0"/>
                <a:cs typeface="Arial" panose="020B0604020202020204" pitchFamily="34" charset="0"/>
              </a:rPr>
              <a:t> Meltzer escorted him down from their fourth-floor apartment.  Halfway down, </a:t>
            </a:r>
            <a:r>
              <a:rPr lang="en-US" sz="1200" dirty="0" err="1">
                <a:effectLst/>
                <a:latin typeface="Calibri" panose="020F0502020204030204" pitchFamily="34" charset="0"/>
                <a:ea typeface="Calibri" panose="020F0502020204030204" pitchFamily="34" charset="0"/>
                <a:cs typeface="Arial" panose="020B0604020202020204" pitchFamily="34" charset="0"/>
              </a:rPr>
              <a:t>Rav</a:t>
            </a:r>
            <a:r>
              <a:rPr lang="en-US" sz="1200" dirty="0">
                <a:effectLst/>
                <a:latin typeface="Calibri" panose="020F0502020204030204" pitchFamily="34" charset="0"/>
                <a:ea typeface="Calibri" panose="020F0502020204030204" pitchFamily="34" charset="0"/>
                <a:cs typeface="Arial" panose="020B0604020202020204" pitchFamily="34" charset="0"/>
              </a:rPr>
              <a:t> Meltzer stopped on the stairs, blessed his grandson, wished him “Mazel Tov” and went back up to his apartment.  People who saw this were astounded – why didn’t the </a:t>
            </a:r>
            <a:r>
              <a:rPr lang="en-US" sz="1200" dirty="0" err="1">
                <a:effectLst/>
                <a:latin typeface="Calibri" panose="020F0502020204030204" pitchFamily="34" charset="0"/>
                <a:ea typeface="Calibri" panose="020F0502020204030204" pitchFamily="34" charset="0"/>
                <a:cs typeface="Arial" panose="020B0604020202020204" pitchFamily="34" charset="0"/>
              </a:rPr>
              <a:t>Rav</a:t>
            </a:r>
            <a:r>
              <a:rPr lang="en-US" sz="1200" dirty="0">
                <a:effectLst/>
                <a:latin typeface="Calibri" panose="020F0502020204030204" pitchFamily="34" charset="0"/>
                <a:ea typeface="Calibri" panose="020F0502020204030204" pitchFamily="34" charset="0"/>
                <a:cs typeface="Arial" panose="020B0604020202020204" pitchFamily="34" charset="0"/>
              </a:rPr>
              <a:t> accompany his grandson down to the taxi waiting in the street?  </a:t>
            </a:r>
            <a:r>
              <a:rPr lang="en-US" sz="1200" dirty="0" err="1">
                <a:effectLst/>
                <a:latin typeface="Calibri" panose="020F0502020204030204" pitchFamily="34" charset="0"/>
                <a:ea typeface="Calibri" panose="020F0502020204030204" pitchFamily="34" charset="0"/>
                <a:cs typeface="Arial" panose="020B0604020202020204" pitchFamily="34" charset="0"/>
              </a:rPr>
              <a:t>Rav</a:t>
            </a:r>
            <a:r>
              <a:rPr lang="en-US" sz="1200" dirty="0">
                <a:effectLst/>
                <a:latin typeface="Calibri" panose="020F0502020204030204" pitchFamily="34" charset="0"/>
                <a:ea typeface="Calibri" panose="020F0502020204030204" pitchFamily="34" charset="0"/>
                <a:cs typeface="Arial" panose="020B0604020202020204" pitchFamily="34" charset="0"/>
              </a:rPr>
              <a:t> Meltzer explained</a:t>
            </a:r>
            <a:r>
              <a:rPr lang="en-US" sz="1200" i="1" dirty="0">
                <a:effectLst/>
                <a:latin typeface="Calibri" panose="020F0502020204030204" pitchFamily="34" charset="0"/>
                <a:ea typeface="Calibri" panose="020F0502020204030204" pitchFamily="34" charset="0"/>
                <a:cs typeface="Arial" panose="020B0604020202020204" pitchFamily="34" charset="0"/>
              </a:rPr>
              <a:t>, “Do you know how many people in this building would do anything to have a child, let alone a grandchild, who survived the war?  Do you know how hard it would be for the woman across the street looking out the window, who lost her entire family?  How could I go down to the street and embrace my grandchild, flaunting my joy publicly, when these people can’t do the same?!” </a:t>
            </a:r>
          </a:p>
          <a:p>
            <a:pPr>
              <a:lnSpc>
                <a:spcPct val="135000"/>
              </a:lnSpc>
              <a:spcBef>
                <a:spcPts val="1200"/>
              </a:spcBef>
            </a:pPr>
            <a:r>
              <a:rPr lang="en-US" sz="1200" baseline="30000" dirty="0">
                <a:effectLst/>
                <a:latin typeface="Calibri" panose="020F0502020204030204" pitchFamily="34" charset="0"/>
                <a:ea typeface="Calibri" panose="020F0502020204030204" pitchFamily="34" charset="0"/>
                <a:cs typeface="Arial" panose="020B0604020202020204" pitchFamily="34" charset="0"/>
              </a:rPr>
              <a:t>4</a:t>
            </a:r>
            <a:r>
              <a:rPr lang="en-US" sz="1200" dirty="0">
                <a:effectLst/>
                <a:latin typeface="Calibri" panose="020F0502020204030204" pitchFamily="34" charset="0"/>
                <a:ea typeface="Calibri" panose="020F0502020204030204" pitchFamily="34" charset="0"/>
                <a:cs typeface="Arial" panose="020B0604020202020204" pitchFamily="34" charset="0"/>
              </a:rPr>
              <a:t>During Israel’s Six Day War in 1967, </a:t>
            </a:r>
            <a:r>
              <a:rPr lang="en-US" sz="1200" dirty="0" err="1">
                <a:effectLst/>
                <a:latin typeface="Calibri" panose="020F0502020204030204" pitchFamily="34" charset="0"/>
                <a:ea typeface="Calibri" panose="020F0502020204030204" pitchFamily="34" charset="0"/>
                <a:cs typeface="Arial" panose="020B0604020202020204" pitchFamily="34" charset="0"/>
              </a:rPr>
              <a:t>Rav</a:t>
            </a:r>
            <a:r>
              <a:rPr lang="en-US" sz="1200" dirty="0">
                <a:effectLst/>
                <a:latin typeface="Calibri" panose="020F0502020204030204" pitchFamily="34" charset="0"/>
                <a:ea typeface="Calibri" panose="020F0502020204030204" pitchFamily="34" charset="0"/>
                <a:cs typeface="Arial" panose="020B0604020202020204" pitchFamily="34" charset="0"/>
              </a:rPr>
              <a:t> </a:t>
            </a:r>
            <a:r>
              <a:rPr lang="en-US" sz="1200" dirty="0" err="1">
                <a:effectLst/>
                <a:latin typeface="Calibri" panose="020F0502020204030204" pitchFamily="34" charset="0"/>
                <a:ea typeface="Calibri" panose="020F0502020204030204" pitchFamily="34" charset="0"/>
                <a:cs typeface="Arial" panose="020B0604020202020204" pitchFamily="34" charset="0"/>
              </a:rPr>
              <a:t>Yechezkel</a:t>
            </a:r>
            <a:r>
              <a:rPr lang="en-US" sz="1200" dirty="0">
                <a:effectLst/>
                <a:latin typeface="Calibri" panose="020F0502020204030204" pitchFamily="34" charset="0"/>
                <a:ea typeface="Calibri" panose="020F0502020204030204" pitchFamily="34" charset="0"/>
                <a:cs typeface="Arial" panose="020B0604020202020204" pitchFamily="34" charset="0"/>
              </a:rPr>
              <a:t> </a:t>
            </a:r>
            <a:r>
              <a:rPr lang="en-US" sz="1200" dirty="0" err="1">
                <a:effectLst/>
                <a:latin typeface="Calibri" panose="020F0502020204030204" pitchFamily="34" charset="0"/>
                <a:ea typeface="Calibri" panose="020F0502020204030204" pitchFamily="34" charset="0"/>
                <a:cs typeface="Arial" panose="020B0604020202020204" pitchFamily="34" charset="0"/>
              </a:rPr>
              <a:t>Levenstein</a:t>
            </a:r>
            <a:r>
              <a:rPr lang="en-US" sz="1200" dirty="0">
                <a:effectLst/>
                <a:latin typeface="Calibri" panose="020F0502020204030204" pitchFamily="34" charset="0"/>
                <a:ea typeface="Calibri" panose="020F0502020204030204" pitchFamily="34" charset="0"/>
                <a:cs typeface="Arial" panose="020B0604020202020204" pitchFamily="34" charset="0"/>
              </a:rPr>
              <a:t> demanded that his students “visualize” the suffering of the </a:t>
            </a:r>
            <a:r>
              <a:rPr lang="en-US" sz="1200" dirty="0" err="1">
                <a:effectLst/>
                <a:latin typeface="Calibri" panose="020F0502020204030204" pitchFamily="34" charset="0"/>
                <a:ea typeface="Calibri" panose="020F0502020204030204" pitchFamily="34" charset="0"/>
                <a:cs typeface="Arial" panose="020B0604020202020204" pitchFamily="34" charset="0"/>
              </a:rPr>
              <a:t>Chayalim</a:t>
            </a:r>
            <a:r>
              <a:rPr lang="en-US" sz="1200" dirty="0">
                <a:effectLst/>
                <a:latin typeface="Calibri" panose="020F0502020204030204" pitchFamily="34" charset="0"/>
                <a:ea typeface="Calibri" panose="020F0502020204030204" pitchFamily="34" charset="0"/>
                <a:cs typeface="Arial" panose="020B0604020202020204" pitchFamily="34" charset="0"/>
              </a:rPr>
              <a:t> through vivid imagery: </a:t>
            </a:r>
            <a:r>
              <a:rPr lang="en-US" sz="1200" i="1" dirty="0">
                <a:effectLst/>
                <a:latin typeface="Calibri" panose="020F0502020204030204" pitchFamily="34" charset="0"/>
                <a:ea typeface="Calibri" panose="020F0502020204030204" pitchFamily="34" charset="0"/>
                <a:cs typeface="Arial" panose="020B0604020202020204" pitchFamily="34" charset="0"/>
              </a:rPr>
              <a:t>“We must project ourselves into their dire state, ‘picturing’ them in our mind as they are assailed in the foxholes in the cold and heat, while the peril of death hovers overhead  ...  we dare not remain apathetic.</a:t>
            </a:r>
            <a:r>
              <a:rPr lang="en-US" sz="1200" dirty="0">
                <a:effectLst/>
                <a:latin typeface="Calibri" panose="020F0502020204030204" pitchFamily="34" charset="0"/>
                <a:ea typeface="Calibri" panose="020F0502020204030204" pitchFamily="34" charset="0"/>
                <a:cs typeface="Arial" panose="020B0604020202020204" pitchFamily="34" charset="0"/>
              </a:rPr>
              <a:t>”  As the war began, he told his </a:t>
            </a:r>
            <a:r>
              <a:rPr lang="en-US" sz="1200" i="1" dirty="0" err="1">
                <a:effectLst/>
                <a:latin typeface="Calibri" panose="020F0502020204030204" pitchFamily="34" charset="0"/>
                <a:ea typeface="Calibri" panose="020F0502020204030204" pitchFamily="34" charset="0"/>
                <a:cs typeface="Arial" panose="020B0604020202020204" pitchFamily="34" charset="0"/>
              </a:rPr>
              <a:t>talmidim</a:t>
            </a:r>
            <a:r>
              <a:rPr lang="en-US" sz="1200" dirty="0">
                <a:effectLst/>
                <a:latin typeface="Calibri" panose="020F0502020204030204" pitchFamily="34" charset="0"/>
                <a:ea typeface="Calibri" panose="020F0502020204030204" pitchFamily="34" charset="0"/>
                <a:cs typeface="Arial" panose="020B0604020202020204" pitchFamily="34" charset="0"/>
              </a:rPr>
              <a:t>: </a:t>
            </a:r>
            <a:endParaRPr lang="en-US" sz="1200" dirty="0"/>
          </a:p>
        </p:txBody>
      </p:sp>
    </p:spTree>
    <p:extLst>
      <p:ext uri="{BB962C8B-B14F-4D97-AF65-F5344CB8AC3E}">
        <p14:creationId xmlns:p14="http://schemas.microsoft.com/office/powerpoint/2010/main" val="159310161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C095443-39D8-4C8A-BD27-57DE4D1853F8}"/>
              </a:ext>
            </a:extLst>
          </p:cNvPr>
          <p:cNvSpPr>
            <a:spLocks noGrp="1"/>
          </p:cNvSpPr>
          <p:nvPr>
            <p:ph type="sldNum" sz="quarter" idx="12"/>
          </p:nvPr>
        </p:nvSpPr>
        <p:spPr/>
        <p:txBody>
          <a:bodyPr/>
          <a:lstStyle/>
          <a:p>
            <a:fld id="{0C214F17-86AB-4F1C-BC88-4CB7EE2FB93D}" type="slidenum">
              <a:rPr lang="en-US" sz="1050" b="1" smtClean="0">
                <a:solidFill>
                  <a:schemeClr val="tx1"/>
                </a:solidFill>
              </a:rPr>
              <a:t>49</a:t>
            </a:fld>
            <a:endParaRPr lang="en-US" sz="1050" b="1" dirty="0">
              <a:solidFill>
                <a:schemeClr val="tx1"/>
              </a:solidFill>
            </a:endParaRPr>
          </a:p>
        </p:txBody>
      </p:sp>
      <p:sp>
        <p:nvSpPr>
          <p:cNvPr id="3" name="TextBox 2">
            <a:extLst>
              <a:ext uri="{FF2B5EF4-FFF2-40B4-BE49-F238E27FC236}">
                <a16:creationId xmlns:a16="http://schemas.microsoft.com/office/drawing/2014/main" id="{EB4065A9-9605-4F38-A4D0-FD06BBBC190A}"/>
              </a:ext>
            </a:extLst>
          </p:cNvPr>
          <p:cNvSpPr txBox="1"/>
          <p:nvPr/>
        </p:nvSpPr>
        <p:spPr>
          <a:xfrm>
            <a:off x="732972" y="889692"/>
            <a:ext cx="6438900" cy="8700715"/>
          </a:xfrm>
          <a:prstGeom prst="rect">
            <a:avLst/>
          </a:prstGeom>
          <a:noFill/>
        </p:spPr>
        <p:txBody>
          <a:bodyPr wrap="square" rtlCol="0">
            <a:spAutoFit/>
          </a:bodyPr>
          <a:lstStyle/>
          <a:p>
            <a:pPr>
              <a:lnSpc>
                <a:spcPct val="135000"/>
              </a:lnSpc>
              <a:spcBef>
                <a:spcPts val="900"/>
              </a:spcBef>
            </a:pPr>
            <a:r>
              <a:rPr lang="en-US" sz="1200" baseline="30000" dirty="0">
                <a:effectLst/>
                <a:latin typeface="Calibri" panose="020F0502020204030204" pitchFamily="34" charset="0"/>
                <a:ea typeface="Calibri" panose="020F0502020204030204" pitchFamily="34" charset="0"/>
                <a:cs typeface="Arial" panose="020B0604020202020204" pitchFamily="34" charset="0"/>
              </a:rPr>
              <a:t>5</a:t>
            </a:r>
            <a:r>
              <a:rPr lang="en-US" sz="1200" i="1" dirty="0">
                <a:effectLst/>
                <a:latin typeface="Calibri" panose="020F0502020204030204" pitchFamily="34" charset="0"/>
                <a:ea typeface="Calibri" panose="020F0502020204030204" pitchFamily="34" charset="0"/>
                <a:cs typeface="Arial" panose="020B0604020202020204" pitchFamily="34" charset="0"/>
              </a:rPr>
              <a:t>“In a time of war we must feel the danger of our soldiers.  The loss of one Jewish soldier, even when measured against the destruction of thousands of our enemies, is incalculable.  And for every soldier who arrives home from battle alive our joy must be unbounded</a:t>
            </a:r>
            <a:r>
              <a:rPr lang="en-US" sz="1200" dirty="0">
                <a:effectLst/>
                <a:latin typeface="Calibri" panose="020F0502020204030204" pitchFamily="34" charset="0"/>
                <a:ea typeface="Calibri" panose="020F0502020204030204" pitchFamily="34" charset="0"/>
                <a:cs typeface="Arial" panose="020B0604020202020204" pitchFamily="34" charset="0"/>
              </a:rPr>
              <a:t>.” After the victory he exhorted his </a:t>
            </a:r>
            <a:r>
              <a:rPr lang="en-US" sz="1200" i="1" dirty="0" err="1">
                <a:effectLst/>
                <a:latin typeface="Calibri" panose="020F0502020204030204" pitchFamily="34" charset="0"/>
                <a:ea typeface="Calibri" panose="020F0502020204030204" pitchFamily="34" charset="0"/>
                <a:cs typeface="Arial" panose="020B0604020202020204" pitchFamily="34" charset="0"/>
              </a:rPr>
              <a:t>talmidim</a:t>
            </a:r>
            <a:r>
              <a:rPr lang="en-US" sz="1200" dirty="0">
                <a:effectLst/>
                <a:latin typeface="Calibri" panose="020F0502020204030204" pitchFamily="34" charset="0"/>
                <a:ea typeface="Calibri" panose="020F0502020204030204" pitchFamily="34" charset="0"/>
                <a:cs typeface="Arial" panose="020B0604020202020204" pitchFamily="34" charset="0"/>
              </a:rPr>
              <a:t> to identify with the people who lost family in the conflict: </a:t>
            </a:r>
            <a:r>
              <a:rPr lang="en-US" sz="1200" i="1" dirty="0">
                <a:effectLst/>
                <a:latin typeface="Calibri" panose="020F0502020204030204" pitchFamily="34" charset="0"/>
                <a:ea typeface="Calibri" panose="020F0502020204030204" pitchFamily="34" charset="0"/>
                <a:cs typeface="Arial" panose="020B0604020202020204" pitchFamily="34" charset="0"/>
              </a:rPr>
              <a:t>“Hand-in-hand with our victory another reality was created; thousands of Jewish lives have been lost.  How many thousands of families are bereft with a pain that is so great that it cannot now be consoled?  How many dear ones have been killed?  How much this must weigh upon every Jewish soul.  How much must we feel their pain – actually feel it as our own.  More than our rejoicing over our enemies we must feel the pain of our grieving brothers and sisters.</a:t>
            </a:r>
            <a:r>
              <a:rPr lang="en-US" sz="1200" dirty="0">
                <a:effectLst/>
                <a:latin typeface="Calibri" panose="020F0502020204030204" pitchFamily="34" charset="0"/>
                <a:ea typeface="Calibri" panose="020F0502020204030204" pitchFamily="34" charset="0"/>
                <a:cs typeface="Arial" panose="020B0604020202020204" pitchFamily="34" charset="0"/>
              </a:rPr>
              <a:t>”  </a:t>
            </a:r>
          </a:p>
          <a:p>
            <a:pPr>
              <a:lnSpc>
                <a:spcPct val="135000"/>
              </a:lnSpc>
              <a:spcBef>
                <a:spcPts val="1200"/>
              </a:spcBef>
            </a:pPr>
            <a:r>
              <a:rPr lang="en-US" sz="1200" dirty="0" err="1">
                <a:latin typeface="Calibri" panose="020F0502020204030204" pitchFamily="34" charset="0"/>
                <a:ea typeface="Times New Roman" panose="02020603050405020304" pitchFamily="18" charset="0"/>
              </a:rPr>
              <a:t>Rav</a:t>
            </a:r>
            <a:r>
              <a:rPr lang="en-US" sz="1200" dirty="0">
                <a:latin typeface="Calibri" panose="020F0502020204030204" pitchFamily="34" charset="0"/>
                <a:ea typeface="Times New Roman" panose="02020603050405020304" pitchFamily="18" charset="0"/>
              </a:rPr>
              <a:t> Chaim </a:t>
            </a:r>
            <a:r>
              <a:rPr lang="en-US" sz="1200" dirty="0" err="1">
                <a:latin typeface="Calibri" panose="020F0502020204030204" pitchFamily="34" charset="0"/>
                <a:ea typeface="Times New Roman" panose="02020603050405020304" pitchFamily="18" charset="0"/>
              </a:rPr>
              <a:t>Shmuelevitz</a:t>
            </a:r>
            <a:r>
              <a:rPr lang="en-US" sz="1200" dirty="0">
                <a:latin typeface="Calibri" panose="020F0502020204030204" pitchFamily="34" charset="0"/>
                <a:ea typeface="Times New Roman" panose="02020603050405020304" pitchFamily="18" charset="0"/>
              </a:rPr>
              <a:t>, the legendary Rosh </a:t>
            </a:r>
            <a:r>
              <a:rPr lang="en-US" sz="1200" dirty="0" err="1">
                <a:latin typeface="Calibri" panose="020F0502020204030204" pitchFamily="34" charset="0"/>
                <a:ea typeface="Times New Roman" panose="02020603050405020304" pitchFamily="18" charset="0"/>
              </a:rPr>
              <a:t>HaYeshiva</a:t>
            </a:r>
            <a:r>
              <a:rPr lang="en-US" sz="1200" dirty="0">
                <a:latin typeface="Calibri" panose="020F0502020204030204" pitchFamily="34" charset="0"/>
                <a:ea typeface="Times New Roman" panose="02020603050405020304" pitchFamily="18" charset="0"/>
              </a:rPr>
              <a:t> of the </a:t>
            </a:r>
            <a:r>
              <a:rPr lang="en-US" sz="1200" dirty="0" err="1">
                <a:latin typeface="Calibri" panose="020F0502020204030204" pitchFamily="34" charset="0"/>
                <a:ea typeface="Times New Roman" panose="02020603050405020304" pitchFamily="18" charset="0"/>
              </a:rPr>
              <a:t>Mirrer</a:t>
            </a:r>
            <a:r>
              <a:rPr lang="en-US" sz="1200" dirty="0">
                <a:latin typeface="Calibri" panose="020F0502020204030204" pitchFamily="34" charset="0"/>
                <a:ea typeface="Times New Roman" panose="02020603050405020304" pitchFamily="18" charset="0"/>
              </a:rPr>
              <a:t> Yeshiva, was well known for his keen sensitivity to the suffering of others and his awesome </a:t>
            </a:r>
            <a:r>
              <a:rPr lang="en-US" sz="1200" i="1" dirty="0" err="1">
                <a:latin typeface="Calibri" panose="020F0502020204030204" pitchFamily="34" charset="0"/>
                <a:ea typeface="Times New Roman" panose="02020603050405020304" pitchFamily="18" charset="0"/>
              </a:rPr>
              <a:t>ma’alah</a:t>
            </a:r>
            <a:r>
              <a:rPr lang="en-US" sz="1200" dirty="0">
                <a:latin typeface="Calibri" panose="020F0502020204030204" pitchFamily="34" charset="0"/>
                <a:ea typeface="Times New Roman" panose="02020603050405020304" pitchFamily="18" charset="0"/>
              </a:rPr>
              <a:t> of </a:t>
            </a:r>
            <a:r>
              <a:rPr lang="en-US" sz="1200" i="1" dirty="0" err="1">
                <a:latin typeface="Calibri" panose="020F0502020204030204" pitchFamily="34" charset="0"/>
                <a:ea typeface="Times New Roman" panose="02020603050405020304" pitchFamily="18" charset="0"/>
              </a:rPr>
              <a:t>Nosei</a:t>
            </a:r>
            <a:r>
              <a:rPr lang="en-US" sz="1200" i="1" dirty="0">
                <a:latin typeface="Calibri" panose="020F0502020204030204" pitchFamily="34" charset="0"/>
                <a:ea typeface="Times New Roman" panose="02020603050405020304" pitchFamily="18" charset="0"/>
              </a:rPr>
              <a:t> </a:t>
            </a:r>
            <a:r>
              <a:rPr lang="en-US" sz="1200" i="1" dirty="0" err="1">
                <a:latin typeface="Calibri" panose="020F0502020204030204" pitchFamily="34" charset="0"/>
                <a:ea typeface="Times New Roman" panose="02020603050405020304" pitchFamily="18" charset="0"/>
              </a:rPr>
              <a:t>B’ol</a:t>
            </a:r>
            <a:r>
              <a:rPr lang="en-US" sz="1200" i="1" dirty="0">
                <a:latin typeface="Calibri" panose="020F0502020204030204" pitchFamily="34" charset="0"/>
                <a:ea typeface="Times New Roman" panose="02020603050405020304" pitchFamily="18" charset="0"/>
              </a:rPr>
              <a:t> </a:t>
            </a:r>
            <a:r>
              <a:rPr lang="en-US" sz="1200" i="1" dirty="0" err="1">
                <a:latin typeface="Calibri" panose="020F0502020204030204" pitchFamily="34" charset="0"/>
                <a:ea typeface="Times New Roman" panose="02020603050405020304" pitchFamily="18" charset="0"/>
              </a:rPr>
              <a:t>Im</a:t>
            </a:r>
            <a:r>
              <a:rPr lang="en-US" sz="1200" i="1" dirty="0">
                <a:latin typeface="Calibri" panose="020F0502020204030204" pitchFamily="34" charset="0"/>
                <a:ea typeface="Times New Roman" panose="02020603050405020304" pitchFamily="18" charset="0"/>
              </a:rPr>
              <a:t> </a:t>
            </a:r>
            <a:r>
              <a:rPr lang="en-US" sz="1200" i="1" dirty="0" err="1">
                <a:latin typeface="Calibri" panose="020F0502020204030204" pitchFamily="34" charset="0"/>
                <a:ea typeface="Times New Roman" panose="02020603050405020304" pitchFamily="18" charset="0"/>
              </a:rPr>
              <a:t>Chaveiro</a:t>
            </a:r>
            <a:r>
              <a:rPr lang="en-US" sz="1200" dirty="0">
                <a:latin typeface="Calibri" panose="020F0502020204030204" pitchFamily="34" charset="0"/>
                <a:ea typeface="Times New Roman" panose="02020603050405020304" pitchFamily="18" charset="0"/>
              </a:rPr>
              <a:t>, of which many stories abound.  </a:t>
            </a:r>
            <a:r>
              <a:rPr lang="en-US" sz="1200" baseline="30000" dirty="0">
                <a:latin typeface="Calibri" panose="020F0502020204030204" pitchFamily="34" charset="0"/>
                <a:ea typeface="Times New Roman" panose="02020603050405020304" pitchFamily="18" charset="0"/>
              </a:rPr>
              <a:t>6</a:t>
            </a:r>
            <a:r>
              <a:rPr lang="en-US" sz="1200" dirty="0">
                <a:latin typeface="Calibri" panose="020F0502020204030204" pitchFamily="34" charset="0"/>
                <a:ea typeface="Times New Roman" panose="02020603050405020304" pitchFamily="18" charset="0"/>
              </a:rPr>
              <a:t>During the 1976 Entebbe hostage crisis, the </a:t>
            </a:r>
            <a:r>
              <a:rPr lang="en-US" sz="1200" dirty="0" err="1">
                <a:latin typeface="Calibri" panose="020F0502020204030204" pitchFamily="34" charset="0"/>
                <a:ea typeface="Times New Roman" panose="02020603050405020304" pitchFamily="18" charset="0"/>
              </a:rPr>
              <a:t>Mirrer</a:t>
            </a:r>
            <a:r>
              <a:rPr lang="en-US" sz="1200" dirty="0">
                <a:latin typeface="Calibri" panose="020F0502020204030204" pitchFamily="34" charset="0"/>
                <a:ea typeface="Times New Roman" panose="02020603050405020304" pitchFamily="18" charset="0"/>
              </a:rPr>
              <a:t> Yeshiva in </a:t>
            </a:r>
            <a:r>
              <a:rPr lang="en-US" sz="1200" dirty="0" err="1">
                <a:latin typeface="Calibri" panose="020F0502020204030204" pitchFamily="34" charset="0"/>
                <a:ea typeface="Times New Roman" panose="02020603050405020304" pitchFamily="18" charset="0"/>
              </a:rPr>
              <a:t>Yerushalayim</a:t>
            </a:r>
            <a:r>
              <a:rPr lang="en-US" sz="1200" dirty="0">
                <a:latin typeface="Calibri" panose="020F0502020204030204" pitchFamily="34" charset="0"/>
                <a:ea typeface="Times New Roman" panose="02020603050405020304" pitchFamily="18" charset="0"/>
              </a:rPr>
              <a:t> scheduled a gathering to recite </a:t>
            </a:r>
            <a:r>
              <a:rPr lang="en-US" sz="1200" dirty="0" err="1">
                <a:latin typeface="Calibri" panose="020F0502020204030204" pitchFamily="34" charset="0"/>
                <a:ea typeface="Times New Roman" panose="02020603050405020304" pitchFamily="18" charset="0"/>
              </a:rPr>
              <a:t>Tehillim</a:t>
            </a:r>
            <a:r>
              <a:rPr lang="en-US" sz="1200" dirty="0">
                <a:latin typeface="Calibri" panose="020F0502020204030204" pitchFamily="34" charset="0"/>
                <a:ea typeface="Times New Roman" panose="02020603050405020304" pitchFamily="18" charset="0"/>
              </a:rPr>
              <a:t> on behalf of the hostages.  As </a:t>
            </a:r>
            <a:r>
              <a:rPr lang="en-US" sz="1200" dirty="0" err="1">
                <a:latin typeface="Calibri" panose="020F0502020204030204" pitchFamily="34" charset="0"/>
                <a:ea typeface="Times New Roman" panose="02020603050405020304" pitchFamily="18" charset="0"/>
              </a:rPr>
              <a:t>Rav</a:t>
            </a:r>
            <a:r>
              <a:rPr lang="en-US" sz="1200" dirty="0">
                <a:latin typeface="Calibri" panose="020F0502020204030204" pitchFamily="34" charset="0"/>
                <a:ea typeface="Times New Roman" panose="02020603050405020304" pitchFamily="18" charset="0"/>
              </a:rPr>
              <a:t> Chaim walked up the stairs leading to the </a:t>
            </a:r>
            <a:r>
              <a:rPr lang="en-US" sz="1200" dirty="0" err="1">
                <a:latin typeface="Calibri" panose="020F0502020204030204" pitchFamily="34" charset="0"/>
                <a:ea typeface="Times New Roman" panose="02020603050405020304" pitchFamily="18" charset="0"/>
              </a:rPr>
              <a:t>Beis</a:t>
            </a:r>
            <a:r>
              <a:rPr lang="en-US" sz="1200" dirty="0">
                <a:latin typeface="Calibri" panose="020F0502020204030204" pitchFamily="34" charset="0"/>
                <a:ea typeface="Times New Roman" panose="02020603050405020304" pitchFamily="18" charset="0"/>
              </a:rPr>
              <a:t> </a:t>
            </a:r>
            <a:r>
              <a:rPr lang="en-US" sz="1200" dirty="0" err="1">
                <a:latin typeface="Calibri" panose="020F0502020204030204" pitchFamily="34" charset="0"/>
                <a:ea typeface="Times New Roman" panose="02020603050405020304" pitchFamily="18" charset="0"/>
              </a:rPr>
              <a:t>HaMedrash</a:t>
            </a:r>
            <a:r>
              <a:rPr lang="en-US" sz="1200" dirty="0">
                <a:latin typeface="Calibri" panose="020F0502020204030204" pitchFamily="34" charset="0"/>
                <a:ea typeface="Times New Roman" panose="02020603050405020304" pitchFamily="18" charset="0"/>
              </a:rPr>
              <a:t>, he began whimpering to himself as his mind filled with images of frightened people trapped away in the darkest of situations.  He then attempted to enter through the back of the </a:t>
            </a:r>
            <a:r>
              <a:rPr lang="en-US" sz="1200" dirty="0" err="1">
                <a:latin typeface="Calibri" panose="020F0502020204030204" pitchFamily="34" charset="0"/>
                <a:ea typeface="Times New Roman" panose="02020603050405020304" pitchFamily="18" charset="0"/>
              </a:rPr>
              <a:t>Beis</a:t>
            </a:r>
            <a:r>
              <a:rPr lang="en-US" sz="1200" dirty="0">
                <a:latin typeface="Calibri" panose="020F0502020204030204" pitchFamily="34" charset="0"/>
                <a:ea typeface="Times New Roman" panose="02020603050405020304" pitchFamily="18" charset="0"/>
              </a:rPr>
              <a:t> </a:t>
            </a:r>
            <a:r>
              <a:rPr lang="en-US" sz="1200" dirty="0" err="1">
                <a:latin typeface="Calibri" panose="020F0502020204030204" pitchFamily="34" charset="0"/>
                <a:ea typeface="Times New Roman" panose="02020603050405020304" pitchFamily="18" charset="0"/>
              </a:rPr>
              <a:t>HaMedrash</a:t>
            </a:r>
            <a:r>
              <a:rPr lang="en-US" sz="1200" dirty="0">
                <a:latin typeface="Calibri" panose="020F0502020204030204" pitchFamily="34" charset="0"/>
                <a:ea typeface="Times New Roman" panose="02020603050405020304" pitchFamily="18" charset="0"/>
              </a:rPr>
              <a:t>, but when he took one look at the huge tense crowd waiting to say </a:t>
            </a:r>
            <a:r>
              <a:rPr lang="en-US" sz="1200" dirty="0" err="1">
                <a:latin typeface="Calibri" panose="020F0502020204030204" pitchFamily="34" charset="0"/>
                <a:ea typeface="Times New Roman" panose="02020603050405020304" pitchFamily="18" charset="0"/>
              </a:rPr>
              <a:t>Tehillim</a:t>
            </a:r>
            <a:r>
              <a:rPr lang="en-US" sz="1200" dirty="0">
                <a:latin typeface="Calibri" panose="020F0502020204030204" pitchFamily="34" charset="0"/>
                <a:ea typeface="Times New Roman" panose="02020603050405020304" pitchFamily="18" charset="0"/>
              </a:rPr>
              <a:t>, the Rosh </a:t>
            </a:r>
            <a:r>
              <a:rPr lang="en-US" sz="1200" dirty="0" err="1">
                <a:latin typeface="Calibri" panose="020F0502020204030204" pitchFamily="34" charset="0"/>
                <a:ea typeface="Times New Roman" panose="02020603050405020304" pitchFamily="18" charset="0"/>
              </a:rPr>
              <a:t>HaYeshiva</a:t>
            </a:r>
            <a:r>
              <a:rPr lang="en-US" sz="1200" dirty="0">
                <a:latin typeface="Calibri" panose="020F0502020204030204" pitchFamily="34" charset="0"/>
                <a:ea typeface="Times New Roman" panose="02020603050405020304" pitchFamily="18" charset="0"/>
              </a:rPr>
              <a:t> could go no further, he grabbed onto a chair and began to sob uncontrollably for several minutes.  Finally, </a:t>
            </a:r>
            <a:r>
              <a:rPr lang="en-US" sz="1200" dirty="0" err="1">
                <a:latin typeface="Calibri" panose="020F0502020204030204" pitchFamily="34" charset="0"/>
                <a:ea typeface="Times New Roman" panose="02020603050405020304" pitchFamily="18" charset="0"/>
              </a:rPr>
              <a:t>Rav</a:t>
            </a:r>
            <a:r>
              <a:rPr lang="en-US" sz="1200" dirty="0">
                <a:latin typeface="Calibri" panose="020F0502020204030204" pitchFamily="34" charset="0"/>
                <a:ea typeface="Times New Roman" panose="02020603050405020304" pitchFamily="18" charset="0"/>
              </a:rPr>
              <a:t> Chaim composed himself enough to walk to front of the </a:t>
            </a:r>
            <a:r>
              <a:rPr lang="en-US" sz="1200" dirty="0" err="1">
                <a:latin typeface="Calibri" panose="020F0502020204030204" pitchFamily="34" charset="0"/>
                <a:ea typeface="Times New Roman" panose="02020603050405020304" pitchFamily="18" charset="0"/>
              </a:rPr>
              <a:t>Beis</a:t>
            </a:r>
            <a:r>
              <a:rPr lang="en-US" sz="1200" dirty="0">
                <a:latin typeface="Calibri" panose="020F0502020204030204" pitchFamily="34" charset="0"/>
                <a:ea typeface="Times New Roman" panose="02020603050405020304" pitchFamily="18" charset="0"/>
              </a:rPr>
              <a:t> </a:t>
            </a:r>
            <a:r>
              <a:rPr lang="en-US" sz="1200" dirty="0" err="1">
                <a:latin typeface="Calibri" panose="020F0502020204030204" pitchFamily="34" charset="0"/>
                <a:ea typeface="Times New Roman" panose="02020603050405020304" pitchFamily="18" charset="0"/>
              </a:rPr>
              <a:t>HaMedrash</a:t>
            </a:r>
            <a:r>
              <a:rPr lang="en-US" sz="1200" dirty="0">
                <a:latin typeface="Calibri" panose="020F0502020204030204" pitchFamily="34" charset="0"/>
                <a:ea typeface="Times New Roman" panose="02020603050405020304" pitchFamily="18" charset="0"/>
              </a:rPr>
              <a:t> to speak to the yeshiva </a:t>
            </a:r>
            <a:r>
              <a:rPr lang="en-US" sz="1200" i="1" dirty="0" err="1">
                <a:latin typeface="Calibri" panose="020F0502020204030204" pitchFamily="34" charset="0"/>
                <a:ea typeface="Times New Roman" panose="02020603050405020304" pitchFamily="18" charset="0"/>
              </a:rPr>
              <a:t>talmidim</a:t>
            </a:r>
            <a:r>
              <a:rPr lang="en-US" sz="1200" dirty="0">
                <a:latin typeface="Calibri" panose="020F0502020204030204" pitchFamily="34" charset="0"/>
                <a:ea typeface="Times New Roman" panose="02020603050405020304" pitchFamily="18" charset="0"/>
              </a:rPr>
              <a:t>.  Through his muffled sobs, the Rosh </a:t>
            </a:r>
            <a:r>
              <a:rPr lang="en-US" sz="1200" dirty="0" err="1">
                <a:latin typeface="Calibri" panose="020F0502020204030204" pitchFamily="34" charset="0"/>
                <a:ea typeface="Times New Roman" panose="02020603050405020304" pitchFamily="18" charset="0"/>
              </a:rPr>
              <a:t>HaYeshiva</a:t>
            </a:r>
            <a:r>
              <a:rPr lang="en-US" sz="1200" dirty="0">
                <a:latin typeface="Calibri" panose="020F0502020204030204" pitchFamily="34" charset="0"/>
                <a:ea typeface="Times New Roman" panose="02020603050405020304" pitchFamily="18" charset="0"/>
              </a:rPr>
              <a:t> managed to force out only one sentence in a barely audible voice choked with pain: </a:t>
            </a:r>
            <a:r>
              <a:rPr lang="en-US" sz="1200" i="1" dirty="0">
                <a:latin typeface="Calibri" panose="020F0502020204030204" pitchFamily="34" charset="0"/>
                <a:ea typeface="Times New Roman" panose="02020603050405020304" pitchFamily="18" charset="0"/>
              </a:rPr>
              <a:t>“Imagine how you would be saying </a:t>
            </a:r>
            <a:r>
              <a:rPr lang="en-US" sz="1200" i="1" dirty="0" err="1">
                <a:latin typeface="Calibri" panose="020F0502020204030204" pitchFamily="34" charset="0"/>
                <a:ea typeface="Times New Roman" panose="02020603050405020304" pitchFamily="18" charset="0"/>
              </a:rPr>
              <a:t>Tehillim</a:t>
            </a:r>
            <a:r>
              <a:rPr lang="en-US" sz="1200" i="1" dirty="0">
                <a:latin typeface="Calibri" panose="020F0502020204030204" pitchFamily="34" charset="0"/>
                <a:ea typeface="Times New Roman" panose="02020603050405020304" pitchFamily="18" charset="0"/>
              </a:rPr>
              <a:t> if it were your father or mother, your brother or sister, who was there</a:t>
            </a:r>
            <a:r>
              <a:rPr lang="en-US" sz="1200" dirty="0">
                <a:latin typeface="Calibri" panose="020F0502020204030204" pitchFamily="34" charset="0"/>
                <a:ea typeface="Times New Roman" panose="02020603050405020304" pitchFamily="18" charset="0"/>
              </a:rPr>
              <a:t>.”  Clearly, </a:t>
            </a:r>
            <a:r>
              <a:rPr lang="en-US" sz="1200" dirty="0" err="1">
                <a:latin typeface="Calibri" panose="020F0502020204030204" pitchFamily="34" charset="0"/>
                <a:ea typeface="Times New Roman" panose="02020603050405020304" pitchFamily="18" charset="0"/>
              </a:rPr>
              <a:t>Rav</a:t>
            </a:r>
            <a:r>
              <a:rPr lang="en-US" sz="1200" dirty="0">
                <a:latin typeface="Calibri" panose="020F0502020204030204" pitchFamily="34" charset="0"/>
                <a:ea typeface="Times New Roman" panose="02020603050405020304" pitchFamily="18" charset="0"/>
              </a:rPr>
              <a:t> Chaim was urging the </a:t>
            </a:r>
            <a:r>
              <a:rPr lang="en-US" sz="1200" i="1" dirty="0" err="1">
                <a:latin typeface="Calibri" panose="020F0502020204030204" pitchFamily="34" charset="0"/>
                <a:ea typeface="Times New Roman" panose="02020603050405020304" pitchFamily="18" charset="0"/>
              </a:rPr>
              <a:t>talmidim</a:t>
            </a:r>
            <a:r>
              <a:rPr lang="en-US" sz="1200" dirty="0">
                <a:latin typeface="Calibri" panose="020F0502020204030204" pitchFamily="34" charset="0"/>
                <a:ea typeface="Times New Roman" panose="02020603050405020304" pitchFamily="18" charset="0"/>
              </a:rPr>
              <a:t> to internalize the suffering of the hostages through mental imagery as if they were personally victimized, in order to ensure that their </a:t>
            </a:r>
            <a:r>
              <a:rPr lang="en-US" sz="1200" dirty="0" err="1">
                <a:latin typeface="Calibri" panose="020F0502020204030204" pitchFamily="34" charset="0"/>
                <a:ea typeface="Times New Roman" panose="02020603050405020304" pitchFamily="18" charset="0"/>
              </a:rPr>
              <a:t>Tefillos</a:t>
            </a:r>
            <a:r>
              <a:rPr lang="en-US" sz="1200" dirty="0">
                <a:latin typeface="Calibri" panose="020F0502020204030204" pitchFamily="34" charset="0"/>
                <a:ea typeface="Times New Roman" panose="02020603050405020304" pitchFamily="18" charset="0"/>
              </a:rPr>
              <a:t> would arise </a:t>
            </a:r>
            <a:r>
              <a:rPr lang="en-US" sz="1200" dirty="0">
                <a:effectLst/>
                <a:latin typeface="Calibri" panose="020F0502020204030204" pitchFamily="34" charset="0"/>
                <a:ea typeface="Calibri" panose="020F0502020204030204" pitchFamily="34" charset="0"/>
                <a:cs typeface="Arial" panose="020B0604020202020204" pitchFamily="34" charset="0"/>
              </a:rPr>
              <a:t>from the depths of their souls.</a:t>
            </a:r>
            <a:endParaRPr lang="en-US" sz="1200" dirty="0">
              <a:effectLst/>
              <a:latin typeface="Calibri" panose="020F0502020204030204" pitchFamily="34" charset="0"/>
              <a:ea typeface="Times New Roman" panose="02020603050405020304" pitchFamily="18" charset="0"/>
            </a:endParaRPr>
          </a:p>
          <a:p>
            <a:pPr marL="0" marR="0">
              <a:lnSpc>
                <a:spcPct val="135000"/>
              </a:lnSpc>
              <a:spcBef>
                <a:spcPts val="600"/>
              </a:spcBef>
            </a:pPr>
            <a:r>
              <a:rPr lang="en-US" sz="1200" baseline="30000" dirty="0">
                <a:effectLst/>
                <a:latin typeface="Calibri" panose="020F0502020204030204" pitchFamily="34" charset="0"/>
                <a:ea typeface="Calibri" panose="020F0502020204030204" pitchFamily="34" charset="0"/>
                <a:cs typeface="Arial" panose="020B0604020202020204" pitchFamily="34" charset="0"/>
              </a:rPr>
              <a:t>7</a:t>
            </a:r>
            <a:r>
              <a:rPr lang="en-US" sz="1200" dirty="0">
                <a:effectLst/>
                <a:latin typeface="Calibri" panose="020F0502020204030204" pitchFamily="34" charset="0"/>
                <a:ea typeface="Calibri" panose="020F0502020204030204" pitchFamily="34" charset="0"/>
                <a:cs typeface="Arial" panose="020B0604020202020204" pitchFamily="34" charset="0"/>
              </a:rPr>
              <a:t>Rav </a:t>
            </a:r>
            <a:r>
              <a:rPr lang="en-US" sz="1200" dirty="0" err="1">
                <a:effectLst/>
                <a:latin typeface="Calibri" panose="020F0502020204030204" pitchFamily="34" charset="0"/>
                <a:ea typeface="Calibri" panose="020F0502020204030204" pitchFamily="34" charset="0"/>
                <a:cs typeface="Arial" panose="020B0604020202020204" pitchFamily="34" charset="0"/>
              </a:rPr>
              <a:t>Shmuelevitz</a:t>
            </a:r>
            <a:r>
              <a:rPr lang="en-US" sz="1200" dirty="0">
                <a:effectLst/>
                <a:latin typeface="Calibri" panose="020F0502020204030204" pitchFamily="34" charset="0"/>
                <a:ea typeface="Calibri" panose="020F0502020204030204" pitchFamily="34" charset="0"/>
                <a:cs typeface="Arial" panose="020B0604020202020204" pitchFamily="34" charset="0"/>
              </a:rPr>
              <a:t> wept and spoke every Yom Kippur about the need to empathize with the dangers that the IDF soldiers face on a daily basis.  He stated that we all owe a tremendous debt of </a:t>
            </a:r>
            <a:r>
              <a:rPr lang="en-US" sz="1200" i="1" dirty="0" err="1">
                <a:effectLst/>
                <a:latin typeface="Calibri" panose="020F0502020204030204" pitchFamily="34" charset="0"/>
                <a:ea typeface="Calibri" panose="020F0502020204030204" pitchFamily="34" charset="0"/>
                <a:cs typeface="Arial" panose="020B0604020202020204" pitchFamily="34" charset="0"/>
              </a:rPr>
              <a:t>Hakaras</a:t>
            </a:r>
            <a:r>
              <a:rPr lang="en-US" sz="1200" i="1" dirty="0">
                <a:effectLst/>
                <a:latin typeface="Calibri" panose="020F0502020204030204" pitchFamily="34" charset="0"/>
                <a:ea typeface="Calibri" panose="020F0502020204030204" pitchFamily="34" charset="0"/>
                <a:cs typeface="Arial" panose="020B0604020202020204" pitchFamily="34" charset="0"/>
              </a:rPr>
              <a:t> </a:t>
            </a:r>
            <a:r>
              <a:rPr lang="en-US" sz="1200" i="1" dirty="0" err="1">
                <a:effectLst/>
                <a:latin typeface="Calibri" panose="020F0502020204030204" pitchFamily="34" charset="0"/>
                <a:ea typeface="Calibri" panose="020F0502020204030204" pitchFamily="34" charset="0"/>
                <a:cs typeface="Arial" panose="020B0604020202020204" pitchFamily="34" charset="0"/>
              </a:rPr>
              <a:t>Hatov</a:t>
            </a:r>
            <a:r>
              <a:rPr lang="en-US" sz="1200" dirty="0">
                <a:effectLst/>
                <a:latin typeface="Calibri" panose="020F0502020204030204" pitchFamily="34" charset="0"/>
                <a:ea typeface="Calibri" panose="020F0502020204030204" pitchFamily="34" charset="0"/>
                <a:cs typeface="Arial" panose="020B0604020202020204" pitchFamily="34" charset="0"/>
              </a:rPr>
              <a:t> (gratitude) to the </a:t>
            </a:r>
            <a:r>
              <a:rPr lang="en-US" sz="1200" i="1" dirty="0" err="1">
                <a:effectLst/>
                <a:latin typeface="Calibri" panose="020F0502020204030204" pitchFamily="34" charset="0"/>
                <a:ea typeface="Calibri" panose="020F0502020204030204" pitchFamily="34" charset="0"/>
                <a:cs typeface="Arial" panose="020B0604020202020204" pitchFamily="34" charset="0"/>
              </a:rPr>
              <a:t>Chayalim</a:t>
            </a:r>
            <a:r>
              <a:rPr lang="en-US" sz="1200" dirty="0">
                <a:effectLst/>
                <a:latin typeface="Calibri" panose="020F0502020204030204" pitchFamily="34" charset="0"/>
                <a:ea typeface="Calibri" panose="020F0502020204030204" pitchFamily="34" charset="0"/>
                <a:cs typeface="Arial" panose="020B0604020202020204" pitchFamily="34" charset="0"/>
              </a:rPr>
              <a:t>.  </a:t>
            </a:r>
            <a:r>
              <a:rPr lang="en-US" sz="1200" baseline="30000" dirty="0">
                <a:effectLst/>
                <a:latin typeface="Calibri" panose="020F0502020204030204" pitchFamily="34" charset="0"/>
                <a:ea typeface="Calibri" panose="020F0502020204030204" pitchFamily="34" charset="0"/>
                <a:cs typeface="Arial" panose="020B0604020202020204" pitchFamily="34" charset="0"/>
              </a:rPr>
              <a:t>8</a:t>
            </a:r>
            <a:r>
              <a:rPr lang="en-US" sz="1200" dirty="0">
                <a:effectLst/>
                <a:latin typeface="Calibri" panose="020F0502020204030204" pitchFamily="34" charset="0"/>
                <a:ea typeface="Calibri" panose="020F0502020204030204" pitchFamily="34" charset="0"/>
                <a:cs typeface="Arial" panose="020B0604020202020204" pitchFamily="34" charset="0"/>
              </a:rPr>
              <a:t>Once, when told of the loss of a IDF soldier’s life, </a:t>
            </a:r>
            <a:r>
              <a:rPr lang="en-US" sz="1200" dirty="0" err="1">
                <a:effectLst/>
                <a:latin typeface="Calibri" panose="020F0502020204030204" pitchFamily="34" charset="0"/>
                <a:ea typeface="Calibri" panose="020F0502020204030204" pitchFamily="34" charset="0"/>
                <a:cs typeface="Arial" panose="020B0604020202020204" pitchFamily="34" charset="0"/>
              </a:rPr>
              <a:t>Rav</a:t>
            </a:r>
            <a:r>
              <a:rPr lang="en-US" sz="1200" dirty="0">
                <a:effectLst/>
                <a:latin typeface="Calibri" panose="020F0502020204030204" pitchFamily="34" charset="0"/>
                <a:ea typeface="Calibri" panose="020F0502020204030204" pitchFamily="34" charset="0"/>
                <a:cs typeface="Arial" panose="020B0604020202020204" pitchFamily="34" charset="0"/>
              </a:rPr>
              <a:t> </a:t>
            </a:r>
            <a:r>
              <a:rPr lang="en-US" sz="1200" dirty="0" err="1">
                <a:effectLst/>
                <a:latin typeface="Calibri" panose="020F0502020204030204" pitchFamily="34" charset="0"/>
                <a:ea typeface="Calibri" panose="020F0502020204030204" pitchFamily="34" charset="0"/>
                <a:cs typeface="Arial" panose="020B0604020202020204" pitchFamily="34" charset="0"/>
              </a:rPr>
              <a:t>Shmuelevitz</a:t>
            </a:r>
            <a:r>
              <a:rPr lang="en-US" sz="1200" dirty="0">
                <a:effectLst/>
                <a:latin typeface="Calibri" panose="020F0502020204030204" pitchFamily="34" charset="0"/>
                <a:ea typeface="Calibri" panose="020F0502020204030204" pitchFamily="34" charset="0"/>
                <a:cs typeface="Arial" panose="020B0604020202020204" pitchFamily="34" charset="0"/>
              </a:rPr>
              <a:t> cried, paused, cried again, paused and cried again.  He explained</a:t>
            </a:r>
            <a:r>
              <a:rPr lang="en-US" sz="1200" i="1" dirty="0">
                <a:effectLst/>
                <a:latin typeface="Calibri" panose="020F0502020204030204" pitchFamily="34" charset="0"/>
                <a:ea typeface="Calibri" panose="020F0502020204030204" pitchFamily="34" charset="0"/>
                <a:cs typeface="Arial" panose="020B0604020202020204" pitchFamily="34" charset="0"/>
              </a:rPr>
              <a:t>, “First I cried for his life cut so short, then I thought of his mother’s pain, and then, his father’s pain.</a:t>
            </a:r>
            <a:r>
              <a:rPr lang="en-US" sz="1200" dirty="0">
                <a:effectLst/>
                <a:latin typeface="Calibri" panose="020F0502020204030204" pitchFamily="34" charset="0"/>
                <a:ea typeface="Calibri" panose="020F0502020204030204" pitchFamily="34" charset="0"/>
                <a:cs typeface="Arial" panose="020B0604020202020204" pitchFamily="34" charset="0"/>
              </a:rPr>
              <a:t>”  </a:t>
            </a:r>
            <a:r>
              <a:rPr lang="en-US" sz="1200" baseline="30000" dirty="0">
                <a:effectLst/>
                <a:latin typeface="Calibri" panose="020F0502020204030204" pitchFamily="34" charset="0"/>
                <a:ea typeface="Calibri" panose="020F0502020204030204" pitchFamily="34" charset="0"/>
                <a:cs typeface="Arial" panose="020B0604020202020204" pitchFamily="34" charset="0"/>
              </a:rPr>
              <a:t>9</a:t>
            </a:r>
            <a:r>
              <a:rPr lang="en-US" sz="1200" dirty="0">
                <a:effectLst/>
                <a:latin typeface="Calibri" panose="020F0502020204030204" pitchFamily="34" charset="0"/>
                <a:ea typeface="Calibri" panose="020F0502020204030204" pitchFamily="34" charset="0"/>
                <a:cs typeface="Arial" panose="020B0604020202020204" pitchFamily="34" charset="0"/>
              </a:rPr>
              <a:t>While studying at the Mir Yeshiva in Jerusalem, </a:t>
            </a:r>
            <a:r>
              <a:rPr lang="en-US" sz="1200" dirty="0" err="1">
                <a:effectLst/>
                <a:latin typeface="Calibri" panose="020F0502020204030204" pitchFamily="34" charset="0"/>
                <a:ea typeface="Calibri" panose="020F0502020204030204" pitchFamily="34" charset="0"/>
                <a:cs typeface="Arial" panose="020B0604020202020204" pitchFamily="34" charset="0"/>
              </a:rPr>
              <a:t>Rav</a:t>
            </a:r>
            <a:r>
              <a:rPr lang="en-US" sz="1200" dirty="0">
                <a:effectLst/>
                <a:latin typeface="Calibri" panose="020F0502020204030204" pitchFamily="34" charset="0"/>
                <a:ea typeface="Calibri" panose="020F0502020204030204" pitchFamily="34" charset="0"/>
                <a:cs typeface="Arial" panose="020B0604020202020204" pitchFamily="34" charset="0"/>
              </a:rPr>
              <a:t> Chaim </a:t>
            </a:r>
            <a:r>
              <a:rPr lang="en-US" sz="1200" dirty="0" err="1">
                <a:effectLst/>
                <a:latin typeface="Calibri" panose="020F0502020204030204" pitchFamily="34" charset="0"/>
                <a:ea typeface="Calibri" panose="020F0502020204030204" pitchFamily="34" charset="0"/>
                <a:cs typeface="Arial" panose="020B0604020202020204" pitchFamily="34" charset="0"/>
              </a:rPr>
              <a:t>Walkin</a:t>
            </a:r>
            <a:r>
              <a:rPr lang="en-US" sz="1200" dirty="0">
                <a:effectLst/>
                <a:latin typeface="Calibri" panose="020F0502020204030204" pitchFamily="34" charset="0"/>
                <a:ea typeface="Calibri" panose="020F0502020204030204" pitchFamily="34" charset="0"/>
                <a:cs typeface="Arial" panose="020B0604020202020204" pitchFamily="34" charset="0"/>
              </a:rPr>
              <a:t> recalled the following event about his Rosh </a:t>
            </a:r>
            <a:r>
              <a:rPr lang="en-US" sz="1200" dirty="0" err="1">
                <a:effectLst/>
                <a:latin typeface="Calibri" panose="020F0502020204030204" pitchFamily="34" charset="0"/>
                <a:ea typeface="Calibri" panose="020F0502020204030204" pitchFamily="34" charset="0"/>
                <a:cs typeface="Arial" panose="020B0604020202020204" pitchFamily="34" charset="0"/>
              </a:rPr>
              <a:t>HaYeshiva</a:t>
            </a:r>
            <a:r>
              <a:rPr lang="en-US" sz="1200" dirty="0">
                <a:effectLst/>
                <a:latin typeface="Calibri" panose="020F0502020204030204" pitchFamily="34" charset="0"/>
                <a:ea typeface="Calibri" panose="020F0502020204030204" pitchFamily="34" charset="0"/>
                <a:cs typeface="Arial" panose="020B0604020202020204" pitchFamily="34" charset="0"/>
              </a:rPr>
              <a:t>, </a:t>
            </a:r>
            <a:r>
              <a:rPr lang="en-US" sz="1200" dirty="0" err="1">
                <a:effectLst/>
                <a:latin typeface="Calibri" panose="020F0502020204030204" pitchFamily="34" charset="0"/>
                <a:ea typeface="Calibri" panose="020F0502020204030204" pitchFamily="34" charset="0"/>
                <a:cs typeface="Arial" panose="020B0604020202020204" pitchFamily="34" charset="0"/>
              </a:rPr>
              <a:t>Rav</a:t>
            </a:r>
            <a:r>
              <a:rPr lang="en-US" sz="1200" dirty="0">
                <a:effectLst/>
                <a:latin typeface="Calibri" panose="020F0502020204030204" pitchFamily="34" charset="0"/>
                <a:ea typeface="Calibri" panose="020F0502020204030204" pitchFamily="34" charset="0"/>
                <a:cs typeface="Arial" panose="020B0604020202020204" pitchFamily="34" charset="0"/>
              </a:rPr>
              <a:t> </a:t>
            </a:r>
            <a:r>
              <a:rPr lang="en-US" sz="1200" dirty="0" err="1">
                <a:effectLst/>
                <a:latin typeface="Calibri" panose="020F0502020204030204" pitchFamily="34" charset="0"/>
                <a:ea typeface="Calibri" panose="020F0502020204030204" pitchFamily="34" charset="0"/>
                <a:cs typeface="Arial" panose="020B0604020202020204" pitchFamily="34" charset="0"/>
              </a:rPr>
              <a:t>Shmuelevitz</a:t>
            </a:r>
            <a:r>
              <a:rPr lang="en-US" sz="1200" dirty="0">
                <a:effectLst/>
                <a:latin typeface="Calibri" panose="020F0502020204030204" pitchFamily="34" charset="0"/>
                <a:ea typeface="Calibri" panose="020F0502020204030204" pitchFamily="34" charset="0"/>
                <a:cs typeface="Arial" panose="020B0604020202020204" pitchFamily="34" charset="0"/>
              </a:rPr>
              <a:t>: "During the 1973 Yom Kippur War, he entered the </a:t>
            </a:r>
            <a:r>
              <a:rPr lang="en-US" sz="1200" dirty="0" err="1">
                <a:effectLst/>
                <a:latin typeface="Calibri" panose="020F0502020204030204" pitchFamily="34" charset="0"/>
                <a:ea typeface="Calibri" panose="020F0502020204030204" pitchFamily="34" charset="0"/>
                <a:cs typeface="Arial" panose="020B0604020202020204" pitchFamily="34" charset="0"/>
              </a:rPr>
              <a:t>Beis</a:t>
            </a:r>
            <a:r>
              <a:rPr lang="en-US" sz="1200" dirty="0">
                <a:effectLst/>
                <a:latin typeface="Calibri" panose="020F0502020204030204" pitchFamily="34" charset="0"/>
                <a:ea typeface="Calibri" panose="020F0502020204030204" pitchFamily="34" charset="0"/>
                <a:cs typeface="Arial" panose="020B0604020202020204" pitchFamily="34" charset="0"/>
              </a:rPr>
              <a:t> </a:t>
            </a:r>
            <a:r>
              <a:rPr lang="en-US" sz="1200" dirty="0" err="1">
                <a:effectLst/>
                <a:latin typeface="Calibri" panose="020F0502020204030204" pitchFamily="34" charset="0"/>
                <a:ea typeface="Calibri" panose="020F0502020204030204" pitchFamily="34" charset="0"/>
                <a:cs typeface="Arial" panose="020B0604020202020204" pitchFamily="34" charset="0"/>
              </a:rPr>
              <a:t>HaMidrash</a:t>
            </a:r>
            <a:r>
              <a:rPr lang="en-US" sz="1200" dirty="0">
                <a:effectLst/>
                <a:latin typeface="Calibri" panose="020F0502020204030204" pitchFamily="34" charset="0"/>
                <a:ea typeface="Calibri" panose="020F0502020204030204" pitchFamily="34" charset="0"/>
                <a:cs typeface="Arial" panose="020B0604020202020204" pitchFamily="34" charset="0"/>
              </a:rPr>
              <a:t> and asked: ‘</a:t>
            </a:r>
            <a:r>
              <a:rPr lang="en-US" sz="1200" i="1" dirty="0">
                <a:effectLst/>
                <a:latin typeface="Calibri" panose="020F0502020204030204" pitchFamily="34" charset="0"/>
                <a:ea typeface="Calibri" panose="020F0502020204030204" pitchFamily="34" charset="0"/>
                <a:cs typeface="Arial" panose="020B0604020202020204" pitchFamily="34" charset="0"/>
              </a:rPr>
              <a:t>Young men, did you sleep last night?  Are you sleeping well at night?  Do you know how many mothers are not sleeping at night because their sons are at the battlefront?  How can you sleep peacefully?  Where is the sharing in the pain of another person?  Where is the </a:t>
            </a:r>
            <a:r>
              <a:rPr lang="en-US" sz="1200" i="1" dirty="0" err="1">
                <a:effectLst/>
                <a:latin typeface="Calibri" panose="020F0502020204030204" pitchFamily="34" charset="0"/>
                <a:ea typeface="Calibri" panose="020F0502020204030204" pitchFamily="34" charset="0"/>
                <a:cs typeface="Arial" panose="020B0604020202020204" pitchFamily="34" charset="0"/>
              </a:rPr>
              <a:t>Nosei</a:t>
            </a:r>
            <a:r>
              <a:rPr lang="en-US" sz="1200" i="1" dirty="0">
                <a:effectLst/>
                <a:latin typeface="Calibri" panose="020F0502020204030204" pitchFamily="34" charset="0"/>
                <a:ea typeface="Calibri" panose="020F0502020204030204" pitchFamily="34" charset="0"/>
                <a:cs typeface="Arial" panose="020B0604020202020204" pitchFamily="34" charset="0"/>
              </a:rPr>
              <a:t> </a:t>
            </a:r>
            <a:r>
              <a:rPr lang="en-US" sz="1200" i="1" dirty="0" err="1">
                <a:effectLst/>
                <a:latin typeface="Calibri" panose="020F0502020204030204" pitchFamily="34" charset="0"/>
                <a:ea typeface="Calibri" panose="020F0502020204030204" pitchFamily="34" charset="0"/>
                <a:cs typeface="Arial" panose="020B0604020202020204" pitchFamily="34" charset="0"/>
              </a:rPr>
              <a:t>B’ol</a:t>
            </a:r>
            <a:r>
              <a:rPr lang="en-US" sz="1200" i="1" dirty="0">
                <a:effectLst/>
                <a:latin typeface="Calibri" panose="020F0502020204030204" pitchFamily="34" charset="0"/>
                <a:ea typeface="Calibri" panose="020F0502020204030204" pitchFamily="34" charset="0"/>
                <a:cs typeface="Arial" panose="020B0604020202020204" pitchFamily="34" charset="0"/>
              </a:rPr>
              <a:t>?’”</a:t>
            </a:r>
            <a:r>
              <a:rPr lang="en-US" sz="1200" dirty="0">
                <a:effectLst/>
                <a:latin typeface="Calibri" panose="020F0502020204030204" pitchFamily="34" charset="0"/>
                <a:ea typeface="Calibri" panose="020F0502020204030204" pitchFamily="34" charset="0"/>
                <a:cs typeface="Arial" panose="020B0604020202020204" pitchFamily="34" charset="0"/>
              </a:rPr>
              <a:t> </a:t>
            </a:r>
          </a:p>
        </p:txBody>
      </p:sp>
      <p:sp>
        <p:nvSpPr>
          <p:cNvPr id="5" name="TextBox 4">
            <a:extLst>
              <a:ext uri="{FF2B5EF4-FFF2-40B4-BE49-F238E27FC236}">
                <a16:creationId xmlns:a16="http://schemas.microsoft.com/office/drawing/2014/main" id="{8AF9690F-CCD7-4E55-9D50-37C3BD76443D}"/>
              </a:ext>
            </a:extLst>
          </p:cNvPr>
          <p:cNvSpPr txBox="1"/>
          <p:nvPr/>
        </p:nvSpPr>
        <p:spPr>
          <a:xfrm>
            <a:off x="518024" y="332622"/>
            <a:ext cx="6653848" cy="307777"/>
          </a:xfrm>
          <a:prstGeom prst="rect">
            <a:avLst/>
          </a:prstGeom>
          <a:noFill/>
        </p:spPr>
        <p:txBody>
          <a:bodyPr wrap="square" rtlCol="0">
            <a:spAutoFit/>
          </a:bodyPr>
          <a:lstStyle/>
          <a:p>
            <a:pPr algn="ctr"/>
            <a:r>
              <a:rPr lang="en-US" sz="1400" dirty="0">
                <a:latin typeface="Cambria" panose="02040503050406030204" pitchFamily="18" charset="0"/>
                <a:ea typeface="Cambria" panose="02040503050406030204" pitchFamily="18" charset="0"/>
              </a:rPr>
              <a:t>Appendix D:  Stories of a</a:t>
            </a:r>
            <a:r>
              <a:rPr lang="en-US" sz="1400" dirty="0">
                <a:effectLst/>
                <a:latin typeface="Cambria" panose="02040503050406030204" pitchFamily="18" charset="0"/>
                <a:ea typeface="Calibri" panose="020F0502020204030204" pitchFamily="34" charset="0"/>
                <a:cs typeface="Arial" panose="020B0604020202020204" pitchFamily="34" charset="0"/>
              </a:rPr>
              <a:t>wesome </a:t>
            </a:r>
            <a:r>
              <a:rPr lang="en-US" sz="1400" i="1" dirty="0" err="1">
                <a:effectLst/>
                <a:latin typeface="Cambria" panose="02040503050406030204" pitchFamily="18" charset="0"/>
                <a:ea typeface="Calibri" panose="020F0502020204030204" pitchFamily="34" charset="0"/>
                <a:cs typeface="Arial" panose="020B0604020202020204" pitchFamily="34" charset="0"/>
              </a:rPr>
              <a:t>Nesiah</a:t>
            </a:r>
            <a:r>
              <a:rPr lang="en-US" sz="1400" i="1" dirty="0">
                <a:effectLst/>
                <a:latin typeface="Cambria" panose="02040503050406030204" pitchFamily="18" charset="0"/>
                <a:ea typeface="Calibri" panose="020F0502020204030204" pitchFamily="34" charset="0"/>
                <a:cs typeface="Arial" panose="020B0604020202020204" pitchFamily="34" charset="0"/>
              </a:rPr>
              <a:t> </a:t>
            </a:r>
            <a:r>
              <a:rPr lang="en-US" sz="1400" i="1" dirty="0" err="1">
                <a:effectLst/>
                <a:latin typeface="Cambria" panose="02040503050406030204" pitchFamily="18" charset="0"/>
                <a:ea typeface="Calibri" panose="020F0502020204030204" pitchFamily="34" charset="0"/>
                <a:cs typeface="Arial" panose="020B0604020202020204" pitchFamily="34" charset="0"/>
              </a:rPr>
              <a:t>B’ol</a:t>
            </a:r>
            <a:r>
              <a:rPr lang="en-US" sz="1400" dirty="0">
                <a:effectLst/>
                <a:latin typeface="Cambria" panose="02040503050406030204" pitchFamily="18" charset="0"/>
                <a:ea typeface="Calibri" panose="020F0502020204030204" pitchFamily="34" charset="0"/>
                <a:cs typeface="Arial" panose="020B0604020202020204" pitchFamily="34" charset="0"/>
              </a:rPr>
              <a:t> by great Torah scholars</a:t>
            </a:r>
            <a:endParaRPr lang="en-US" sz="1400" dirty="0"/>
          </a:p>
        </p:txBody>
      </p:sp>
    </p:spTree>
    <p:extLst>
      <p:ext uri="{BB962C8B-B14F-4D97-AF65-F5344CB8AC3E}">
        <p14:creationId xmlns:p14="http://schemas.microsoft.com/office/powerpoint/2010/main" val="18762324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94D540E-353C-48F2-B31A-4CD7940F9A44}"/>
              </a:ext>
            </a:extLst>
          </p:cNvPr>
          <p:cNvSpPr>
            <a:spLocks noGrp="1"/>
          </p:cNvSpPr>
          <p:nvPr>
            <p:ph type="sldNum" sz="quarter" idx="12"/>
          </p:nvPr>
        </p:nvSpPr>
        <p:spPr/>
        <p:txBody>
          <a:bodyPr/>
          <a:lstStyle/>
          <a:p>
            <a:fld id="{0C214F17-86AB-4F1C-BC88-4CB7EE2FB93D}" type="slidenum">
              <a:rPr lang="en-US" sz="1050" b="1" smtClean="0">
                <a:solidFill>
                  <a:schemeClr val="tx1"/>
                </a:solidFill>
              </a:rPr>
              <a:pPr/>
              <a:t>5</a:t>
            </a:fld>
            <a:endParaRPr lang="en-US" sz="1050" b="1" dirty="0">
              <a:solidFill>
                <a:schemeClr val="tx1"/>
              </a:solidFill>
            </a:endParaRPr>
          </a:p>
        </p:txBody>
      </p:sp>
      <p:sp>
        <p:nvSpPr>
          <p:cNvPr id="4" name="TextBox 3">
            <a:extLst>
              <a:ext uri="{FF2B5EF4-FFF2-40B4-BE49-F238E27FC236}">
                <a16:creationId xmlns:a16="http://schemas.microsoft.com/office/drawing/2014/main" id="{D2238CF2-9D10-42ED-902E-5574F1879297}"/>
              </a:ext>
            </a:extLst>
          </p:cNvPr>
          <p:cNvSpPr txBox="1"/>
          <p:nvPr/>
        </p:nvSpPr>
        <p:spPr>
          <a:xfrm>
            <a:off x="329579" y="368468"/>
            <a:ext cx="6908469" cy="394147"/>
          </a:xfrm>
          <a:prstGeom prst="rect">
            <a:avLst/>
          </a:prstGeom>
          <a:noFill/>
        </p:spPr>
        <p:txBody>
          <a:bodyPr wrap="square">
            <a:spAutoFit/>
          </a:bodyPr>
          <a:lstStyle/>
          <a:p>
            <a:pPr marL="274320" marR="0" indent="0" algn="ctr">
              <a:lnSpc>
                <a:spcPct val="135000"/>
              </a:lnSpc>
              <a:spcBef>
                <a:spcPts val="0"/>
              </a:spcBef>
              <a:spcAft>
                <a:spcPts val="600"/>
              </a:spcAft>
            </a:pPr>
            <a:r>
              <a:rPr lang="en-US" sz="1600" kern="0" dirty="0">
                <a:effectLst/>
                <a:latin typeface="Cambria" panose="02040503050406030204" pitchFamily="18" charset="0"/>
                <a:ea typeface="Times New Roman" panose="02020603050405020304" pitchFamily="18" charset="0"/>
              </a:rPr>
              <a:t>Introduction:  </a:t>
            </a:r>
            <a:r>
              <a:rPr lang="en-US" sz="1600" i="1" kern="0" dirty="0" err="1">
                <a:effectLst/>
                <a:latin typeface="Cambria" panose="02040503050406030204" pitchFamily="18" charset="0"/>
                <a:ea typeface="Times New Roman" panose="02020603050405020304" pitchFamily="18" charset="0"/>
              </a:rPr>
              <a:t>Chesed</a:t>
            </a:r>
            <a:r>
              <a:rPr lang="en-US" sz="1600" kern="0" dirty="0">
                <a:effectLst/>
                <a:latin typeface="Cambria" panose="02040503050406030204" pitchFamily="18" charset="0"/>
                <a:ea typeface="Times New Roman" panose="02020603050405020304" pitchFamily="18" charset="0"/>
              </a:rPr>
              <a:t> which flows from the source of the Jewish soul</a:t>
            </a:r>
            <a:endParaRPr lang="en-US" sz="1600" kern="0" dirty="0">
              <a:effectLst/>
              <a:latin typeface="Calibri" panose="020F0502020204030204" pitchFamily="34" charset="0"/>
              <a:ea typeface="Times New Roman" panose="02020603050405020304" pitchFamily="18" charset="0"/>
            </a:endParaRPr>
          </a:p>
        </p:txBody>
      </p:sp>
      <p:sp>
        <p:nvSpPr>
          <p:cNvPr id="6" name="TextBox 5">
            <a:extLst>
              <a:ext uri="{FF2B5EF4-FFF2-40B4-BE49-F238E27FC236}">
                <a16:creationId xmlns:a16="http://schemas.microsoft.com/office/drawing/2014/main" id="{2EA65D8B-2615-4E54-A6DE-C391261DC803}"/>
              </a:ext>
            </a:extLst>
          </p:cNvPr>
          <p:cNvSpPr txBox="1"/>
          <p:nvPr/>
        </p:nvSpPr>
        <p:spPr>
          <a:xfrm>
            <a:off x="576892" y="1118395"/>
            <a:ext cx="6661156" cy="7830477"/>
          </a:xfrm>
          <a:prstGeom prst="rect">
            <a:avLst/>
          </a:prstGeom>
          <a:noFill/>
          <a:ln>
            <a:noFill/>
          </a:ln>
        </p:spPr>
        <p:txBody>
          <a:bodyPr wrap="square" rtlCol="0">
            <a:spAutoFit/>
          </a:bodyPr>
          <a:lstStyle/>
          <a:p>
            <a:pPr marL="285750" indent="-285750">
              <a:lnSpc>
                <a:spcPct val="135000"/>
              </a:lnSpc>
              <a:spcBef>
                <a:spcPts val="900"/>
              </a:spcBef>
              <a:buFont typeface="Wingdings" panose="05000000000000000000" pitchFamily="2" charset="2"/>
              <a:buChar char="v"/>
            </a:pPr>
            <a:r>
              <a:rPr lang="en-US" sz="1200" baseline="30000" dirty="0"/>
              <a:t>1</a:t>
            </a:r>
            <a:r>
              <a:rPr lang="en-US" sz="1450" dirty="0"/>
              <a:t>Rav Matisyahu Salomon explains that there are two types of </a:t>
            </a:r>
            <a:r>
              <a:rPr lang="en-US" sz="1450" i="1" dirty="0" err="1"/>
              <a:t>Chesed</a:t>
            </a:r>
            <a:r>
              <a:rPr lang="en-US" sz="1450" i="1" dirty="0"/>
              <a:t> </a:t>
            </a:r>
            <a:r>
              <a:rPr lang="en-US" sz="1450" dirty="0"/>
              <a:t>(kindness):  Ordinary </a:t>
            </a:r>
            <a:r>
              <a:rPr lang="en-US" sz="1450" i="1" dirty="0" err="1"/>
              <a:t>Chesed</a:t>
            </a:r>
            <a:r>
              <a:rPr lang="en-US" sz="1450" dirty="0"/>
              <a:t>, and a special type of </a:t>
            </a:r>
            <a:r>
              <a:rPr lang="en-US" sz="1450" i="1" dirty="0"/>
              <a:t>“</a:t>
            </a:r>
            <a:r>
              <a:rPr lang="en-US" sz="1450" i="1" dirty="0" err="1"/>
              <a:t>Chesed</a:t>
            </a:r>
            <a:r>
              <a:rPr lang="en-US" sz="1450" i="1" dirty="0"/>
              <a:t> which flows from the source of the Jewish soul</a:t>
            </a:r>
            <a:r>
              <a:rPr lang="en-US" sz="1450" dirty="0"/>
              <a:t>.”  </a:t>
            </a:r>
          </a:p>
          <a:p>
            <a:pPr marL="285750" indent="-285750">
              <a:lnSpc>
                <a:spcPct val="140000"/>
              </a:lnSpc>
              <a:spcBef>
                <a:spcPts val="1200"/>
              </a:spcBef>
              <a:buFont typeface="Wingdings" panose="05000000000000000000" pitchFamily="2" charset="2"/>
              <a:buChar char="v"/>
            </a:pPr>
            <a:r>
              <a:rPr lang="en-US" sz="1450" dirty="0"/>
              <a:t>What is the meaning of </a:t>
            </a:r>
            <a:r>
              <a:rPr lang="en-US" sz="1450" i="1" dirty="0"/>
              <a:t>“</a:t>
            </a:r>
            <a:r>
              <a:rPr lang="en-US" sz="1450" i="1" dirty="0" err="1"/>
              <a:t>Chesed</a:t>
            </a:r>
            <a:r>
              <a:rPr lang="en-US" sz="1450" i="1" dirty="0"/>
              <a:t> which flows from the source of the Jewish soul?”</a:t>
            </a:r>
            <a:r>
              <a:rPr lang="en-US" sz="1450" dirty="0"/>
              <a:t>  </a:t>
            </a:r>
            <a:r>
              <a:rPr lang="en-US" sz="1450" dirty="0" err="1"/>
              <a:t>Rav</a:t>
            </a:r>
            <a:r>
              <a:rPr lang="en-US" sz="1450" dirty="0"/>
              <a:t> Salomon explains: </a:t>
            </a:r>
            <a:r>
              <a:rPr lang="en-US" sz="1450" i="1" dirty="0"/>
              <a:t>“I am driven to help my friend because of our close familial</a:t>
            </a:r>
            <a:r>
              <a:rPr lang="en-US" sz="1450" dirty="0"/>
              <a:t> </a:t>
            </a:r>
            <a:r>
              <a:rPr lang="en-US" sz="1450" i="1" dirty="0"/>
              <a:t>kinship, whereby his distress adversely affects me as if I am suffering from the same pain.  I save my friend because his pain is so unbearable for me and thus, I feel that I am saving myself.” </a:t>
            </a:r>
            <a:r>
              <a:rPr lang="en-US" sz="1450" dirty="0"/>
              <a:t> </a:t>
            </a:r>
          </a:p>
          <a:p>
            <a:pPr marL="285750" indent="-285750">
              <a:lnSpc>
                <a:spcPct val="140000"/>
              </a:lnSpc>
              <a:spcBef>
                <a:spcPts val="1200"/>
              </a:spcBef>
              <a:buFont typeface="Wingdings" panose="05000000000000000000" pitchFamily="2" charset="2"/>
              <a:buChar char="v"/>
            </a:pPr>
            <a:r>
              <a:rPr lang="en-US" sz="1450" dirty="0"/>
              <a:t>When I act kindly toward a fellow Jew, it is done in the mode of a right hand bandaging the injured left hand of the same body.  His unmet need is transformed into my own need and his difficult plight hurts me as if I stand in his metaphorical “shoes” vicariously experiencing the pain that he suffers.  Therefore, when I help him, it is if I am rescuing myself from that very same distress.</a:t>
            </a:r>
          </a:p>
          <a:p>
            <a:pPr marL="285750" indent="-285750">
              <a:lnSpc>
                <a:spcPct val="140000"/>
              </a:lnSpc>
              <a:spcBef>
                <a:spcPts val="1200"/>
              </a:spcBef>
              <a:buFont typeface="Wingdings" panose="05000000000000000000" pitchFamily="2" charset="2"/>
              <a:buChar char="v"/>
            </a:pPr>
            <a:r>
              <a:rPr lang="en-US" sz="1450" dirty="0"/>
              <a:t>This type of empathy, whereby one person feels another person’s pain or joy as if experiencing it himself, is described in </a:t>
            </a:r>
            <a:r>
              <a:rPr lang="en-US" sz="1450" dirty="0" err="1"/>
              <a:t>Pirkei</a:t>
            </a:r>
            <a:r>
              <a:rPr lang="en-US" sz="1450" dirty="0"/>
              <a:t> </a:t>
            </a:r>
            <a:r>
              <a:rPr lang="en-US" sz="1450" dirty="0" err="1"/>
              <a:t>Avos</a:t>
            </a:r>
            <a:r>
              <a:rPr lang="en-US" sz="1450" dirty="0"/>
              <a:t> (Slide 8, Source </a:t>
            </a:r>
            <a:r>
              <a:rPr lang="en-US" sz="1450" dirty="0">
                <a:latin typeface="Cambria" panose="02040503050406030204" pitchFamily="18" charset="0"/>
                <a:ea typeface="Cambria" panose="02040503050406030204" pitchFamily="18" charset="0"/>
              </a:rPr>
              <a:t>I-1</a:t>
            </a:r>
            <a:r>
              <a:rPr lang="en-US" sz="1450" dirty="0"/>
              <a:t>) as the </a:t>
            </a:r>
            <a:r>
              <a:rPr lang="en-US" sz="1450" i="1" dirty="0" err="1"/>
              <a:t>ma’alah</a:t>
            </a:r>
            <a:r>
              <a:rPr lang="en-US" sz="1450" dirty="0"/>
              <a:t> (virtue) of </a:t>
            </a:r>
            <a:r>
              <a:rPr lang="en-US" sz="1450" i="1" dirty="0" err="1"/>
              <a:t>Nosei</a:t>
            </a:r>
            <a:r>
              <a:rPr lang="en-US" sz="1450" i="1" dirty="0"/>
              <a:t> </a:t>
            </a:r>
            <a:r>
              <a:rPr lang="en-US" sz="1450" i="1" dirty="0" err="1"/>
              <a:t>B’ol</a:t>
            </a:r>
            <a:r>
              <a:rPr lang="en-US" sz="1450" i="1" dirty="0"/>
              <a:t> </a:t>
            </a:r>
            <a:r>
              <a:rPr lang="en-US" sz="1450" i="1" dirty="0" err="1"/>
              <a:t>Im</a:t>
            </a:r>
            <a:r>
              <a:rPr lang="en-US" sz="1450" i="1" dirty="0"/>
              <a:t> </a:t>
            </a:r>
            <a:r>
              <a:rPr lang="en-US" sz="1450" i="1" dirty="0" err="1"/>
              <a:t>Chaveiro</a:t>
            </a:r>
            <a:r>
              <a:rPr lang="en-US" sz="1450" dirty="0"/>
              <a:t>, carrying (i.e., sharing) a fellow’s burden.  </a:t>
            </a:r>
          </a:p>
          <a:p>
            <a:pPr marL="285750" indent="-285750">
              <a:lnSpc>
                <a:spcPct val="140000"/>
              </a:lnSpc>
              <a:spcBef>
                <a:spcPts val="1200"/>
              </a:spcBef>
              <a:buFont typeface="Wingdings" panose="05000000000000000000" pitchFamily="2" charset="2"/>
              <a:buChar char="v"/>
            </a:pPr>
            <a:r>
              <a:rPr lang="en-US" sz="1450" dirty="0"/>
              <a:t>What gives us the ability to have such profound empathy?  </a:t>
            </a:r>
            <a:r>
              <a:rPr lang="en-US" sz="1200" baseline="30000" dirty="0"/>
              <a:t>2</a:t>
            </a:r>
            <a:r>
              <a:rPr lang="en-US" sz="1450" i="1" dirty="0"/>
              <a:t>Sefer Tomer Devorah</a:t>
            </a:r>
            <a:r>
              <a:rPr lang="en-US" sz="1450" dirty="0"/>
              <a:t> states, </a:t>
            </a:r>
            <a:r>
              <a:rPr lang="en-US" sz="1450" i="1" dirty="0"/>
              <a:t>“All Jews are close familial relations with another because our souls are combined together.  Every Jew has within himself a portion of another Jew’s soul</a:t>
            </a:r>
            <a:r>
              <a:rPr lang="en-US" sz="1450" dirty="0"/>
              <a:t>.</a:t>
            </a:r>
            <a:r>
              <a:rPr lang="en-US" sz="1450" i="1" dirty="0"/>
              <a:t>”</a:t>
            </a:r>
            <a:r>
              <a:rPr lang="en-US" sz="1450" dirty="0"/>
              <a:t>  </a:t>
            </a:r>
            <a:r>
              <a:rPr lang="en-US" sz="1200" baseline="30000" dirty="0"/>
              <a:t>3</a:t>
            </a:r>
            <a:r>
              <a:rPr lang="en-US" sz="1450" dirty="0"/>
              <a:t>Rebbe Levi Yitzchak of </a:t>
            </a:r>
            <a:r>
              <a:rPr lang="en-US" sz="1450" dirty="0" err="1"/>
              <a:t>Berditchev</a:t>
            </a:r>
            <a:r>
              <a:rPr lang="en-US" sz="1450" dirty="0"/>
              <a:t> likens it to someone who suffers a serious injury or malady to one organ, whereupon his entire body senses distress.  Similarly, since all Jews were created from one spiritual origin, if someone experiences pain or joy, his fellow Jew experiences (i.e., shares) that same feeling along with him.  </a:t>
            </a:r>
          </a:p>
        </p:txBody>
      </p:sp>
    </p:spTree>
    <p:extLst>
      <p:ext uri="{BB962C8B-B14F-4D97-AF65-F5344CB8AC3E}">
        <p14:creationId xmlns:p14="http://schemas.microsoft.com/office/powerpoint/2010/main" val="419355334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E2634C7-E158-42DC-8168-2DC8267BB9A3}"/>
              </a:ext>
            </a:extLst>
          </p:cNvPr>
          <p:cNvSpPr>
            <a:spLocks noGrp="1"/>
          </p:cNvSpPr>
          <p:nvPr>
            <p:ph type="sldNum" sz="quarter" idx="12"/>
          </p:nvPr>
        </p:nvSpPr>
        <p:spPr/>
        <p:txBody>
          <a:bodyPr/>
          <a:lstStyle/>
          <a:p>
            <a:fld id="{0C214F17-86AB-4F1C-BC88-4CB7EE2FB93D}" type="slidenum">
              <a:rPr lang="en-US" sz="1050" b="1" smtClean="0">
                <a:solidFill>
                  <a:schemeClr val="tx1"/>
                </a:solidFill>
              </a:rPr>
              <a:t>50</a:t>
            </a:fld>
            <a:endParaRPr lang="en-US" sz="1050" b="1" dirty="0">
              <a:solidFill>
                <a:schemeClr val="tx1"/>
              </a:solidFill>
            </a:endParaRPr>
          </a:p>
        </p:txBody>
      </p:sp>
      <p:sp>
        <p:nvSpPr>
          <p:cNvPr id="3" name="TextBox 2">
            <a:extLst>
              <a:ext uri="{FF2B5EF4-FFF2-40B4-BE49-F238E27FC236}">
                <a16:creationId xmlns:a16="http://schemas.microsoft.com/office/drawing/2014/main" id="{D7177E27-F7B9-4393-820E-152751304764}"/>
              </a:ext>
            </a:extLst>
          </p:cNvPr>
          <p:cNvSpPr txBox="1"/>
          <p:nvPr/>
        </p:nvSpPr>
        <p:spPr>
          <a:xfrm>
            <a:off x="584200" y="936172"/>
            <a:ext cx="6653848" cy="8503920"/>
          </a:xfrm>
          <a:prstGeom prst="rect">
            <a:avLst/>
          </a:prstGeom>
          <a:noFill/>
        </p:spPr>
        <p:txBody>
          <a:bodyPr wrap="square" rtlCol="0">
            <a:spAutoFit/>
          </a:bodyPr>
          <a:lstStyle/>
          <a:p>
            <a:pPr>
              <a:lnSpc>
                <a:spcPct val="135000"/>
              </a:lnSpc>
            </a:pPr>
            <a:r>
              <a:rPr lang="en-US" sz="1200" baseline="30000" dirty="0">
                <a:effectLst/>
                <a:latin typeface="Calibri" panose="020F0502020204030204" pitchFamily="34" charset="0"/>
                <a:ea typeface="Calibri" panose="020F0502020204030204" pitchFamily="34" charset="0"/>
                <a:cs typeface="Arial" panose="020B0604020202020204" pitchFamily="34" charset="0"/>
              </a:rPr>
              <a:t>10</a:t>
            </a:r>
            <a:r>
              <a:rPr lang="en-US" sz="1200" dirty="0">
                <a:effectLst/>
                <a:latin typeface="Calibri" panose="020F0502020204030204" pitchFamily="34" charset="0"/>
                <a:ea typeface="Calibri" panose="020F0502020204030204" pitchFamily="34" charset="0"/>
                <a:cs typeface="Arial" panose="020B0604020202020204" pitchFamily="34" charset="0"/>
              </a:rPr>
              <a:t>The following is a story about the amazing </a:t>
            </a:r>
            <a:r>
              <a:rPr lang="en-US" sz="1200" i="1" dirty="0" err="1">
                <a:effectLst/>
                <a:latin typeface="Calibri" panose="020F0502020204030204" pitchFamily="34" charset="0"/>
                <a:ea typeface="Calibri" panose="020F0502020204030204" pitchFamily="34" charset="0"/>
                <a:cs typeface="Arial" panose="020B0604020202020204" pitchFamily="34" charset="0"/>
              </a:rPr>
              <a:t>Nesiah</a:t>
            </a:r>
            <a:r>
              <a:rPr lang="en-US" sz="1200" i="1" dirty="0">
                <a:effectLst/>
                <a:latin typeface="Calibri" panose="020F0502020204030204" pitchFamily="34" charset="0"/>
                <a:ea typeface="Calibri" panose="020F0502020204030204" pitchFamily="34" charset="0"/>
                <a:cs typeface="Arial" panose="020B0604020202020204" pitchFamily="34" charset="0"/>
              </a:rPr>
              <a:t> </a:t>
            </a:r>
            <a:r>
              <a:rPr lang="en-US" sz="1200" i="1" dirty="0" err="1">
                <a:effectLst/>
                <a:latin typeface="Calibri" panose="020F0502020204030204" pitchFamily="34" charset="0"/>
                <a:ea typeface="Calibri" panose="020F0502020204030204" pitchFamily="34" charset="0"/>
                <a:cs typeface="Arial" panose="020B0604020202020204" pitchFamily="34" charset="0"/>
              </a:rPr>
              <a:t>B’ol</a:t>
            </a:r>
            <a:r>
              <a:rPr lang="en-US" sz="1200" dirty="0">
                <a:effectLst/>
                <a:latin typeface="Calibri" panose="020F0502020204030204" pitchFamily="34" charset="0"/>
                <a:ea typeface="Calibri" panose="020F0502020204030204" pitchFamily="34" charset="0"/>
                <a:cs typeface="Arial" panose="020B0604020202020204" pitchFamily="34" charset="0"/>
              </a:rPr>
              <a:t> of </a:t>
            </a:r>
            <a:r>
              <a:rPr lang="en-US" sz="1200" dirty="0" err="1">
                <a:effectLst/>
                <a:latin typeface="Calibri" panose="020F0502020204030204" pitchFamily="34" charset="0"/>
                <a:ea typeface="Calibri" panose="020F0502020204030204" pitchFamily="34" charset="0"/>
                <a:cs typeface="Arial" panose="020B0604020202020204" pitchFamily="34" charset="0"/>
              </a:rPr>
              <a:t>Rav</a:t>
            </a:r>
            <a:r>
              <a:rPr lang="en-US" sz="1200" dirty="0">
                <a:effectLst/>
                <a:latin typeface="Calibri" panose="020F0502020204030204" pitchFamily="34" charset="0"/>
                <a:ea typeface="Calibri" panose="020F0502020204030204" pitchFamily="34" charset="0"/>
                <a:cs typeface="Arial" panose="020B0604020202020204" pitchFamily="34" charset="0"/>
              </a:rPr>
              <a:t> Moshe Feinstein.  As a </a:t>
            </a:r>
            <a:r>
              <a:rPr lang="en-US" sz="1200" dirty="0" err="1">
                <a:effectLst/>
                <a:latin typeface="Calibri" panose="020F0502020204030204" pitchFamily="34" charset="0"/>
                <a:ea typeface="Calibri" panose="020F0502020204030204" pitchFamily="34" charset="0"/>
                <a:cs typeface="Arial" panose="020B0604020202020204" pitchFamily="34" charset="0"/>
              </a:rPr>
              <a:t>Rav</a:t>
            </a:r>
            <a:r>
              <a:rPr lang="en-US" sz="1200" dirty="0">
                <a:effectLst/>
                <a:latin typeface="Calibri" panose="020F0502020204030204" pitchFamily="34" charset="0"/>
                <a:ea typeface="Calibri" panose="020F0502020204030204" pitchFamily="34" charset="0"/>
                <a:cs typeface="Arial" panose="020B0604020202020204" pitchFamily="34" charset="0"/>
              </a:rPr>
              <a:t> of great renown, many families sought to honor </a:t>
            </a:r>
            <a:r>
              <a:rPr lang="en-US" sz="1200" dirty="0" err="1">
                <a:effectLst/>
                <a:latin typeface="Calibri" panose="020F0502020204030204" pitchFamily="34" charset="0"/>
                <a:ea typeface="Calibri" panose="020F0502020204030204" pitchFamily="34" charset="0"/>
                <a:cs typeface="Arial" panose="020B0604020202020204" pitchFamily="34" charset="0"/>
              </a:rPr>
              <a:t>Rav</a:t>
            </a:r>
            <a:r>
              <a:rPr lang="en-US" sz="1200" dirty="0">
                <a:effectLst/>
                <a:latin typeface="Calibri" panose="020F0502020204030204" pitchFamily="34" charset="0"/>
                <a:ea typeface="Calibri" panose="020F0502020204030204" pitchFamily="34" charset="0"/>
                <a:cs typeface="Arial" panose="020B0604020202020204" pitchFamily="34" charset="0"/>
              </a:rPr>
              <a:t> Moshe to officiate at their children’s weddings.  Consequently, it was not infrequent for </a:t>
            </a:r>
            <a:r>
              <a:rPr lang="en-US" sz="1200" dirty="0" err="1">
                <a:effectLst/>
                <a:latin typeface="Calibri" panose="020F0502020204030204" pitchFamily="34" charset="0"/>
                <a:ea typeface="Calibri" panose="020F0502020204030204" pitchFamily="34" charset="0"/>
                <a:cs typeface="Arial" panose="020B0604020202020204" pitchFamily="34" charset="0"/>
              </a:rPr>
              <a:t>Rav</a:t>
            </a:r>
            <a:r>
              <a:rPr lang="en-US" sz="1200" dirty="0">
                <a:effectLst/>
                <a:latin typeface="Calibri" panose="020F0502020204030204" pitchFamily="34" charset="0"/>
                <a:ea typeface="Calibri" panose="020F0502020204030204" pitchFamily="34" charset="0"/>
                <a:cs typeface="Arial" panose="020B0604020202020204" pitchFamily="34" charset="0"/>
              </a:rPr>
              <a:t> Moshe to officiate at two or more weddings in one night.  On one such evening, after officiating at the first Chuppah ceremony, </a:t>
            </a:r>
            <a:r>
              <a:rPr lang="en-US" sz="1200" dirty="0" err="1">
                <a:effectLst/>
                <a:latin typeface="Calibri" panose="020F0502020204030204" pitchFamily="34" charset="0"/>
                <a:ea typeface="Calibri" panose="020F0502020204030204" pitchFamily="34" charset="0"/>
                <a:cs typeface="Arial" panose="020B0604020202020204" pitchFamily="34" charset="0"/>
              </a:rPr>
              <a:t>Rav</a:t>
            </a:r>
            <a:r>
              <a:rPr lang="en-US" sz="1200" dirty="0">
                <a:effectLst/>
                <a:latin typeface="Calibri" panose="020F0502020204030204" pitchFamily="34" charset="0"/>
                <a:ea typeface="Calibri" panose="020F0502020204030204" pitchFamily="34" charset="0"/>
                <a:cs typeface="Arial" panose="020B0604020202020204" pitchFamily="34" charset="0"/>
              </a:rPr>
              <a:t> Moshe and his assistant who would drive him to the next wedding, made their way to the elevators to exit the hall.  Many men crowded around them to hear a good word from the smiling </a:t>
            </a:r>
            <a:r>
              <a:rPr lang="en-US" sz="1200" dirty="0" err="1">
                <a:effectLst/>
                <a:latin typeface="Calibri" panose="020F0502020204030204" pitchFamily="34" charset="0"/>
                <a:ea typeface="Calibri" panose="020F0502020204030204" pitchFamily="34" charset="0"/>
                <a:cs typeface="Arial" panose="020B0604020202020204" pitchFamily="34" charset="0"/>
              </a:rPr>
              <a:t>Rav</a:t>
            </a:r>
            <a:r>
              <a:rPr lang="en-US" sz="1200" dirty="0">
                <a:effectLst/>
                <a:latin typeface="Calibri" panose="020F0502020204030204" pitchFamily="34" charset="0"/>
                <a:ea typeface="Calibri" panose="020F0502020204030204" pitchFamily="34" charset="0"/>
                <a:cs typeface="Arial" panose="020B0604020202020204" pitchFamily="34" charset="0"/>
              </a:rPr>
              <a:t> or just shake his hand.  </a:t>
            </a:r>
            <a:r>
              <a:rPr lang="en-US" sz="1200" dirty="0" err="1">
                <a:effectLst/>
                <a:latin typeface="Calibri" panose="020F0502020204030204" pitchFamily="34" charset="0"/>
                <a:ea typeface="Calibri" panose="020F0502020204030204" pitchFamily="34" charset="0"/>
                <a:cs typeface="Arial" panose="020B0604020202020204" pitchFamily="34" charset="0"/>
              </a:rPr>
              <a:t>Rav</a:t>
            </a:r>
            <a:r>
              <a:rPr lang="en-US" sz="1200" dirty="0">
                <a:effectLst/>
                <a:latin typeface="Calibri" panose="020F0502020204030204" pitchFamily="34" charset="0"/>
                <a:ea typeface="Calibri" panose="020F0502020204030204" pitchFamily="34" charset="0"/>
                <a:cs typeface="Arial" panose="020B0604020202020204" pitchFamily="34" charset="0"/>
              </a:rPr>
              <a:t> Moshe, always amiable and warmhearted, displayed no sign of impatience, but his assistant nonetheless quickly ushered the </a:t>
            </a:r>
            <a:r>
              <a:rPr lang="en-US" sz="1200" dirty="0" err="1">
                <a:effectLst/>
                <a:latin typeface="Calibri" panose="020F0502020204030204" pitchFamily="34" charset="0"/>
                <a:ea typeface="Calibri" panose="020F0502020204030204" pitchFamily="34" charset="0"/>
                <a:cs typeface="Arial" panose="020B0604020202020204" pitchFamily="34" charset="0"/>
              </a:rPr>
              <a:t>Rav</a:t>
            </a:r>
            <a:r>
              <a:rPr lang="en-US" sz="1200" dirty="0">
                <a:effectLst/>
                <a:latin typeface="Calibri" panose="020F0502020204030204" pitchFamily="34" charset="0"/>
                <a:ea typeface="Calibri" panose="020F0502020204030204" pitchFamily="34" charset="0"/>
                <a:cs typeface="Arial" panose="020B0604020202020204" pitchFamily="34" charset="0"/>
              </a:rPr>
              <a:t> into the elevator. The elevator doors closed while the crowd strained to catch a final glimpse of the humble </a:t>
            </a:r>
            <a:r>
              <a:rPr lang="en-US" sz="1200" dirty="0" err="1">
                <a:effectLst/>
                <a:latin typeface="Calibri" panose="020F0502020204030204" pitchFamily="34" charset="0"/>
                <a:ea typeface="Calibri" panose="020F0502020204030204" pitchFamily="34" charset="0"/>
                <a:cs typeface="Arial" panose="020B0604020202020204" pitchFamily="34" charset="0"/>
              </a:rPr>
              <a:t>Rav</a:t>
            </a:r>
            <a:r>
              <a:rPr lang="en-US" sz="1200" dirty="0">
                <a:effectLst/>
                <a:latin typeface="Calibri" panose="020F0502020204030204" pitchFamily="34" charset="0"/>
                <a:ea typeface="Calibri" panose="020F0502020204030204" pitchFamily="34" charset="0"/>
                <a:cs typeface="Arial" panose="020B0604020202020204" pitchFamily="34" charset="0"/>
              </a:rPr>
              <a:t>.  To the utter astonishment of his assistant, when the elevator reached the main floor, </a:t>
            </a:r>
            <a:r>
              <a:rPr lang="en-US" sz="1200" dirty="0" err="1">
                <a:effectLst/>
                <a:latin typeface="Calibri" panose="020F0502020204030204" pitchFamily="34" charset="0"/>
                <a:ea typeface="Calibri" panose="020F0502020204030204" pitchFamily="34" charset="0"/>
                <a:cs typeface="Arial" panose="020B0604020202020204" pitchFamily="34" charset="0"/>
              </a:rPr>
              <a:t>Rav</a:t>
            </a:r>
            <a:r>
              <a:rPr lang="en-US" sz="1200" dirty="0">
                <a:effectLst/>
                <a:latin typeface="Calibri" panose="020F0502020204030204" pitchFamily="34" charset="0"/>
                <a:ea typeface="Calibri" panose="020F0502020204030204" pitchFamily="34" charset="0"/>
                <a:cs typeface="Arial" panose="020B0604020202020204" pitchFamily="34" charset="0"/>
              </a:rPr>
              <a:t> Moshe said, </a:t>
            </a:r>
            <a:r>
              <a:rPr lang="en-US" sz="1200" i="1" dirty="0">
                <a:effectLst/>
                <a:latin typeface="Calibri" panose="020F0502020204030204" pitchFamily="34" charset="0"/>
                <a:ea typeface="Calibri" panose="020F0502020204030204" pitchFamily="34" charset="0"/>
                <a:cs typeface="Arial" panose="020B0604020202020204" pitchFamily="34" charset="0"/>
              </a:rPr>
              <a:t>“We need to return to the wedding hall.</a:t>
            </a:r>
            <a:r>
              <a:rPr lang="en-US" sz="1200" dirty="0">
                <a:effectLst/>
                <a:latin typeface="Calibri" panose="020F0502020204030204" pitchFamily="34" charset="0"/>
                <a:ea typeface="Calibri" panose="020F0502020204030204" pitchFamily="34" charset="0"/>
                <a:cs typeface="Arial" panose="020B0604020202020204" pitchFamily="34" charset="0"/>
              </a:rPr>
              <a:t>”  The two men went back upstairs where </a:t>
            </a:r>
            <a:r>
              <a:rPr lang="en-US" sz="1200" dirty="0" err="1">
                <a:effectLst/>
                <a:latin typeface="Calibri" panose="020F0502020204030204" pitchFamily="34" charset="0"/>
                <a:ea typeface="Calibri" panose="020F0502020204030204" pitchFamily="34" charset="0"/>
                <a:cs typeface="Arial" panose="020B0604020202020204" pitchFamily="34" charset="0"/>
              </a:rPr>
              <a:t>Rav</a:t>
            </a:r>
            <a:r>
              <a:rPr lang="en-US" sz="1200" dirty="0">
                <a:effectLst/>
                <a:latin typeface="Calibri" panose="020F0502020204030204" pitchFamily="34" charset="0"/>
                <a:ea typeface="Calibri" panose="020F0502020204030204" pitchFamily="34" charset="0"/>
                <a:cs typeface="Arial" panose="020B0604020202020204" pitchFamily="34" charset="0"/>
              </a:rPr>
              <a:t> Moshe quickly strode into the hall and looked intently from side until side until a hint of recognition registered on his face.  He made his way straight to one of the tables, approached one of the guests, and with a wide smile, exclaimed a hearty “Shalom Aleichem” to him.  </a:t>
            </a:r>
            <a:r>
              <a:rPr lang="en-US" sz="1200" dirty="0" err="1">
                <a:effectLst/>
                <a:latin typeface="Calibri" panose="020F0502020204030204" pitchFamily="34" charset="0"/>
                <a:ea typeface="Calibri" panose="020F0502020204030204" pitchFamily="34" charset="0"/>
                <a:cs typeface="Arial" panose="020B0604020202020204" pitchFamily="34" charset="0"/>
              </a:rPr>
              <a:t>Rav</a:t>
            </a:r>
            <a:r>
              <a:rPr lang="en-US" sz="1200" dirty="0">
                <a:effectLst/>
                <a:latin typeface="Calibri" panose="020F0502020204030204" pitchFamily="34" charset="0"/>
                <a:ea typeface="Calibri" panose="020F0502020204030204" pitchFamily="34" charset="0"/>
                <a:cs typeface="Arial" panose="020B0604020202020204" pitchFamily="34" charset="0"/>
              </a:rPr>
              <a:t> Moshe then asked the ecstatically surprised guest, “And, how are you?”, happily exchanging pleasantries with him for several minutes, never letting on that he needed to be in the car ten minutes ago!  After his parting good wishes, </a:t>
            </a:r>
            <a:r>
              <a:rPr lang="en-US" sz="1200" dirty="0" err="1">
                <a:effectLst/>
                <a:latin typeface="Calibri" panose="020F0502020204030204" pitchFamily="34" charset="0"/>
                <a:ea typeface="Calibri" panose="020F0502020204030204" pitchFamily="34" charset="0"/>
                <a:cs typeface="Arial" panose="020B0604020202020204" pitchFamily="34" charset="0"/>
              </a:rPr>
              <a:t>Rav</a:t>
            </a:r>
            <a:r>
              <a:rPr lang="en-US" sz="1200" dirty="0">
                <a:effectLst/>
                <a:latin typeface="Calibri" panose="020F0502020204030204" pitchFamily="34" charset="0"/>
                <a:ea typeface="Calibri" panose="020F0502020204030204" pitchFamily="34" charset="0"/>
                <a:cs typeface="Arial" panose="020B0604020202020204" pitchFamily="34" charset="0"/>
              </a:rPr>
              <a:t> Moshe left with his assistant into the night to do it all over at the next wedding.  The flabbergasted assistant could not help but wonder what urgent business required </a:t>
            </a:r>
            <a:r>
              <a:rPr lang="en-US" sz="1200" dirty="0" err="1">
                <a:effectLst/>
                <a:latin typeface="Calibri" panose="020F0502020204030204" pitchFamily="34" charset="0"/>
                <a:ea typeface="Calibri" panose="020F0502020204030204" pitchFamily="34" charset="0"/>
                <a:cs typeface="Arial" panose="020B0604020202020204" pitchFamily="34" charset="0"/>
              </a:rPr>
              <a:t>Rav</a:t>
            </a:r>
            <a:r>
              <a:rPr lang="en-US" sz="1200" dirty="0">
                <a:latin typeface="Calibri" panose="020F0502020204030204" pitchFamily="34" charset="0"/>
                <a:ea typeface="Calibri" panose="020F0502020204030204" pitchFamily="34" charset="0"/>
                <a:cs typeface="Arial" panose="020B0604020202020204" pitchFamily="34" charset="0"/>
              </a:rPr>
              <a:t> Moshe</a:t>
            </a:r>
            <a:r>
              <a:rPr lang="en-US" sz="1200" dirty="0">
                <a:effectLst/>
                <a:latin typeface="Calibri" panose="020F0502020204030204" pitchFamily="34" charset="0"/>
                <a:ea typeface="Calibri" panose="020F0502020204030204" pitchFamily="34" charset="0"/>
                <a:cs typeface="Arial" panose="020B0604020202020204" pitchFamily="34" charset="0"/>
              </a:rPr>
              <a:t> to return to the hall after he had already left.  </a:t>
            </a:r>
            <a:r>
              <a:rPr lang="en-US" sz="1200" dirty="0">
                <a:latin typeface="Calibri" panose="020F0502020204030204" pitchFamily="34" charset="0"/>
                <a:ea typeface="Calibri" panose="020F0502020204030204" pitchFamily="34" charset="0"/>
                <a:cs typeface="Arial" panose="020B0604020202020204" pitchFamily="34" charset="0"/>
              </a:rPr>
              <a:t>T</a:t>
            </a:r>
            <a:r>
              <a:rPr lang="en-US" sz="1200" dirty="0">
                <a:effectLst/>
                <a:latin typeface="Calibri" panose="020F0502020204030204" pitchFamily="34" charset="0"/>
                <a:ea typeface="Calibri" panose="020F0502020204030204" pitchFamily="34" charset="0"/>
                <a:cs typeface="Arial" panose="020B0604020202020204" pitchFamily="34" charset="0"/>
              </a:rPr>
              <a:t>he driver surmised, “I assume the Rosh Yeshiva was close to this gentleman and he had to go back to see him</a:t>
            </a:r>
            <a:r>
              <a:rPr lang="en-US" sz="1200" dirty="0">
                <a:latin typeface="Calibri" panose="020F0502020204030204" pitchFamily="34" charset="0"/>
                <a:ea typeface="Calibri" panose="020F0502020204030204" pitchFamily="34" charset="0"/>
                <a:cs typeface="Arial" panose="020B0604020202020204" pitchFamily="34" charset="0"/>
              </a:rPr>
              <a:t>.</a:t>
            </a:r>
            <a:r>
              <a:rPr lang="en-US" sz="1200" dirty="0">
                <a:effectLst/>
                <a:latin typeface="Calibri" panose="020F0502020204030204" pitchFamily="34" charset="0"/>
                <a:ea typeface="Calibri" panose="020F0502020204030204" pitchFamily="34" charset="0"/>
                <a:cs typeface="Arial" panose="020B0604020202020204" pitchFamily="34" charset="0"/>
              </a:rPr>
              <a:t>”  “Actually,” replied </a:t>
            </a:r>
            <a:r>
              <a:rPr lang="en-US" sz="1200" dirty="0" err="1">
                <a:effectLst/>
                <a:latin typeface="Calibri" panose="020F0502020204030204" pitchFamily="34" charset="0"/>
                <a:ea typeface="Calibri" panose="020F0502020204030204" pitchFamily="34" charset="0"/>
                <a:cs typeface="Arial" panose="020B0604020202020204" pitchFamily="34" charset="0"/>
              </a:rPr>
              <a:t>Rav</a:t>
            </a:r>
            <a:r>
              <a:rPr lang="en-US" sz="1200" dirty="0">
                <a:effectLst/>
                <a:latin typeface="Calibri" panose="020F0502020204030204" pitchFamily="34" charset="0"/>
                <a:ea typeface="Calibri" panose="020F0502020204030204" pitchFamily="34" charset="0"/>
                <a:cs typeface="Arial" panose="020B0604020202020204" pitchFamily="34" charset="0"/>
              </a:rPr>
              <a:t> Moshe, “I never saw him before tonight.  When we stepped into the elevator to leave the first time, I saw his face in the crowd surrounding us.  He was trying to shake my hand and offer a greeting, but the doors closed before I could respond.  As we rode down the elevator, I could not help thinking how disappointed he was after getting caught in the crowd, trying with no avail to get my response.  How could I leave the wedding hall without returning his greeting and exchanging a few good words with him?!”  One must consider the utter sacrifice </a:t>
            </a:r>
            <a:r>
              <a:rPr lang="en-US" sz="1200" dirty="0" err="1">
                <a:effectLst/>
                <a:latin typeface="Calibri" panose="020F0502020204030204" pitchFamily="34" charset="0"/>
                <a:ea typeface="Calibri" panose="020F0502020204030204" pitchFamily="34" charset="0"/>
                <a:cs typeface="Arial" panose="020B0604020202020204" pitchFamily="34" charset="0"/>
              </a:rPr>
              <a:t>Rav</a:t>
            </a:r>
            <a:r>
              <a:rPr lang="en-US" sz="1200" dirty="0">
                <a:effectLst/>
                <a:latin typeface="Calibri" panose="020F0502020204030204" pitchFamily="34" charset="0"/>
                <a:ea typeface="Calibri" panose="020F0502020204030204" pitchFamily="34" charset="0"/>
                <a:cs typeface="Arial" panose="020B0604020202020204" pitchFamily="34" charset="0"/>
              </a:rPr>
              <a:t> Moshe made to officiate at so many weddings, when he had so many pressing worldwide Jewish problems, complex Halachic inquiries as well his own yeshiva’s needs, all of which awaited his return from the final wedding of the night several hours later.  In addition, he had to forego so much time from his beloved Torah study to bring joy to thousands of brides and grooms who would never forget the day this Torah giant led them through their nuptials. With all this pressing on his mind as the elevator doors are about to close, </a:t>
            </a:r>
            <a:r>
              <a:rPr lang="en-US" sz="1200" dirty="0" err="1">
                <a:effectLst/>
                <a:latin typeface="Calibri" panose="020F0502020204030204" pitchFamily="34" charset="0"/>
                <a:ea typeface="Calibri" panose="020F0502020204030204" pitchFamily="34" charset="0"/>
                <a:cs typeface="Arial" panose="020B0604020202020204" pitchFamily="34" charset="0"/>
              </a:rPr>
              <a:t>Rav</a:t>
            </a:r>
            <a:r>
              <a:rPr lang="en-US" sz="1200" dirty="0">
                <a:effectLst/>
                <a:latin typeface="Calibri" panose="020F0502020204030204" pitchFamily="34" charset="0"/>
                <a:ea typeface="Calibri" panose="020F0502020204030204" pitchFamily="34" charset="0"/>
                <a:cs typeface="Arial" panose="020B0604020202020204" pitchFamily="34" charset="0"/>
              </a:rPr>
              <a:t> Moshe suddenly sees one Jew who is trying to exchange a “Shalom Aleichem” with him.  His  immediate reaction?  “We are going back upstairs, because I can’t bear the thought of one Jew who I never met before, suffering disappointment!”  </a:t>
            </a:r>
            <a:r>
              <a:rPr lang="en-US" sz="1200" dirty="0" err="1">
                <a:effectLst/>
                <a:latin typeface="Calibri" panose="020F0502020204030204" pitchFamily="34" charset="0"/>
                <a:ea typeface="Calibri" panose="020F0502020204030204" pitchFamily="34" charset="0"/>
                <a:cs typeface="Arial" panose="020B0604020202020204" pitchFamily="34" charset="0"/>
              </a:rPr>
              <a:t>Rav</a:t>
            </a:r>
            <a:r>
              <a:rPr lang="en-US" sz="1200" dirty="0">
                <a:effectLst/>
                <a:latin typeface="Calibri" panose="020F0502020204030204" pitchFamily="34" charset="0"/>
                <a:ea typeface="Calibri" panose="020F0502020204030204" pitchFamily="34" charset="0"/>
                <a:cs typeface="Arial" panose="020B0604020202020204" pitchFamily="34" charset="0"/>
              </a:rPr>
              <a:t> Moshe was happy to put aside all the pressure on his shoulders, just to give his undivided attention with a shining, smiling countenance, to a Jewish person he never met before. </a:t>
            </a:r>
          </a:p>
        </p:txBody>
      </p:sp>
      <p:sp>
        <p:nvSpPr>
          <p:cNvPr id="7" name="TextBox 6">
            <a:extLst>
              <a:ext uri="{FF2B5EF4-FFF2-40B4-BE49-F238E27FC236}">
                <a16:creationId xmlns:a16="http://schemas.microsoft.com/office/drawing/2014/main" id="{43534CB0-23C4-4761-B54E-DC176BC48C9F}"/>
              </a:ext>
            </a:extLst>
          </p:cNvPr>
          <p:cNvSpPr txBox="1"/>
          <p:nvPr/>
        </p:nvSpPr>
        <p:spPr>
          <a:xfrm>
            <a:off x="430938" y="420077"/>
            <a:ext cx="6653848" cy="307777"/>
          </a:xfrm>
          <a:prstGeom prst="rect">
            <a:avLst/>
          </a:prstGeom>
          <a:noFill/>
        </p:spPr>
        <p:txBody>
          <a:bodyPr wrap="square" rtlCol="0">
            <a:spAutoFit/>
          </a:bodyPr>
          <a:lstStyle/>
          <a:p>
            <a:pPr algn="ctr"/>
            <a:r>
              <a:rPr lang="en-US" sz="1400" dirty="0">
                <a:latin typeface="Cambria" panose="02040503050406030204" pitchFamily="18" charset="0"/>
                <a:ea typeface="Cambria" panose="02040503050406030204" pitchFamily="18" charset="0"/>
              </a:rPr>
              <a:t>Appendix D:  Stories of a</a:t>
            </a:r>
            <a:r>
              <a:rPr lang="en-US" sz="1400" dirty="0">
                <a:effectLst/>
                <a:latin typeface="Cambria" panose="02040503050406030204" pitchFamily="18" charset="0"/>
                <a:ea typeface="Calibri" panose="020F0502020204030204" pitchFamily="34" charset="0"/>
                <a:cs typeface="Arial" panose="020B0604020202020204" pitchFamily="34" charset="0"/>
              </a:rPr>
              <a:t>wesome </a:t>
            </a:r>
            <a:r>
              <a:rPr lang="en-US" sz="1400" i="1" dirty="0" err="1">
                <a:effectLst/>
                <a:latin typeface="Cambria" panose="02040503050406030204" pitchFamily="18" charset="0"/>
                <a:ea typeface="Calibri" panose="020F0502020204030204" pitchFamily="34" charset="0"/>
                <a:cs typeface="Arial" panose="020B0604020202020204" pitchFamily="34" charset="0"/>
              </a:rPr>
              <a:t>Nesiah</a:t>
            </a:r>
            <a:r>
              <a:rPr lang="en-US" sz="1400" i="1" dirty="0">
                <a:effectLst/>
                <a:latin typeface="Cambria" panose="02040503050406030204" pitchFamily="18" charset="0"/>
                <a:ea typeface="Calibri" panose="020F0502020204030204" pitchFamily="34" charset="0"/>
                <a:cs typeface="Arial" panose="020B0604020202020204" pitchFamily="34" charset="0"/>
              </a:rPr>
              <a:t> </a:t>
            </a:r>
            <a:r>
              <a:rPr lang="en-US" sz="1400" i="1" dirty="0" err="1">
                <a:effectLst/>
                <a:latin typeface="Cambria" panose="02040503050406030204" pitchFamily="18" charset="0"/>
                <a:ea typeface="Calibri" panose="020F0502020204030204" pitchFamily="34" charset="0"/>
                <a:cs typeface="Arial" panose="020B0604020202020204" pitchFamily="34" charset="0"/>
              </a:rPr>
              <a:t>B’ol</a:t>
            </a:r>
            <a:r>
              <a:rPr lang="en-US" sz="1400" dirty="0">
                <a:effectLst/>
                <a:latin typeface="Cambria" panose="02040503050406030204" pitchFamily="18" charset="0"/>
                <a:ea typeface="Calibri" panose="020F0502020204030204" pitchFamily="34" charset="0"/>
                <a:cs typeface="Arial" panose="020B0604020202020204" pitchFamily="34" charset="0"/>
              </a:rPr>
              <a:t> by great Torah scholars</a:t>
            </a:r>
            <a:endParaRPr lang="en-US" sz="1400" dirty="0"/>
          </a:p>
        </p:txBody>
      </p:sp>
    </p:spTree>
    <p:extLst>
      <p:ext uri="{BB962C8B-B14F-4D97-AF65-F5344CB8AC3E}">
        <p14:creationId xmlns:p14="http://schemas.microsoft.com/office/powerpoint/2010/main" val="252749014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B2E0946-4B57-4BBF-B157-EC52F0E35530}"/>
              </a:ext>
            </a:extLst>
          </p:cNvPr>
          <p:cNvSpPr>
            <a:spLocks noGrp="1"/>
          </p:cNvSpPr>
          <p:nvPr>
            <p:ph type="sldNum" sz="quarter" idx="12"/>
          </p:nvPr>
        </p:nvSpPr>
        <p:spPr/>
        <p:txBody>
          <a:bodyPr/>
          <a:lstStyle/>
          <a:p>
            <a:fld id="{0C214F17-86AB-4F1C-BC88-4CB7EE2FB93D}" type="slidenum">
              <a:rPr lang="en-US" sz="1050" b="1" smtClean="0">
                <a:solidFill>
                  <a:schemeClr val="tx1"/>
                </a:solidFill>
              </a:rPr>
              <a:t>51</a:t>
            </a:fld>
            <a:endParaRPr lang="en-US" sz="1050" b="1" dirty="0">
              <a:solidFill>
                <a:schemeClr val="tx1"/>
              </a:solidFill>
            </a:endParaRPr>
          </a:p>
        </p:txBody>
      </p:sp>
      <p:sp>
        <p:nvSpPr>
          <p:cNvPr id="3" name="TextBox 2">
            <a:extLst>
              <a:ext uri="{FF2B5EF4-FFF2-40B4-BE49-F238E27FC236}">
                <a16:creationId xmlns:a16="http://schemas.microsoft.com/office/drawing/2014/main" id="{7C0F8EF7-3E02-43A7-A6B9-BCD131C9D9D1}"/>
              </a:ext>
            </a:extLst>
          </p:cNvPr>
          <p:cNvSpPr txBox="1"/>
          <p:nvPr/>
        </p:nvSpPr>
        <p:spPr>
          <a:xfrm>
            <a:off x="700314" y="1086541"/>
            <a:ext cx="6371772" cy="8503866"/>
          </a:xfrm>
          <a:prstGeom prst="rect">
            <a:avLst/>
          </a:prstGeom>
          <a:noFill/>
        </p:spPr>
        <p:txBody>
          <a:bodyPr wrap="square" rtlCol="0">
            <a:spAutoFit/>
          </a:bodyPr>
          <a:lstStyle/>
          <a:p>
            <a:pPr>
              <a:lnSpc>
                <a:spcPct val="135000"/>
              </a:lnSpc>
            </a:pPr>
            <a:r>
              <a:rPr lang="en-US" sz="1200" dirty="0"/>
              <a:t>The following story was told by </a:t>
            </a:r>
            <a:r>
              <a:rPr lang="en-US" sz="1200" baseline="30000" dirty="0"/>
              <a:t>11</a:t>
            </a:r>
            <a:r>
              <a:rPr lang="en-US" sz="1200" dirty="0"/>
              <a:t>Rav Michael Yammer about the amazing ability of his </a:t>
            </a:r>
            <a:r>
              <a:rPr lang="en-US" sz="1200" dirty="0" err="1"/>
              <a:t>Rebbi</a:t>
            </a:r>
            <a:r>
              <a:rPr lang="en-US" sz="1200" dirty="0"/>
              <a:t>, </a:t>
            </a:r>
            <a:br>
              <a:rPr lang="en-US" sz="1200" dirty="0"/>
            </a:br>
            <a:r>
              <a:rPr lang="en-US" sz="1200" dirty="0" err="1"/>
              <a:t>Rav</a:t>
            </a:r>
            <a:r>
              <a:rPr lang="en-US" sz="1200" dirty="0"/>
              <a:t> </a:t>
            </a:r>
            <a:r>
              <a:rPr lang="en-US" sz="1200" dirty="0" err="1"/>
              <a:t>Shlomo</a:t>
            </a:r>
            <a:r>
              <a:rPr lang="en-US" sz="1200" dirty="0"/>
              <a:t> </a:t>
            </a:r>
            <a:r>
              <a:rPr lang="en-US" sz="1200" dirty="0" err="1"/>
              <a:t>Zalman</a:t>
            </a:r>
            <a:r>
              <a:rPr lang="en-US" sz="1200" dirty="0"/>
              <a:t> Auerbach, to immerse himself in another person’s situation and “see” it through that individual’s perspective, especially when guiding people through difficult life problems.  A Jewish religious couple in Israel who experienced fertility difficulties, adopted a non-Jewish infant girl.  A non-Jewish child who is converted by Jewish parents, must accept Torah and </a:t>
            </a:r>
            <a:r>
              <a:rPr lang="en-US" sz="1200" dirty="0" err="1"/>
              <a:t>Mitzvos</a:t>
            </a:r>
            <a:r>
              <a:rPr lang="en-US" sz="1200" dirty="0"/>
              <a:t> before reaching Bar/Bas Mitzvah to validate and complete the conversion.  This girl was not told about her adopted status until shortly before she reached Bas Mitzvah, at which time she announced she would not complete the conversion; she decided to live the rest of her life as a non-Jew.  For a full month, the teachers at her religious school valiantly tried to persuade her of the immense privilege to be a member of the </a:t>
            </a:r>
            <a:r>
              <a:rPr lang="en-US" sz="1200" i="1" dirty="0"/>
              <a:t>Am </a:t>
            </a:r>
            <a:r>
              <a:rPr lang="en-US" sz="1200" i="1" dirty="0" err="1"/>
              <a:t>Segulah</a:t>
            </a:r>
            <a:r>
              <a:rPr lang="en-US" sz="1200" i="1" dirty="0"/>
              <a:t> </a:t>
            </a:r>
            <a:r>
              <a:rPr lang="en-US" sz="1200" dirty="0"/>
              <a:t>(treasured nation) and the Jew’s eternal reward in </a:t>
            </a:r>
            <a:r>
              <a:rPr lang="en-US" sz="1200" i="1" dirty="0"/>
              <a:t>Olam </a:t>
            </a:r>
            <a:r>
              <a:rPr lang="en-US" sz="1200" i="1" dirty="0" err="1"/>
              <a:t>Habboh</a:t>
            </a:r>
            <a:r>
              <a:rPr lang="en-US" sz="1200" i="1" dirty="0"/>
              <a:t> </a:t>
            </a:r>
            <a:r>
              <a:rPr lang="en-US" sz="1200" dirty="0"/>
              <a:t>(World to Come), but to no avail.  The sense of desperation of her parents cannot even be imagined, but there was another problem that even magnified their anguish.  After they adopted this girl as an infant, Hashem blessed them with several natural children.  If this girl would have gone on to live as a non-Jew, her parents would have to raise her to adulthood – as a non-Jew, in the same household with their Jewish children!  Who can even fathom the depths of their heartbreak!  In desperation, the girl’s mother took her to see </a:t>
            </a:r>
            <a:r>
              <a:rPr lang="en-US" sz="1200" dirty="0" err="1"/>
              <a:t>Rav</a:t>
            </a:r>
            <a:r>
              <a:rPr lang="en-US" sz="1200" dirty="0"/>
              <a:t> </a:t>
            </a:r>
            <a:r>
              <a:rPr lang="en-US" sz="1200" dirty="0" err="1"/>
              <a:t>Shlomo</a:t>
            </a:r>
            <a:r>
              <a:rPr lang="en-US" sz="1200" dirty="0"/>
              <a:t> </a:t>
            </a:r>
            <a:r>
              <a:rPr lang="en-US" sz="1200" dirty="0" err="1"/>
              <a:t>Zalman</a:t>
            </a:r>
            <a:r>
              <a:rPr lang="en-US" sz="1200" dirty="0"/>
              <a:t>, a couple of days before her twelfth birthday.  Upon hearing the mother’s description of the situation, the </a:t>
            </a:r>
            <a:r>
              <a:rPr lang="en-US" sz="1200" dirty="0" err="1"/>
              <a:t>Rav</a:t>
            </a:r>
            <a:r>
              <a:rPr lang="en-US" sz="1200" dirty="0"/>
              <a:t> asked to privately speak with her daughter.  After three minutes of private conversation, the girl emerged from the </a:t>
            </a:r>
            <a:r>
              <a:rPr lang="en-US" sz="1200" dirty="0" err="1"/>
              <a:t>Rav’s</a:t>
            </a:r>
            <a:r>
              <a:rPr lang="en-US" sz="1200" dirty="0"/>
              <a:t> study, ran to her mother and announced that she wanted to become a full-fledged Jew.  Her shocked mother, who felt hopeless until one second ago, asked the </a:t>
            </a:r>
            <a:r>
              <a:rPr lang="en-US" sz="1200" dirty="0" err="1"/>
              <a:t>Rav</a:t>
            </a:r>
            <a:r>
              <a:rPr lang="en-US" sz="1200" dirty="0"/>
              <a:t> if he could repeat what he told her daughter.  With the girl’s permission, the </a:t>
            </a:r>
            <a:r>
              <a:rPr lang="en-US" sz="1200" dirty="0" err="1"/>
              <a:t>Rav</a:t>
            </a:r>
            <a:r>
              <a:rPr lang="en-US" sz="1200" dirty="0"/>
              <a:t> said, “I promised your daughter that if she becomes a Bas Yisrael, she will merit to have a husband who will stay faithful to her until 120 years and will never abandon her.”  The mother, still stunned, asked, “The </a:t>
            </a:r>
            <a:r>
              <a:rPr lang="en-US" sz="1200" dirty="0" err="1"/>
              <a:t>Rav</a:t>
            </a:r>
            <a:r>
              <a:rPr lang="en-US" sz="1200" dirty="0"/>
              <a:t> did not speak to her about </a:t>
            </a:r>
            <a:r>
              <a:rPr lang="en-US" sz="1200" i="1" dirty="0"/>
              <a:t>Olam </a:t>
            </a:r>
            <a:r>
              <a:rPr lang="en-US" sz="1200" i="1" dirty="0" err="1"/>
              <a:t>Habboh</a:t>
            </a:r>
            <a:r>
              <a:rPr lang="en-US" sz="1200" i="1" dirty="0"/>
              <a:t>,</a:t>
            </a:r>
            <a:r>
              <a:rPr lang="en-US" sz="1200" dirty="0"/>
              <a:t> etc.?”  The </a:t>
            </a:r>
            <a:r>
              <a:rPr lang="en-US" sz="1200" dirty="0" err="1"/>
              <a:t>Rav</a:t>
            </a:r>
            <a:r>
              <a:rPr lang="en-US" sz="1200" dirty="0"/>
              <a:t> answered, “What was bothering your daughter that prevented her from committing to a Jewish life?  It was not a lack of appreciation for </a:t>
            </a:r>
            <a:r>
              <a:rPr lang="en-US" sz="1200" i="1" dirty="0"/>
              <a:t>Olam </a:t>
            </a:r>
            <a:r>
              <a:rPr lang="en-US" sz="1200" i="1" dirty="0" err="1"/>
              <a:t>Habboh</a:t>
            </a:r>
            <a:r>
              <a:rPr lang="en-US" sz="1200" dirty="0"/>
              <a:t>.  One month ago, she learned that her biological mother abandoned her as an infant and she was afraid that it will happen again – this is what bothered her.  Therefore, I had to go into her </a:t>
            </a:r>
            <a:r>
              <a:rPr lang="en-US" sz="1200" dirty="0" err="1"/>
              <a:t>Neshoma</a:t>
            </a:r>
            <a:r>
              <a:rPr lang="en-US" sz="1200" dirty="0"/>
              <a:t> (soul), to feel what troubled her and allay her anxiety and pain, and then she was happy to accept Torah and </a:t>
            </a:r>
            <a:r>
              <a:rPr lang="en-US" sz="1200" dirty="0" err="1"/>
              <a:t>Mitzvos</a:t>
            </a:r>
            <a:r>
              <a:rPr lang="en-US" sz="1200" dirty="0"/>
              <a:t>.”  In the depths of her heart, this girl really wanted to grow up as a Jewish woman, but without the amazing ability of </a:t>
            </a:r>
            <a:r>
              <a:rPr lang="en-US" sz="1200" dirty="0" err="1"/>
              <a:t>Rav</a:t>
            </a:r>
            <a:r>
              <a:rPr lang="en-US" sz="1200" dirty="0"/>
              <a:t> </a:t>
            </a:r>
            <a:r>
              <a:rPr lang="en-US" sz="1200" dirty="0" err="1"/>
              <a:t>Shlomo</a:t>
            </a:r>
            <a:r>
              <a:rPr lang="en-US" sz="1200" dirty="0"/>
              <a:t> </a:t>
            </a:r>
            <a:r>
              <a:rPr lang="en-US" sz="1200" dirty="0" err="1"/>
              <a:t>Zalman</a:t>
            </a:r>
            <a:r>
              <a:rPr lang="en-US" sz="1200" dirty="0"/>
              <a:t> to “go” into this girl’s world and “see” the situation from her perspective – to see the anguish in her soul, she would have been lost to the Jewish people forever.  And because of the </a:t>
            </a:r>
            <a:r>
              <a:rPr lang="en-US" sz="1200" dirty="0" err="1"/>
              <a:t>Rav’s</a:t>
            </a:r>
            <a:r>
              <a:rPr lang="en-US" sz="1200" dirty="0"/>
              <a:t> ability, her parent’s lives were transformed from unimaginable heartbreak to joy and jubilation, in a matter of three minutes!</a:t>
            </a:r>
          </a:p>
          <a:p>
            <a:endParaRPr lang="en-US" sz="1200" dirty="0"/>
          </a:p>
        </p:txBody>
      </p:sp>
      <p:sp>
        <p:nvSpPr>
          <p:cNvPr id="5" name="TextBox 4">
            <a:extLst>
              <a:ext uri="{FF2B5EF4-FFF2-40B4-BE49-F238E27FC236}">
                <a16:creationId xmlns:a16="http://schemas.microsoft.com/office/drawing/2014/main" id="{101181AE-32AF-49E8-886E-5DD94D1EABF0}"/>
              </a:ext>
            </a:extLst>
          </p:cNvPr>
          <p:cNvSpPr txBox="1"/>
          <p:nvPr/>
        </p:nvSpPr>
        <p:spPr>
          <a:xfrm>
            <a:off x="430938" y="420077"/>
            <a:ext cx="6653848" cy="307777"/>
          </a:xfrm>
          <a:prstGeom prst="rect">
            <a:avLst/>
          </a:prstGeom>
          <a:noFill/>
        </p:spPr>
        <p:txBody>
          <a:bodyPr wrap="square" rtlCol="0">
            <a:spAutoFit/>
          </a:bodyPr>
          <a:lstStyle/>
          <a:p>
            <a:pPr algn="ctr"/>
            <a:r>
              <a:rPr lang="en-US" sz="1400" dirty="0">
                <a:latin typeface="Cambria" panose="02040503050406030204" pitchFamily="18" charset="0"/>
                <a:ea typeface="Cambria" panose="02040503050406030204" pitchFamily="18" charset="0"/>
              </a:rPr>
              <a:t>Appendix D:  Stories of a</a:t>
            </a:r>
            <a:r>
              <a:rPr lang="en-US" sz="1400" dirty="0">
                <a:effectLst/>
                <a:latin typeface="Cambria" panose="02040503050406030204" pitchFamily="18" charset="0"/>
                <a:ea typeface="Calibri" panose="020F0502020204030204" pitchFamily="34" charset="0"/>
                <a:cs typeface="Arial" panose="020B0604020202020204" pitchFamily="34" charset="0"/>
              </a:rPr>
              <a:t>wesome </a:t>
            </a:r>
            <a:r>
              <a:rPr lang="en-US" sz="1400" i="1" dirty="0" err="1">
                <a:effectLst/>
                <a:latin typeface="Cambria" panose="02040503050406030204" pitchFamily="18" charset="0"/>
                <a:ea typeface="Calibri" panose="020F0502020204030204" pitchFamily="34" charset="0"/>
                <a:cs typeface="Arial" panose="020B0604020202020204" pitchFamily="34" charset="0"/>
              </a:rPr>
              <a:t>Nesiah</a:t>
            </a:r>
            <a:r>
              <a:rPr lang="en-US" sz="1400" i="1" dirty="0">
                <a:effectLst/>
                <a:latin typeface="Cambria" panose="02040503050406030204" pitchFamily="18" charset="0"/>
                <a:ea typeface="Calibri" panose="020F0502020204030204" pitchFamily="34" charset="0"/>
                <a:cs typeface="Arial" panose="020B0604020202020204" pitchFamily="34" charset="0"/>
              </a:rPr>
              <a:t> </a:t>
            </a:r>
            <a:r>
              <a:rPr lang="en-US" sz="1400" i="1" dirty="0" err="1">
                <a:effectLst/>
                <a:latin typeface="Cambria" panose="02040503050406030204" pitchFamily="18" charset="0"/>
                <a:ea typeface="Calibri" panose="020F0502020204030204" pitchFamily="34" charset="0"/>
                <a:cs typeface="Arial" panose="020B0604020202020204" pitchFamily="34" charset="0"/>
              </a:rPr>
              <a:t>B’ol</a:t>
            </a:r>
            <a:r>
              <a:rPr lang="en-US" sz="1400" dirty="0">
                <a:effectLst/>
                <a:latin typeface="Cambria" panose="02040503050406030204" pitchFamily="18" charset="0"/>
                <a:ea typeface="Calibri" panose="020F0502020204030204" pitchFamily="34" charset="0"/>
                <a:cs typeface="Arial" panose="020B0604020202020204" pitchFamily="34" charset="0"/>
              </a:rPr>
              <a:t> by great Torah scholars</a:t>
            </a:r>
            <a:endParaRPr lang="en-US" sz="1400" dirty="0"/>
          </a:p>
        </p:txBody>
      </p:sp>
    </p:spTree>
    <p:extLst>
      <p:ext uri="{BB962C8B-B14F-4D97-AF65-F5344CB8AC3E}">
        <p14:creationId xmlns:p14="http://schemas.microsoft.com/office/powerpoint/2010/main" val="333445415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930161F-7ECE-4356-B26C-15F1DA7C24A8}"/>
              </a:ext>
            </a:extLst>
          </p:cNvPr>
          <p:cNvSpPr>
            <a:spLocks noGrp="1"/>
          </p:cNvSpPr>
          <p:nvPr>
            <p:ph type="sldNum" sz="quarter" idx="12"/>
          </p:nvPr>
        </p:nvSpPr>
        <p:spPr/>
        <p:txBody>
          <a:bodyPr/>
          <a:lstStyle/>
          <a:p>
            <a:fld id="{0C214F17-86AB-4F1C-BC88-4CB7EE2FB93D}" type="slidenum">
              <a:rPr lang="en-US" sz="1050" b="1" smtClean="0">
                <a:solidFill>
                  <a:schemeClr val="tx1"/>
                </a:solidFill>
              </a:rPr>
              <a:t>52</a:t>
            </a:fld>
            <a:endParaRPr lang="en-US" sz="1050" b="1" dirty="0">
              <a:solidFill>
                <a:schemeClr val="tx1"/>
              </a:solidFill>
            </a:endParaRPr>
          </a:p>
        </p:txBody>
      </p:sp>
      <p:sp>
        <p:nvSpPr>
          <p:cNvPr id="3" name="TextBox 2">
            <a:extLst>
              <a:ext uri="{FF2B5EF4-FFF2-40B4-BE49-F238E27FC236}">
                <a16:creationId xmlns:a16="http://schemas.microsoft.com/office/drawing/2014/main" id="{8D0D8F40-6BC8-4765-91BA-74C75AA04D8A}"/>
              </a:ext>
            </a:extLst>
          </p:cNvPr>
          <p:cNvSpPr txBox="1"/>
          <p:nvPr/>
        </p:nvSpPr>
        <p:spPr>
          <a:xfrm>
            <a:off x="698500" y="1001486"/>
            <a:ext cx="6539548" cy="8605304"/>
          </a:xfrm>
          <a:prstGeom prst="rect">
            <a:avLst/>
          </a:prstGeom>
          <a:noFill/>
        </p:spPr>
        <p:txBody>
          <a:bodyPr wrap="square" rtlCol="0">
            <a:spAutoFit/>
          </a:bodyPr>
          <a:lstStyle/>
          <a:p>
            <a:pPr>
              <a:lnSpc>
                <a:spcPct val="135000"/>
              </a:lnSpc>
              <a:spcBef>
                <a:spcPts val="1200"/>
              </a:spcBef>
            </a:pPr>
            <a:r>
              <a:rPr lang="en-US" sz="1200" dirty="0">
                <a:effectLst/>
                <a:latin typeface="Calibri" panose="020F0502020204030204" pitchFamily="34" charset="0"/>
                <a:ea typeface="Calibri" panose="020F0502020204030204" pitchFamily="34" charset="0"/>
                <a:cs typeface="Arial" panose="020B0604020202020204" pitchFamily="34" charset="0"/>
              </a:rPr>
              <a:t>The following story </a:t>
            </a:r>
            <a:r>
              <a:rPr lang="en-US" sz="1200">
                <a:effectLst/>
                <a:latin typeface="Calibri" panose="020F0502020204030204" pitchFamily="34" charset="0"/>
                <a:ea typeface="Calibri" panose="020F0502020204030204" pitchFamily="34" charset="0"/>
                <a:cs typeface="Arial" panose="020B0604020202020204" pitchFamily="34" charset="0"/>
              </a:rPr>
              <a:t>was told regarding </a:t>
            </a:r>
            <a:r>
              <a:rPr lang="en-US" sz="1200" dirty="0">
                <a:effectLst/>
                <a:latin typeface="Calibri" panose="020F0502020204030204" pitchFamily="34" charset="0"/>
                <a:ea typeface="Calibri" panose="020F0502020204030204" pitchFamily="34" charset="0"/>
                <a:cs typeface="Arial" panose="020B0604020202020204" pitchFamily="34" charset="0"/>
              </a:rPr>
              <a:t>Rav Elazar </a:t>
            </a:r>
            <a:r>
              <a:rPr lang="en-US" sz="1200" dirty="0">
                <a:effectLst/>
                <a:latin typeface="Calibri" panose="020F0502020204030204" pitchFamily="34" charset="0"/>
                <a:ea typeface="Times New Roman" panose="02020603050405020304" pitchFamily="18" charset="0"/>
              </a:rPr>
              <a:t>Menachem </a:t>
            </a:r>
            <a:r>
              <a:rPr lang="en-US" sz="1200" dirty="0" err="1">
                <a:effectLst/>
                <a:latin typeface="Calibri" panose="020F0502020204030204" pitchFamily="34" charset="0"/>
                <a:ea typeface="Calibri" panose="020F0502020204030204" pitchFamily="34" charset="0"/>
                <a:cs typeface="Arial" panose="020B0604020202020204" pitchFamily="34" charset="0"/>
              </a:rPr>
              <a:t>Shach</a:t>
            </a:r>
            <a:r>
              <a:rPr lang="en-US" sz="1200" dirty="0">
                <a:effectLst/>
                <a:latin typeface="Calibri" panose="020F0502020204030204" pitchFamily="34" charset="0"/>
                <a:ea typeface="Calibri" panose="020F0502020204030204" pitchFamily="34" charset="0"/>
                <a:cs typeface="Arial" panose="020B0604020202020204" pitchFamily="34" charset="0"/>
              </a:rPr>
              <a:t>, the Rosh </a:t>
            </a:r>
            <a:r>
              <a:rPr lang="en-US" sz="1200" dirty="0" err="1">
                <a:effectLst/>
                <a:latin typeface="Calibri" panose="020F0502020204030204" pitchFamily="34" charset="0"/>
                <a:ea typeface="Calibri" panose="020F0502020204030204" pitchFamily="34" charset="0"/>
                <a:cs typeface="Arial" panose="020B0604020202020204" pitchFamily="34" charset="0"/>
              </a:rPr>
              <a:t>HaYeshiva</a:t>
            </a:r>
            <a:r>
              <a:rPr lang="en-US" sz="1200" dirty="0">
                <a:effectLst/>
                <a:latin typeface="Calibri" panose="020F0502020204030204" pitchFamily="34" charset="0"/>
                <a:ea typeface="Calibri" panose="020F0502020204030204" pitchFamily="34" charset="0"/>
                <a:cs typeface="Arial" panose="020B0604020202020204" pitchFamily="34" charset="0"/>
              </a:rPr>
              <a:t> of the </a:t>
            </a:r>
            <a:r>
              <a:rPr lang="en-US" sz="1200" dirty="0" err="1">
                <a:effectLst/>
                <a:latin typeface="Calibri" panose="020F0502020204030204" pitchFamily="34" charset="0"/>
                <a:ea typeface="Calibri" panose="020F0502020204030204" pitchFamily="34" charset="0"/>
                <a:cs typeface="Arial" panose="020B0604020202020204" pitchFamily="34" charset="0"/>
              </a:rPr>
              <a:t>Ponovezh</a:t>
            </a:r>
            <a:r>
              <a:rPr lang="en-US" sz="1200" dirty="0">
                <a:effectLst/>
                <a:latin typeface="Calibri" panose="020F0502020204030204" pitchFamily="34" charset="0"/>
                <a:ea typeface="Calibri" panose="020F0502020204030204" pitchFamily="34" charset="0"/>
                <a:cs typeface="Arial" panose="020B0604020202020204" pitchFamily="34" charset="0"/>
              </a:rPr>
              <a:t> Yeshiva.  </a:t>
            </a:r>
            <a:r>
              <a:rPr lang="en-US" sz="1200" baseline="30000" dirty="0">
                <a:effectLst/>
                <a:latin typeface="Calibri" panose="020F0502020204030204" pitchFamily="34" charset="0"/>
                <a:ea typeface="Calibri" panose="020F0502020204030204" pitchFamily="34" charset="0"/>
                <a:cs typeface="Arial" panose="020B0604020202020204" pitchFamily="34" charset="0"/>
              </a:rPr>
              <a:t>12</a:t>
            </a:r>
            <a:r>
              <a:rPr lang="en-US" sz="1200" dirty="0">
                <a:effectLst/>
                <a:latin typeface="Calibri" panose="020F0502020204030204" pitchFamily="34" charset="0"/>
                <a:ea typeface="Calibri" panose="020F0502020204030204" pitchFamily="34" charset="0"/>
                <a:cs typeface="Arial" panose="020B0604020202020204" pitchFamily="34" charset="0"/>
              </a:rPr>
              <a:t>Rav </a:t>
            </a:r>
            <a:r>
              <a:rPr lang="en-US" sz="1200" dirty="0" err="1">
                <a:effectLst/>
                <a:latin typeface="Calibri" panose="020F0502020204030204" pitchFamily="34" charset="0"/>
                <a:ea typeface="Calibri" panose="020F0502020204030204" pitchFamily="34" charset="0"/>
                <a:cs typeface="Arial" panose="020B0604020202020204" pitchFamily="34" charset="0"/>
              </a:rPr>
              <a:t>Shach</a:t>
            </a:r>
            <a:r>
              <a:rPr lang="en-US" sz="1200" dirty="0">
                <a:effectLst/>
                <a:latin typeface="Calibri" panose="020F0502020204030204" pitchFamily="34" charset="0"/>
                <a:ea typeface="Calibri" panose="020F0502020204030204" pitchFamily="34" charset="0"/>
                <a:cs typeface="Arial" panose="020B0604020202020204" pitchFamily="34" charset="0"/>
              </a:rPr>
              <a:t> was once informed that a particular Jew who had lost his wife was plunged into a deep depression. In his grief he ceased to eat, speak or function.  </a:t>
            </a:r>
            <a:r>
              <a:rPr lang="en-US" sz="1200" dirty="0" err="1">
                <a:effectLst/>
                <a:latin typeface="Calibri" panose="020F0502020204030204" pitchFamily="34" charset="0"/>
                <a:ea typeface="Calibri" panose="020F0502020204030204" pitchFamily="34" charset="0"/>
                <a:cs typeface="Arial" panose="020B0604020202020204" pitchFamily="34" charset="0"/>
              </a:rPr>
              <a:t>Rav</a:t>
            </a:r>
            <a:r>
              <a:rPr lang="en-US" sz="1200" dirty="0">
                <a:effectLst/>
                <a:latin typeface="Calibri" panose="020F0502020204030204" pitchFamily="34" charset="0"/>
                <a:ea typeface="Calibri" panose="020F0502020204030204" pitchFamily="34" charset="0"/>
                <a:cs typeface="Arial" panose="020B0604020202020204" pitchFamily="34" charset="0"/>
              </a:rPr>
              <a:t> </a:t>
            </a:r>
            <a:r>
              <a:rPr lang="en-US" sz="1200" dirty="0" err="1">
                <a:effectLst/>
                <a:latin typeface="Calibri" panose="020F0502020204030204" pitchFamily="34" charset="0"/>
                <a:ea typeface="Calibri" panose="020F0502020204030204" pitchFamily="34" charset="0"/>
                <a:cs typeface="Arial" panose="020B0604020202020204" pitchFamily="34" charset="0"/>
              </a:rPr>
              <a:t>Shach</a:t>
            </a:r>
            <a:r>
              <a:rPr lang="en-US" sz="1200" dirty="0">
                <a:effectLst/>
                <a:latin typeface="Calibri" panose="020F0502020204030204" pitchFamily="34" charset="0"/>
                <a:ea typeface="Calibri" panose="020F0502020204030204" pitchFamily="34" charset="0"/>
                <a:cs typeface="Arial" panose="020B0604020202020204" pitchFamily="34" charset="0"/>
              </a:rPr>
              <a:t> immediately went to visit him but there was no response when he knocked on the door.  Seeing that the door was not locked he went inside and took a seat next to the couch upon which the poor fellow lay.  Placing his hand on the fellow’s shoulder he said to him: </a:t>
            </a:r>
            <a:r>
              <a:rPr lang="en-US" sz="1200" i="1" dirty="0">
                <a:effectLst/>
                <a:latin typeface="Calibri" panose="020F0502020204030204" pitchFamily="34" charset="0"/>
                <a:ea typeface="Calibri" panose="020F0502020204030204" pitchFamily="34" charset="0"/>
                <a:cs typeface="Arial" panose="020B0604020202020204" pitchFamily="34" charset="0"/>
              </a:rPr>
              <a:t>“I understand you so well.  I too am a widower and I also felt as if my world had come to an end.  We share the same grief, for whoever is without a wife, our Sages say, is without simcha.  You need simcha and I need simcha</a:t>
            </a:r>
            <a:r>
              <a:rPr lang="en-US" sz="1200" dirty="0">
                <a:effectLst/>
                <a:latin typeface="Calibri" panose="020F0502020204030204" pitchFamily="34" charset="0"/>
                <a:ea typeface="Calibri" panose="020F0502020204030204" pitchFamily="34" charset="0"/>
                <a:cs typeface="Arial" panose="020B0604020202020204" pitchFamily="34" charset="0"/>
              </a:rPr>
              <a:t>.”</a:t>
            </a:r>
            <a:r>
              <a:rPr lang="en-US" sz="1200" i="1" dirty="0"/>
              <a:t>  </a:t>
            </a:r>
            <a:r>
              <a:rPr lang="en-US" sz="1200" dirty="0">
                <a:effectLst/>
                <a:latin typeface="Calibri" panose="020F0502020204030204" pitchFamily="34" charset="0"/>
                <a:ea typeface="Calibri" panose="020F0502020204030204" pitchFamily="34" charset="0"/>
                <a:cs typeface="Arial" panose="020B0604020202020204" pitchFamily="34" charset="0"/>
              </a:rPr>
              <a:t>A spark of life was suddenly visible in the eyes of the listener and </a:t>
            </a:r>
            <a:r>
              <a:rPr lang="en-US" sz="1200" dirty="0" err="1">
                <a:effectLst/>
                <a:latin typeface="Calibri" panose="020F0502020204030204" pitchFamily="34" charset="0"/>
                <a:ea typeface="Calibri" panose="020F0502020204030204" pitchFamily="34" charset="0"/>
                <a:cs typeface="Arial" panose="020B0604020202020204" pitchFamily="34" charset="0"/>
              </a:rPr>
              <a:t>Rav</a:t>
            </a:r>
            <a:r>
              <a:rPr lang="en-US" sz="1200" dirty="0">
                <a:effectLst/>
                <a:latin typeface="Calibri" panose="020F0502020204030204" pitchFamily="34" charset="0"/>
                <a:ea typeface="Calibri" panose="020F0502020204030204" pitchFamily="34" charset="0"/>
                <a:cs typeface="Arial" panose="020B0604020202020204" pitchFamily="34" charset="0"/>
              </a:rPr>
              <a:t> </a:t>
            </a:r>
            <a:r>
              <a:rPr lang="en-US" sz="1200" dirty="0" err="1">
                <a:effectLst/>
                <a:latin typeface="Calibri" panose="020F0502020204030204" pitchFamily="34" charset="0"/>
                <a:ea typeface="Calibri" panose="020F0502020204030204" pitchFamily="34" charset="0"/>
                <a:cs typeface="Arial" panose="020B0604020202020204" pitchFamily="34" charset="0"/>
              </a:rPr>
              <a:t>Shach</a:t>
            </a:r>
            <a:r>
              <a:rPr lang="en-US" sz="1200" dirty="0">
                <a:effectLst/>
                <a:latin typeface="Calibri" panose="020F0502020204030204" pitchFamily="34" charset="0"/>
                <a:ea typeface="Calibri" panose="020F0502020204030204" pitchFamily="34" charset="0"/>
                <a:cs typeface="Arial" panose="020B0604020202020204" pitchFamily="34" charset="0"/>
              </a:rPr>
              <a:t> continued: </a:t>
            </a:r>
            <a:r>
              <a:rPr lang="en-US" sz="1200" i="1" dirty="0">
                <a:effectLst/>
                <a:latin typeface="Calibri" panose="020F0502020204030204" pitchFamily="34" charset="0"/>
                <a:ea typeface="Calibri" panose="020F0502020204030204" pitchFamily="34" charset="0"/>
                <a:cs typeface="Arial" panose="020B0604020202020204" pitchFamily="34" charset="0"/>
              </a:rPr>
              <a:t>“I have an idea of how we can help each other.  I know how to prepare a good cholent for the Shabbos meal. I will prepare such a cholent on Erev Shabbos and send it to you here.  On Shabbos I will come to your home.  We will eat together, sing </a:t>
            </a:r>
            <a:r>
              <a:rPr lang="en-US" sz="1200" i="1" dirty="0" err="1">
                <a:effectLst/>
                <a:latin typeface="Calibri" panose="020F0502020204030204" pitchFamily="34" charset="0"/>
                <a:ea typeface="Calibri" panose="020F0502020204030204" pitchFamily="34" charset="0"/>
                <a:cs typeface="Arial" panose="020B0604020202020204" pitchFamily="34" charset="0"/>
              </a:rPr>
              <a:t>zemiros</a:t>
            </a:r>
            <a:r>
              <a:rPr lang="en-US" sz="1200" i="1" dirty="0">
                <a:effectLst/>
                <a:latin typeface="Calibri" panose="020F0502020204030204" pitchFamily="34" charset="0"/>
                <a:ea typeface="Calibri" panose="020F0502020204030204" pitchFamily="34" charset="0"/>
                <a:cs typeface="Arial" panose="020B0604020202020204" pitchFamily="34" charset="0"/>
              </a:rPr>
              <a:t> together and give strength to each other.”  </a:t>
            </a:r>
            <a:r>
              <a:rPr lang="en-US" sz="1200" dirty="0">
                <a:effectLst/>
                <a:latin typeface="Calibri" panose="020F0502020204030204" pitchFamily="34" charset="0"/>
                <a:ea typeface="Calibri" panose="020F0502020204030204" pitchFamily="34" charset="0"/>
                <a:cs typeface="Arial" panose="020B0604020202020204" pitchFamily="34" charset="0"/>
              </a:rPr>
              <a:t>For the first time a smile came to the lips of his listener who gently protested that there was no way for him to thus impose on the Rosh </a:t>
            </a:r>
            <a:r>
              <a:rPr lang="en-US" sz="1200" dirty="0" err="1">
                <a:effectLst/>
                <a:latin typeface="Calibri" panose="020F0502020204030204" pitchFamily="34" charset="0"/>
                <a:ea typeface="Calibri" panose="020F0502020204030204" pitchFamily="34" charset="0"/>
                <a:cs typeface="Arial" panose="020B0604020202020204" pitchFamily="34" charset="0"/>
              </a:rPr>
              <a:t>HaYeshiva</a:t>
            </a:r>
            <a:r>
              <a:rPr lang="en-US" sz="1200" dirty="0">
                <a:effectLst/>
                <a:latin typeface="Calibri" panose="020F0502020204030204" pitchFamily="34" charset="0"/>
                <a:ea typeface="Calibri" panose="020F0502020204030204" pitchFamily="34" charset="0"/>
                <a:cs typeface="Arial" panose="020B0604020202020204" pitchFamily="34" charset="0"/>
              </a:rPr>
              <a:t>.  </a:t>
            </a:r>
            <a:r>
              <a:rPr lang="en-US" sz="1200" i="1" dirty="0">
                <a:effectLst/>
                <a:latin typeface="Calibri" panose="020F0502020204030204" pitchFamily="34" charset="0"/>
                <a:ea typeface="Calibri" panose="020F0502020204030204" pitchFamily="34" charset="0"/>
                <a:cs typeface="Arial" panose="020B0604020202020204" pitchFamily="34" charset="0"/>
              </a:rPr>
              <a:t>“If so,” </a:t>
            </a:r>
            <a:r>
              <a:rPr lang="en-US" sz="1200" dirty="0">
                <a:effectLst/>
                <a:latin typeface="Calibri" panose="020F0502020204030204" pitchFamily="34" charset="0"/>
                <a:ea typeface="Calibri" panose="020F0502020204030204" pitchFamily="34" charset="0"/>
                <a:cs typeface="Arial" panose="020B0604020202020204" pitchFamily="34" charset="0"/>
              </a:rPr>
              <a:t>concluded </a:t>
            </a:r>
            <a:r>
              <a:rPr lang="en-US" sz="1200" dirty="0" err="1">
                <a:effectLst/>
                <a:latin typeface="Calibri" panose="020F0502020204030204" pitchFamily="34" charset="0"/>
                <a:ea typeface="Calibri" panose="020F0502020204030204" pitchFamily="34" charset="0"/>
                <a:cs typeface="Arial" panose="020B0604020202020204" pitchFamily="34" charset="0"/>
              </a:rPr>
              <a:t>Rav</a:t>
            </a:r>
            <a:r>
              <a:rPr lang="en-US" sz="1200" dirty="0">
                <a:effectLst/>
                <a:latin typeface="Calibri" panose="020F0502020204030204" pitchFamily="34" charset="0"/>
                <a:ea typeface="Calibri" panose="020F0502020204030204" pitchFamily="34" charset="0"/>
                <a:cs typeface="Arial" panose="020B0604020202020204" pitchFamily="34" charset="0"/>
              </a:rPr>
              <a:t> </a:t>
            </a:r>
            <a:r>
              <a:rPr lang="en-US" sz="1200" dirty="0" err="1">
                <a:effectLst/>
                <a:latin typeface="Calibri" panose="020F0502020204030204" pitchFamily="34" charset="0"/>
                <a:ea typeface="Calibri" panose="020F0502020204030204" pitchFamily="34" charset="0"/>
                <a:cs typeface="Arial" panose="020B0604020202020204" pitchFamily="34" charset="0"/>
              </a:rPr>
              <a:t>Shach</a:t>
            </a:r>
            <a:r>
              <a:rPr lang="en-US" sz="1200" dirty="0">
                <a:effectLst/>
                <a:latin typeface="Calibri" panose="020F0502020204030204" pitchFamily="34" charset="0"/>
                <a:ea typeface="Calibri" panose="020F0502020204030204" pitchFamily="34" charset="0"/>
                <a:cs typeface="Arial" panose="020B0604020202020204" pitchFamily="34" charset="0"/>
              </a:rPr>
              <a:t> as he departed, “</a:t>
            </a:r>
            <a:r>
              <a:rPr lang="en-US" sz="1200" i="1" dirty="0">
                <a:effectLst/>
                <a:latin typeface="Calibri" panose="020F0502020204030204" pitchFamily="34" charset="0"/>
                <a:ea typeface="Calibri" panose="020F0502020204030204" pitchFamily="34" charset="0"/>
                <a:cs typeface="Arial" panose="020B0604020202020204" pitchFamily="34" charset="0"/>
              </a:rPr>
              <a:t>please think of some other plan.  In any case I will visit you again tomorrow because I gain strength from being together with you.</a:t>
            </a:r>
            <a:r>
              <a:rPr lang="en-US" sz="1200" dirty="0">
                <a:effectLst/>
                <a:latin typeface="Calibri" panose="020F0502020204030204" pitchFamily="34" charset="0"/>
                <a:ea typeface="Calibri" panose="020F0502020204030204" pitchFamily="34" charset="0"/>
                <a:cs typeface="Arial" panose="020B0604020202020204" pitchFamily="34" charset="0"/>
              </a:rPr>
              <a:t>” </a:t>
            </a:r>
          </a:p>
          <a:p>
            <a:pPr>
              <a:lnSpc>
                <a:spcPct val="135000"/>
              </a:lnSpc>
              <a:spcBef>
                <a:spcPts val="1200"/>
              </a:spcBef>
            </a:pPr>
            <a:r>
              <a:rPr lang="en-US" sz="1200" dirty="0" err="1">
                <a:effectLst/>
                <a:latin typeface="Calibri" panose="020F0502020204030204" pitchFamily="34" charset="0"/>
                <a:ea typeface="Calibri" panose="020F0502020204030204" pitchFamily="34" charset="0"/>
                <a:cs typeface="Arial" panose="020B0604020202020204" pitchFamily="34" charset="0"/>
              </a:rPr>
              <a:t>Rav</a:t>
            </a:r>
            <a:r>
              <a:rPr lang="en-US" sz="1200" dirty="0">
                <a:effectLst/>
                <a:latin typeface="Calibri" panose="020F0502020204030204" pitchFamily="34" charset="0"/>
                <a:ea typeface="Calibri" panose="020F0502020204030204" pitchFamily="34" charset="0"/>
                <a:cs typeface="Arial" panose="020B0604020202020204" pitchFamily="34" charset="0"/>
              </a:rPr>
              <a:t> Chaim Stein, </a:t>
            </a:r>
            <a:r>
              <a:rPr lang="en-US" sz="1200" dirty="0" err="1">
                <a:effectLst/>
                <a:latin typeface="Calibri" panose="020F0502020204030204" pitchFamily="34" charset="0"/>
                <a:ea typeface="Calibri" panose="020F0502020204030204" pitchFamily="34" charset="0"/>
                <a:cs typeface="Arial" panose="020B0604020202020204" pitchFamily="34" charset="0"/>
              </a:rPr>
              <a:t>zt”l</a:t>
            </a:r>
            <a:r>
              <a:rPr lang="en-US" sz="1200" dirty="0">
                <a:effectLst/>
                <a:latin typeface="Calibri" panose="020F0502020204030204" pitchFamily="34" charset="0"/>
                <a:ea typeface="Calibri" panose="020F0502020204030204" pitchFamily="34" charset="0"/>
                <a:cs typeface="Arial" panose="020B0604020202020204" pitchFamily="34" charset="0"/>
              </a:rPr>
              <a:t>, the Rosh Yeshiva of the </a:t>
            </a:r>
            <a:r>
              <a:rPr lang="en-US" sz="1200" dirty="0" err="1">
                <a:effectLst/>
                <a:latin typeface="Calibri" panose="020F0502020204030204" pitchFamily="34" charset="0"/>
                <a:ea typeface="Calibri" panose="020F0502020204030204" pitchFamily="34" charset="0"/>
                <a:cs typeface="Arial" panose="020B0604020202020204" pitchFamily="34" charset="0"/>
              </a:rPr>
              <a:t>Telshe</a:t>
            </a:r>
            <a:r>
              <a:rPr lang="en-US" sz="1200" dirty="0">
                <a:effectLst/>
                <a:latin typeface="Calibri" panose="020F0502020204030204" pitchFamily="34" charset="0"/>
                <a:ea typeface="Calibri" panose="020F0502020204030204" pitchFamily="34" charset="0"/>
                <a:cs typeface="Arial" panose="020B0604020202020204" pitchFamily="34" charset="0"/>
              </a:rPr>
              <a:t> Yeshiva, often spoke publicly about the plight of young women having trouble finding a </a:t>
            </a:r>
            <a:r>
              <a:rPr lang="en-US" sz="1200" i="1" dirty="0" err="1">
                <a:effectLst/>
                <a:latin typeface="Calibri" panose="020F0502020204030204" pitchFamily="34" charset="0"/>
                <a:ea typeface="Calibri" panose="020F0502020204030204" pitchFamily="34" charset="0"/>
                <a:cs typeface="Arial" panose="020B0604020202020204" pitchFamily="34" charset="0"/>
              </a:rPr>
              <a:t>shidduch</a:t>
            </a:r>
            <a:r>
              <a:rPr lang="en-US" sz="1200" i="1" dirty="0">
                <a:effectLst/>
                <a:latin typeface="Calibri" panose="020F0502020204030204" pitchFamily="34" charset="0"/>
                <a:ea typeface="Calibri" panose="020F0502020204030204" pitchFamily="34" charset="0"/>
                <a:cs typeface="Arial" panose="020B0604020202020204" pitchFamily="34" charset="0"/>
              </a:rPr>
              <a:t>.  </a:t>
            </a:r>
            <a:r>
              <a:rPr lang="en-US" sz="1200" dirty="0">
                <a:effectLst/>
                <a:latin typeface="Calibri" panose="020F0502020204030204" pitchFamily="34" charset="0"/>
                <a:ea typeface="Calibri" panose="020F0502020204030204" pitchFamily="34" charset="0"/>
                <a:cs typeface="Arial" panose="020B0604020202020204" pitchFamily="34" charset="0"/>
              </a:rPr>
              <a:t>Incredibly, he even invoked these women’s anguish during his heartrending eulogy for his own son, </a:t>
            </a:r>
            <a:r>
              <a:rPr lang="en-US" sz="1200" dirty="0" err="1">
                <a:effectLst/>
                <a:latin typeface="Calibri" panose="020F0502020204030204" pitchFamily="34" charset="0"/>
                <a:ea typeface="Calibri" panose="020F0502020204030204" pitchFamily="34" charset="0"/>
                <a:cs typeface="Arial" panose="020B0604020202020204" pitchFamily="34" charset="0"/>
              </a:rPr>
              <a:t>Rav</a:t>
            </a:r>
            <a:r>
              <a:rPr lang="en-US" sz="1200" dirty="0">
                <a:effectLst/>
                <a:latin typeface="Calibri" panose="020F0502020204030204" pitchFamily="34" charset="0"/>
                <a:ea typeface="Calibri" panose="020F0502020204030204" pitchFamily="34" charset="0"/>
                <a:cs typeface="Arial" panose="020B0604020202020204" pitchFamily="34" charset="0"/>
              </a:rPr>
              <a:t> Sholom </a:t>
            </a:r>
            <a:r>
              <a:rPr lang="en-US" sz="1200" dirty="0" err="1">
                <a:effectLst/>
                <a:latin typeface="Calibri" panose="020F0502020204030204" pitchFamily="34" charset="0"/>
                <a:ea typeface="Calibri" panose="020F0502020204030204" pitchFamily="34" charset="0"/>
                <a:cs typeface="Arial" panose="020B0604020202020204" pitchFamily="34" charset="0"/>
              </a:rPr>
              <a:t>Refoel</a:t>
            </a:r>
            <a:r>
              <a:rPr lang="en-US" sz="1200" dirty="0">
                <a:effectLst/>
                <a:latin typeface="Calibri" panose="020F0502020204030204" pitchFamily="34" charset="0"/>
                <a:ea typeface="Calibri" panose="020F0502020204030204" pitchFamily="34" charset="0"/>
                <a:cs typeface="Arial" panose="020B0604020202020204" pitchFamily="34" charset="0"/>
              </a:rPr>
              <a:t> Yehuda Stein, </a:t>
            </a:r>
            <a:r>
              <a:rPr lang="en-US" sz="1200" dirty="0" err="1">
                <a:effectLst/>
                <a:latin typeface="Calibri" panose="020F0502020204030204" pitchFamily="34" charset="0"/>
                <a:ea typeface="Calibri" panose="020F0502020204030204" pitchFamily="34" charset="0"/>
                <a:cs typeface="Arial" panose="020B0604020202020204" pitchFamily="34" charset="0"/>
              </a:rPr>
              <a:t>zt”l</a:t>
            </a:r>
            <a:r>
              <a:rPr lang="en-US" sz="1200" dirty="0">
                <a:effectLst/>
                <a:latin typeface="Calibri" panose="020F0502020204030204" pitchFamily="34" charset="0"/>
                <a:ea typeface="Calibri" panose="020F0502020204030204" pitchFamily="34" charset="0"/>
                <a:cs typeface="Arial" panose="020B0604020202020204" pitchFamily="34" charset="0"/>
              </a:rPr>
              <a:t>, who passed away at a relatively young age. During his eulogy, the Rosh Yeshiva leaned over his son’s </a:t>
            </a:r>
            <a:r>
              <a:rPr lang="en-US" sz="1200" i="1" dirty="0" err="1">
                <a:effectLst/>
                <a:latin typeface="Calibri" panose="020F0502020204030204" pitchFamily="34" charset="0"/>
                <a:ea typeface="Calibri" panose="020F0502020204030204" pitchFamily="34" charset="0"/>
                <a:cs typeface="Arial" panose="020B0604020202020204" pitchFamily="34" charset="0"/>
              </a:rPr>
              <a:t>aron</a:t>
            </a:r>
            <a:r>
              <a:rPr lang="en-US" sz="1200" i="1" dirty="0">
                <a:effectLst/>
                <a:latin typeface="Calibri" panose="020F0502020204030204" pitchFamily="34" charset="0"/>
                <a:ea typeface="Calibri" panose="020F0502020204030204" pitchFamily="34" charset="0"/>
                <a:cs typeface="Arial" panose="020B0604020202020204" pitchFamily="34" charset="0"/>
              </a:rPr>
              <a:t> </a:t>
            </a:r>
            <a:r>
              <a:rPr lang="en-US" sz="1200" dirty="0">
                <a:effectLst/>
                <a:latin typeface="Calibri" panose="020F0502020204030204" pitchFamily="34" charset="0"/>
                <a:ea typeface="Calibri" panose="020F0502020204030204" pitchFamily="34" charset="0"/>
                <a:cs typeface="Arial" panose="020B0604020202020204" pitchFamily="34" charset="0"/>
              </a:rPr>
              <a:t>(casket) and spoke to him in almost a whisper: “My dear Sholom </a:t>
            </a:r>
            <a:r>
              <a:rPr lang="en-US" sz="1200" dirty="0" err="1">
                <a:effectLst/>
                <a:latin typeface="Calibri" panose="020F0502020204030204" pitchFamily="34" charset="0"/>
                <a:ea typeface="Calibri" panose="020F0502020204030204" pitchFamily="34" charset="0"/>
                <a:cs typeface="Arial" panose="020B0604020202020204" pitchFamily="34" charset="0"/>
              </a:rPr>
              <a:t>Rephoel</a:t>
            </a:r>
            <a:r>
              <a:rPr lang="en-US" sz="1200" dirty="0">
                <a:effectLst/>
                <a:latin typeface="Calibri" panose="020F0502020204030204" pitchFamily="34" charset="0"/>
                <a:ea typeface="Calibri" panose="020F0502020204030204" pitchFamily="34" charset="0"/>
                <a:cs typeface="Arial" panose="020B0604020202020204" pitchFamily="34" charset="0"/>
              </a:rPr>
              <a:t> Yehuda, don’t forget your widow, don’t forget your mother and your daughter and the entire family.  Don’t forget </a:t>
            </a:r>
            <a:r>
              <a:rPr lang="en-US" sz="1200" i="1" dirty="0" err="1">
                <a:effectLst/>
                <a:latin typeface="Calibri" panose="020F0502020204030204" pitchFamily="34" charset="0"/>
                <a:ea typeface="Calibri" panose="020F0502020204030204" pitchFamily="34" charset="0"/>
                <a:cs typeface="Arial" panose="020B0604020202020204" pitchFamily="34" charset="0"/>
              </a:rPr>
              <a:t>alleh</a:t>
            </a:r>
            <a:r>
              <a:rPr lang="en-US" sz="1200" i="1" dirty="0">
                <a:effectLst/>
                <a:latin typeface="Calibri" panose="020F0502020204030204" pitchFamily="34" charset="0"/>
                <a:ea typeface="Calibri" panose="020F0502020204030204" pitchFamily="34" charset="0"/>
                <a:cs typeface="Arial" panose="020B0604020202020204" pitchFamily="34" charset="0"/>
              </a:rPr>
              <a:t> </a:t>
            </a:r>
            <a:r>
              <a:rPr lang="en-US" sz="1200" i="1" dirty="0" err="1">
                <a:effectLst/>
                <a:latin typeface="Calibri" panose="020F0502020204030204" pitchFamily="34" charset="0"/>
                <a:ea typeface="Calibri" panose="020F0502020204030204" pitchFamily="34" charset="0"/>
                <a:cs typeface="Arial" panose="020B0604020202020204" pitchFamily="34" charset="0"/>
              </a:rPr>
              <a:t>Yiddishe</a:t>
            </a:r>
            <a:r>
              <a:rPr lang="en-US" sz="1200" i="1" dirty="0">
                <a:effectLst/>
                <a:latin typeface="Calibri" panose="020F0502020204030204" pitchFamily="34" charset="0"/>
                <a:ea typeface="Calibri" panose="020F0502020204030204" pitchFamily="34" charset="0"/>
                <a:cs typeface="Arial" panose="020B0604020202020204" pitchFamily="34" charset="0"/>
              </a:rPr>
              <a:t> </a:t>
            </a:r>
            <a:r>
              <a:rPr lang="en-US" sz="1200" i="1" dirty="0" err="1">
                <a:effectLst/>
                <a:latin typeface="Calibri" panose="020F0502020204030204" pitchFamily="34" charset="0"/>
                <a:ea typeface="Calibri" panose="020F0502020204030204" pitchFamily="34" charset="0"/>
                <a:cs typeface="Arial" panose="020B0604020202020204" pitchFamily="34" charset="0"/>
              </a:rPr>
              <a:t>techter</a:t>
            </a:r>
            <a:r>
              <a:rPr lang="en-US" sz="1200" i="1" dirty="0">
                <a:effectLst/>
                <a:latin typeface="Calibri" panose="020F0502020204030204" pitchFamily="34" charset="0"/>
                <a:ea typeface="Calibri" panose="020F0502020204030204" pitchFamily="34" charset="0"/>
                <a:cs typeface="Arial" panose="020B0604020202020204" pitchFamily="34" charset="0"/>
              </a:rPr>
              <a:t> </a:t>
            </a:r>
            <a:r>
              <a:rPr lang="en-US" sz="1200" dirty="0">
                <a:effectLst/>
                <a:latin typeface="Calibri" panose="020F0502020204030204" pitchFamily="34" charset="0"/>
                <a:ea typeface="Calibri" panose="020F0502020204030204" pitchFamily="34" charset="0"/>
                <a:cs typeface="Arial" panose="020B0604020202020204" pitchFamily="34" charset="0"/>
              </a:rPr>
              <a:t>(all of the Jewish daughters) who need to find their </a:t>
            </a:r>
            <a:r>
              <a:rPr lang="en-US" sz="1200" i="1" dirty="0" err="1">
                <a:effectLst/>
                <a:latin typeface="Calibri" panose="020F0502020204030204" pitchFamily="34" charset="0"/>
                <a:ea typeface="Calibri" panose="020F0502020204030204" pitchFamily="34" charset="0"/>
                <a:cs typeface="Arial" panose="020B0604020202020204" pitchFamily="34" charset="0"/>
              </a:rPr>
              <a:t>zivugim</a:t>
            </a:r>
            <a:r>
              <a:rPr lang="en-US" sz="1200" dirty="0">
                <a:effectLst/>
                <a:latin typeface="Calibri" panose="020F0502020204030204" pitchFamily="34" charset="0"/>
                <a:ea typeface="Calibri" panose="020F0502020204030204" pitchFamily="34" charset="0"/>
                <a:cs typeface="Arial" panose="020B0604020202020204" pitchFamily="34" charset="0"/>
              </a:rPr>
              <a:t> (marriage match).  Go to the </a:t>
            </a:r>
            <a:r>
              <a:rPr lang="en-US" sz="1200" i="1" dirty="0" err="1">
                <a:effectLst/>
                <a:latin typeface="Calibri" panose="020F0502020204030204" pitchFamily="34" charset="0"/>
                <a:ea typeface="Calibri" panose="020F0502020204030204" pitchFamily="34" charset="0"/>
                <a:cs typeface="Arial" panose="020B0604020202020204" pitchFamily="34" charset="0"/>
              </a:rPr>
              <a:t>Kisei</a:t>
            </a:r>
            <a:r>
              <a:rPr lang="en-US" sz="1200" i="1" dirty="0">
                <a:effectLst/>
                <a:latin typeface="Calibri" panose="020F0502020204030204" pitchFamily="34" charset="0"/>
                <a:ea typeface="Calibri" panose="020F0502020204030204" pitchFamily="34" charset="0"/>
                <a:cs typeface="Arial" panose="020B0604020202020204" pitchFamily="34" charset="0"/>
              </a:rPr>
              <a:t> </a:t>
            </a:r>
            <a:r>
              <a:rPr lang="en-US" sz="1200" i="1" dirty="0" err="1">
                <a:effectLst/>
                <a:latin typeface="Calibri" panose="020F0502020204030204" pitchFamily="34" charset="0"/>
                <a:ea typeface="Calibri" panose="020F0502020204030204" pitchFamily="34" charset="0"/>
                <a:cs typeface="Arial" panose="020B0604020202020204" pitchFamily="34" charset="0"/>
              </a:rPr>
              <a:t>Hakavod</a:t>
            </a:r>
            <a:r>
              <a:rPr lang="en-US" sz="1200" i="1" dirty="0">
                <a:effectLst/>
                <a:latin typeface="Calibri" panose="020F0502020204030204" pitchFamily="34" charset="0"/>
                <a:ea typeface="Calibri" panose="020F0502020204030204" pitchFamily="34" charset="0"/>
                <a:cs typeface="Arial" panose="020B0604020202020204" pitchFamily="34" charset="0"/>
              </a:rPr>
              <a:t> </a:t>
            </a:r>
            <a:r>
              <a:rPr lang="en-US" sz="1200" dirty="0">
                <a:effectLst/>
                <a:latin typeface="Calibri" panose="020F0502020204030204" pitchFamily="34" charset="0"/>
                <a:ea typeface="Calibri" panose="020F0502020204030204" pitchFamily="34" charset="0"/>
                <a:cs typeface="Arial" panose="020B0604020202020204" pitchFamily="34" charset="0"/>
              </a:rPr>
              <a:t>(Divine Throne of Glory) and say </a:t>
            </a:r>
            <a:r>
              <a:rPr lang="en-US" sz="1200" i="1" dirty="0">
                <a:effectLst/>
                <a:latin typeface="Calibri" panose="020F0502020204030204" pitchFamily="34" charset="0"/>
                <a:ea typeface="Calibri" panose="020F0502020204030204" pitchFamily="34" charset="0"/>
                <a:cs typeface="Arial" panose="020B0604020202020204" pitchFamily="34" charset="0"/>
              </a:rPr>
              <a:t>‘</a:t>
            </a:r>
            <a:r>
              <a:rPr lang="en-US" sz="1200" i="1" dirty="0" err="1">
                <a:effectLst/>
                <a:latin typeface="Calibri" panose="020F0502020204030204" pitchFamily="34" charset="0"/>
                <a:ea typeface="Calibri" panose="020F0502020204030204" pitchFamily="34" charset="0"/>
                <a:cs typeface="Arial" panose="020B0604020202020204" pitchFamily="34" charset="0"/>
              </a:rPr>
              <a:t>kra</a:t>
            </a:r>
            <a:r>
              <a:rPr lang="en-US" sz="1200" i="1" dirty="0">
                <a:effectLst/>
                <a:latin typeface="Calibri" panose="020F0502020204030204" pitchFamily="34" charset="0"/>
                <a:ea typeface="Calibri" panose="020F0502020204030204" pitchFamily="34" charset="0"/>
                <a:cs typeface="Arial" panose="020B0604020202020204" pitchFamily="34" charset="0"/>
              </a:rPr>
              <a:t> </a:t>
            </a:r>
            <a:r>
              <a:rPr lang="en-US" sz="1200" i="1" dirty="0" err="1">
                <a:effectLst/>
                <a:latin typeface="Calibri" panose="020F0502020204030204" pitchFamily="34" charset="0"/>
                <a:ea typeface="Calibri" panose="020F0502020204030204" pitchFamily="34" charset="0"/>
                <a:cs typeface="Arial" panose="020B0604020202020204" pitchFamily="34" charset="0"/>
              </a:rPr>
              <a:t>roah</a:t>
            </a:r>
            <a:r>
              <a:rPr lang="en-US" sz="1200" i="1" dirty="0">
                <a:effectLst/>
                <a:latin typeface="Calibri" panose="020F0502020204030204" pitchFamily="34" charset="0"/>
                <a:ea typeface="Calibri" panose="020F0502020204030204" pitchFamily="34" charset="0"/>
                <a:cs typeface="Arial" panose="020B0604020202020204" pitchFamily="34" charset="0"/>
              </a:rPr>
              <a:t> </a:t>
            </a:r>
            <a:r>
              <a:rPr lang="en-US" sz="1200" i="1" dirty="0" err="1">
                <a:effectLst/>
                <a:latin typeface="Calibri" panose="020F0502020204030204" pitchFamily="34" charset="0"/>
                <a:ea typeface="Calibri" panose="020F0502020204030204" pitchFamily="34" charset="0"/>
                <a:cs typeface="Arial" panose="020B0604020202020204" pitchFamily="34" charset="0"/>
              </a:rPr>
              <a:t>gezar</a:t>
            </a:r>
            <a:r>
              <a:rPr lang="en-US" sz="1200" i="1" dirty="0">
                <a:effectLst/>
                <a:latin typeface="Calibri" panose="020F0502020204030204" pitchFamily="34" charset="0"/>
                <a:ea typeface="Calibri" panose="020F0502020204030204" pitchFamily="34" charset="0"/>
                <a:cs typeface="Arial" panose="020B0604020202020204" pitchFamily="34" charset="0"/>
              </a:rPr>
              <a:t> </a:t>
            </a:r>
            <a:r>
              <a:rPr lang="en-US" sz="1200" i="1" dirty="0" err="1">
                <a:effectLst/>
                <a:latin typeface="Calibri" panose="020F0502020204030204" pitchFamily="34" charset="0"/>
                <a:ea typeface="Calibri" panose="020F0502020204030204" pitchFamily="34" charset="0"/>
                <a:cs typeface="Arial" panose="020B0604020202020204" pitchFamily="34" charset="0"/>
              </a:rPr>
              <a:t>dineinu</a:t>
            </a:r>
            <a:r>
              <a:rPr lang="en-US" sz="1200" i="1" dirty="0">
                <a:effectLst/>
                <a:latin typeface="Calibri" panose="020F0502020204030204" pitchFamily="34" charset="0"/>
                <a:ea typeface="Calibri" panose="020F0502020204030204" pitchFamily="34" charset="0"/>
                <a:cs typeface="Arial" panose="020B0604020202020204" pitchFamily="34" charset="0"/>
              </a:rPr>
              <a:t>’ </a:t>
            </a:r>
            <a:r>
              <a:rPr lang="en-US" sz="1200" dirty="0">
                <a:latin typeface="Calibri" panose="020F0502020204030204" pitchFamily="34" charset="0"/>
                <a:ea typeface="Calibri" panose="020F0502020204030204" pitchFamily="34" charset="0"/>
                <a:cs typeface="Arial" panose="020B0604020202020204" pitchFamily="34" charset="0"/>
              </a:rPr>
              <a:t>(</a:t>
            </a:r>
            <a:r>
              <a:rPr lang="en-US" sz="1200" dirty="0">
                <a:effectLst/>
                <a:latin typeface="Calibri" panose="020F0502020204030204" pitchFamily="34" charset="0"/>
                <a:ea typeface="Calibri" panose="020F0502020204030204" pitchFamily="34" charset="0"/>
                <a:cs typeface="Arial" panose="020B0604020202020204" pitchFamily="34" charset="0"/>
              </a:rPr>
              <a:t>tear up the harsh decree).”  He repeated this last plea three times before he stepped down from his eulogy (</a:t>
            </a:r>
            <a:r>
              <a:rPr lang="en-US" sz="1200" baseline="30000" dirty="0">
                <a:effectLst/>
                <a:latin typeface="Calibri" panose="020F0502020204030204" pitchFamily="34" charset="0"/>
                <a:ea typeface="Calibri" panose="020F0502020204030204" pitchFamily="34" charset="0"/>
                <a:cs typeface="Arial" panose="020B0604020202020204" pitchFamily="34" charset="0"/>
              </a:rPr>
              <a:t>13</a:t>
            </a:r>
            <a:r>
              <a:rPr lang="en-US" sz="1200" dirty="0">
                <a:effectLst/>
                <a:latin typeface="Calibri" panose="020F0502020204030204" pitchFamily="34" charset="0"/>
                <a:ea typeface="Calibri" panose="020F0502020204030204" pitchFamily="34" charset="0"/>
                <a:cs typeface="Arial" panose="020B0604020202020204" pitchFamily="34" charset="0"/>
              </a:rPr>
              <a:t>Rabbi </a:t>
            </a:r>
            <a:r>
              <a:rPr lang="en-US" sz="1200" dirty="0" err="1">
                <a:effectLst/>
                <a:latin typeface="Calibri" panose="020F0502020204030204" pitchFamily="34" charset="0"/>
                <a:ea typeface="Calibri" panose="020F0502020204030204" pitchFamily="34" charset="0"/>
                <a:cs typeface="Arial" panose="020B0604020202020204" pitchFamily="34" charset="0"/>
              </a:rPr>
              <a:t>Avrohom</a:t>
            </a:r>
            <a:r>
              <a:rPr lang="en-US" sz="1200" dirty="0">
                <a:effectLst/>
                <a:latin typeface="Calibri" panose="020F0502020204030204" pitchFamily="34" charset="0"/>
                <a:ea typeface="Calibri" panose="020F0502020204030204" pitchFamily="34" charset="0"/>
                <a:cs typeface="Arial" panose="020B0604020202020204" pitchFamily="34" charset="0"/>
              </a:rPr>
              <a:t> Birnbaum). </a:t>
            </a:r>
          </a:p>
          <a:p>
            <a:pPr>
              <a:lnSpc>
                <a:spcPct val="135000"/>
              </a:lnSpc>
              <a:spcBef>
                <a:spcPts val="1200"/>
              </a:spcBef>
            </a:pPr>
            <a:r>
              <a:rPr lang="en-US" sz="1200" baseline="30000" dirty="0">
                <a:effectLst/>
                <a:latin typeface="Calibri" panose="020F0502020204030204" pitchFamily="34" charset="0"/>
                <a:ea typeface="Calibri" panose="020F0502020204030204" pitchFamily="34" charset="0"/>
                <a:cs typeface="Arial" panose="020B0604020202020204" pitchFamily="34" charset="0"/>
              </a:rPr>
              <a:t>14</a:t>
            </a:r>
            <a:r>
              <a:rPr lang="en-US" sz="1200" dirty="0">
                <a:effectLst/>
                <a:latin typeface="Calibri" panose="020F0502020204030204" pitchFamily="34" charset="0"/>
                <a:ea typeface="Calibri" panose="020F0502020204030204" pitchFamily="34" charset="0"/>
                <a:cs typeface="Arial" panose="020B0604020202020204" pitchFamily="34" charset="0"/>
              </a:rPr>
              <a:t>The following story about the sterling character of </a:t>
            </a:r>
            <a:r>
              <a:rPr lang="en-US" sz="1200" dirty="0" err="1">
                <a:effectLst/>
                <a:latin typeface="Calibri" panose="020F0502020204030204" pitchFamily="34" charset="0"/>
                <a:ea typeface="Calibri" panose="020F0502020204030204" pitchFamily="34" charset="0"/>
                <a:cs typeface="Arial" panose="020B0604020202020204" pitchFamily="34" charset="0"/>
              </a:rPr>
              <a:t>Rav</a:t>
            </a:r>
            <a:r>
              <a:rPr lang="en-US" sz="1200" dirty="0">
                <a:effectLst/>
                <a:latin typeface="Calibri" panose="020F0502020204030204" pitchFamily="34" charset="0"/>
                <a:ea typeface="Calibri" panose="020F0502020204030204" pitchFamily="34" charset="0"/>
                <a:cs typeface="Arial" panose="020B0604020202020204" pitchFamily="34" charset="0"/>
              </a:rPr>
              <a:t> </a:t>
            </a:r>
            <a:r>
              <a:rPr lang="en-US" sz="1200" dirty="0" err="1">
                <a:effectLst/>
                <a:latin typeface="Calibri" panose="020F0502020204030204" pitchFamily="34" charset="0"/>
                <a:ea typeface="Calibri" panose="020F0502020204030204" pitchFamily="34" charset="0"/>
                <a:cs typeface="Arial" panose="020B0604020202020204" pitchFamily="34" charset="0"/>
              </a:rPr>
              <a:t>Aharon</a:t>
            </a:r>
            <a:r>
              <a:rPr lang="en-US" sz="1200" dirty="0">
                <a:effectLst/>
                <a:latin typeface="Calibri" panose="020F0502020204030204" pitchFamily="34" charset="0"/>
                <a:ea typeface="Calibri" panose="020F0502020204030204" pitchFamily="34" charset="0"/>
                <a:cs typeface="Arial" panose="020B0604020202020204" pitchFamily="34" charset="0"/>
              </a:rPr>
              <a:t> Lichtenstein, was told by </a:t>
            </a:r>
            <a:br>
              <a:rPr lang="en-US" sz="1200" dirty="0">
                <a:effectLst/>
                <a:latin typeface="Calibri" panose="020F0502020204030204" pitchFamily="34" charset="0"/>
                <a:ea typeface="Calibri" panose="020F0502020204030204" pitchFamily="34" charset="0"/>
                <a:cs typeface="Arial" panose="020B0604020202020204" pitchFamily="34" charset="0"/>
              </a:rPr>
            </a:br>
            <a:r>
              <a:rPr lang="en-US" sz="1200" dirty="0">
                <a:effectLst/>
                <a:latin typeface="Calibri" panose="020F0502020204030204" pitchFamily="34" charset="0"/>
                <a:ea typeface="Calibri" panose="020F0502020204030204" pitchFamily="34" charset="0"/>
                <a:cs typeface="Arial" panose="020B0604020202020204" pitchFamily="34" charset="0"/>
              </a:rPr>
              <a:t>Rabbi Michael Taubes.  At the time of the Six Day War in 1967, a rally was held in Washington, DC, to encourage US support for Israel.  Several busses went from Yeshiva University (YU) with students and faculty members, including </a:t>
            </a:r>
            <a:r>
              <a:rPr lang="en-US" sz="1200" dirty="0" err="1">
                <a:effectLst/>
                <a:latin typeface="Calibri" panose="020F0502020204030204" pitchFamily="34" charset="0"/>
                <a:ea typeface="Calibri" panose="020F0502020204030204" pitchFamily="34" charset="0"/>
                <a:cs typeface="Arial" panose="020B0604020202020204" pitchFamily="34" charset="0"/>
              </a:rPr>
              <a:t>Rav</a:t>
            </a:r>
            <a:r>
              <a:rPr lang="en-US" sz="1200" dirty="0">
                <a:effectLst/>
                <a:latin typeface="Calibri" panose="020F0502020204030204" pitchFamily="34" charset="0"/>
                <a:ea typeface="Calibri" panose="020F0502020204030204" pitchFamily="34" charset="0"/>
                <a:cs typeface="Arial" panose="020B0604020202020204" pitchFamily="34" charset="0"/>
              </a:rPr>
              <a:t> </a:t>
            </a:r>
            <a:r>
              <a:rPr lang="en-US" sz="1200" dirty="0" err="1">
                <a:effectLst/>
                <a:latin typeface="Calibri" panose="020F0502020204030204" pitchFamily="34" charset="0"/>
                <a:ea typeface="Calibri" panose="020F0502020204030204" pitchFamily="34" charset="0"/>
                <a:cs typeface="Arial" panose="020B0604020202020204" pitchFamily="34" charset="0"/>
              </a:rPr>
              <a:t>Aharon</a:t>
            </a:r>
            <a:r>
              <a:rPr lang="en-US" sz="1200" dirty="0">
                <a:effectLst/>
                <a:latin typeface="Calibri" panose="020F0502020204030204" pitchFamily="34" charset="0"/>
                <a:ea typeface="Calibri" panose="020F0502020204030204" pitchFamily="34" charset="0"/>
                <a:cs typeface="Arial" panose="020B0604020202020204" pitchFamily="34" charset="0"/>
              </a:rPr>
              <a:t> on board.  When the busses returned to YU, it was very late at night.  A student offered to walk </a:t>
            </a:r>
            <a:r>
              <a:rPr lang="en-US" sz="1200" dirty="0" err="1">
                <a:effectLst/>
                <a:latin typeface="Calibri" panose="020F0502020204030204" pitchFamily="34" charset="0"/>
                <a:ea typeface="Calibri" panose="020F0502020204030204" pitchFamily="34" charset="0"/>
                <a:cs typeface="Arial" panose="020B0604020202020204" pitchFamily="34" charset="0"/>
              </a:rPr>
              <a:t>Rav</a:t>
            </a:r>
            <a:r>
              <a:rPr lang="en-US" sz="1200" dirty="0">
                <a:effectLst/>
                <a:latin typeface="Calibri" panose="020F0502020204030204" pitchFamily="34" charset="0"/>
                <a:ea typeface="Calibri" panose="020F0502020204030204" pitchFamily="34" charset="0"/>
                <a:cs typeface="Arial" panose="020B0604020202020204" pitchFamily="34" charset="0"/>
              </a:rPr>
              <a:t> </a:t>
            </a:r>
            <a:r>
              <a:rPr lang="en-US" sz="1200" dirty="0" err="1">
                <a:effectLst/>
                <a:latin typeface="Calibri" panose="020F0502020204030204" pitchFamily="34" charset="0"/>
                <a:ea typeface="Calibri" panose="020F0502020204030204" pitchFamily="34" charset="0"/>
                <a:cs typeface="Arial" panose="020B0604020202020204" pitchFamily="34" charset="0"/>
              </a:rPr>
              <a:t>Aharon</a:t>
            </a:r>
            <a:r>
              <a:rPr lang="en-US" sz="1200" dirty="0">
                <a:effectLst/>
                <a:latin typeface="Calibri" panose="020F0502020204030204" pitchFamily="34" charset="0"/>
                <a:ea typeface="Calibri" panose="020F0502020204030204" pitchFamily="34" charset="0"/>
                <a:cs typeface="Arial" panose="020B0604020202020204" pitchFamily="34" charset="0"/>
              </a:rPr>
              <a:t> home (who lived several blocks from YU at that time). The people quickly filed off and this student found himself waiting on the sidewalk for </a:t>
            </a:r>
            <a:r>
              <a:rPr lang="en-US" sz="1200" dirty="0" err="1">
                <a:effectLst/>
                <a:latin typeface="Calibri" panose="020F0502020204030204" pitchFamily="34" charset="0"/>
                <a:ea typeface="Calibri" panose="020F0502020204030204" pitchFamily="34" charset="0"/>
                <a:cs typeface="Arial" panose="020B0604020202020204" pitchFamily="34" charset="0"/>
              </a:rPr>
              <a:t>Rav</a:t>
            </a:r>
            <a:r>
              <a:rPr lang="en-US" sz="1200" dirty="0">
                <a:effectLst/>
                <a:latin typeface="Calibri" panose="020F0502020204030204" pitchFamily="34" charset="0"/>
                <a:ea typeface="Calibri" panose="020F0502020204030204" pitchFamily="34" charset="0"/>
                <a:cs typeface="Arial" panose="020B0604020202020204" pitchFamily="34" charset="0"/>
              </a:rPr>
              <a:t> </a:t>
            </a:r>
            <a:r>
              <a:rPr lang="en-US" sz="1200" dirty="0" err="1">
                <a:effectLst/>
                <a:latin typeface="Calibri" panose="020F0502020204030204" pitchFamily="34" charset="0"/>
                <a:ea typeface="Calibri" panose="020F0502020204030204" pitchFamily="34" charset="0"/>
                <a:cs typeface="Arial" panose="020B0604020202020204" pitchFamily="34" charset="0"/>
              </a:rPr>
              <a:t>Aharon</a:t>
            </a:r>
            <a:r>
              <a:rPr lang="en-US" sz="1200" dirty="0">
                <a:effectLst/>
                <a:latin typeface="Calibri" panose="020F0502020204030204" pitchFamily="34" charset="0"/>
                <a:ea typeface="Calibri" panose="020F0502020204030204" pitchFamily="34" charset="0"/>
                <a:cs typeface="Arial" panose="020B0604020202020204" pitchFamily="34" charset="0"/>
              </a:rPr>
              <a:t> whom he did not see anywhere.  Assuming that </a:t>
            </a:r>
            <a:r>
              <a:rPr lang="en-US" sz="1200" dirty="0" err="1">
                <a:effectLst/>
                <a:latin typeface="Calibri" panose="020F0502020204030204" pitchFamily="34" charset="0"/>
                <a:ea typeface="Calibri" panose="020F0502020204030204" pitchFamily="34" charset="0"/>
                <a:cs typeface="Arial" panose="020B0604020202020204" pitchFamily="34" charset="0"/>
              </a:rPr>
              <a:t>Rav</a:t>
            </a:r>
            <a:r>
              <a:rPr lang="en-US" sz="1200" dirty="0">
                <a:effectLst/>
                <a:latin typeface="Calibri" panose="020F0502020204030204" pitchFamily="34" charset="0"/>
                <a:ea typeface="Calibri" panose="020F0502020204030204" pitchFamily="34" charset="0"/>
                <a:cs typeface="Arial" panose="020B0604020202020204" pitchFamily="34" charset="0"/>
              </a:rPr>
              <a:t> </a:t>
            </a:r>
            <a:r>
              <a:rPr lang="en-US" sz="1200" dirty="0" err="1">
                <a:effectLst/>
                <a:latin typeface="Calibri" panose="020F0502020204030204" pitchFamily="34" charset="0"/>
                <a:ea typeface="Calibri" panose="020F0502020204030204" pitchFamily="34" charset="0"/>
                <a:cs typeface="Arial" panose="020B0604020202020204" pitchFamily="34" charset="0"/>
              </a:rPr>
              <a:t>Aharon</a:t>
            </a:r>
            <a:r>
              <a:rPr lang="en-US" sz="1200" dirty="0">
                <a:effectLst/>
                <a:latin typeface="Calibri" panose="020F0502020204030204" pitchFamily="34" charset="0"/>
                <a:ea typeface="Calibri" panose="020F0502020204030204" pitchFamily="34" charset="0"/>
                <a:cs typeface="Arial" panose="020B0604020202020204" pitchFamily="34" charset="0"/>
              </a:rPr>
              <a:t> must have somehow gotten off the bus unnoticed and walked home by himself, the student was about to leave when he decided to go back onto the bus just to check one more time.  And there indeed he found </a:t>
            </a:r>
            <a:r>
              <a:rPr lang="en-US" sz="1200" dirty="0" err="1">
                <a:effectLst/>
                <a:latin typeface="Calibri" panose="020F0502020204030204" pitchFamily="34" charset="0"/>
                <a:ea typeface="Calibri" panose="020F0502020204030204" pitchFamily="34" charset="0"/>
                <a:cs typeface="Arial" panose="020B0604020202020204" pitchFamily="34" charset="0"/>
              </a:rPr>
              <a:t>Rav</a:t>
            </a:r>
            <a:r>
              <a:rPr lang="en-US" sz="1200" dirty="0">
                <a:effectLst/>
                <a:latin typeface="Calibri" panose="020F0502020204030204" pitchFamily="34" charset="0"/>
                <a:ea typeface="Calibri" panose="020F0502020204030204" pitchFamily="34" charset="0"/>
                <a:cs typeface="Arial" panose="020B0604020202020204" pitchFamily="34" charset="0"/>
              </a:rPr>
              <a:t> </a:t>
            </a:r>
            <a:r>
              <a:rPr lang="en-US" sz="1200" dirty="0" err="1">
                <a:effectLst/>
                <a:latin typeface="Calibri" panose="020F0502020204030204" pitchFamily="34" charset="0"/>
                <a:ea typeface="Calibri" panose="020F0502020204030204" pitchFamily="34" charset="0"/>
                <a:cs typeface="Arial" panose="020B0604020202020204" pitchFamily="34" charset="0"/>
              </a:rPr>
              <a:t>Aharon</a:t>
            </a:r>
            <a:r>
              <a:rPr lang="en-US" sz="1200" dirty="0">
                <a:effectLst/>
                <a:latin typeface="Calibri" panose="020F0502020204030204" pitchFamily="34" charset="0"/>
                <a:ea typeface="Calibri" panose="020F0502020204030204" pitchFamily="34" charset="0"/>
                <a:cs typeface="Arial" panose="020B0604020202020204" pitchFamily="34" charset="0"/>
              </a:rPr>
              <a:t> helping the bus </a:t>
            </a:r>
          </a:p>
        </p:txBody>
      </p:sp>
      <p:sp>
        <p:nvSpPr>
          <p:cNvPr id="7" name="TextBox 6">
            <a:extLst>
              <a:ext uri="{FF2B5EF4-FFF2-40B4-BE49-F238E27FC236}">
                <a16:creationId xmlns:a16="http://schemas.microsoft.com/office/drawing/2014/main" id="{A0D1DA9B-4848-4567-94BC-291F9B844FC4}"/>
              </a:ext>
            </a:extLst>
          </p:cNvPr>
          <p:cNvSpPr txBox="1"/>
          <p:nvPr/>
        </p:nvSpPr>
        <p:spPr>
          <a:xfrm>
            <a:off x="518024" y="332622"/>
            <a:ext cx="6653848" cy="307777"/>
          </a:xfrm>
          <a:prstGeom prst="rect">
            <a:avLst/>
          </a:prstGeom>
          <a:noFill/>
        </p:spPr>
        <p:txBody>
          <a:bodyPr wrap="square" rtlCol="0">
            <a:spAutoFit/>
          </a:bodyPr>
          <a:lstStyle/>
          <a:p>
            <a:pPr algn="ctr"/>
            <a:r>
              <a:rPr lang="en-US" sz="1400" dirty="0">
                <a:latin typeface="Cambria" panose="02040503050406030204" pitchFamily="18" charset="0"/>
                <a:ea typeface="Cambria" panose="02040503050406030204" pitchFamily="18" charset="0"/>
              </a:rPr>
              <a:t>Appendix D:  Stories of a</a:t>
            </a:r>
            <a:r>
              <a:rPr lang="en-US" sz="1400" dirty="0">
                <a:effectLst/>
                <a:latin typeface="Cambria" panose="02040503050406030204" pitchFamily="18" charset="0"/>
                <a:ea typeface="Calibri" panose="020F0502020204030204" pitchFamily="34" charset="0"/>
                <a:cs typeface="Arial" panose="020B0604020202020204" pitchFamily="34" charset="0"/>
              </a:rPr>
              <a:t>wesome </a:t>
            </a:r>
            <a:r>
              <a:rPr lang="en-US" sz="1400" i="1" dirty="0" err="1">
                <a:effectLst/>
                <a:latin typeface="Cambria" panose="02040503050406030204" pitchFamily="18" charset="0"/>
                <a:ea typeface="Calibri" panose="020F0502020204030204" pitchFamily="34" charset="0"/>
                <a:cs typeface="Arial" panose="020B0604020202020204" pitchFamily="34" charset="0"/>
              </a:rPr>
              <a:t>Nesiah</a:t>
            </a:r>
            <a:r>
              <a:rPr lang="en-US" sz="1400" i="1" dirty="0">
                <a:effectLst/>
                <a:latin typeface="Cambria" panose="02040503050406030204" pitchFamily="18" charset="0"/>
                <a:ea typeface="Calibri" panose="020F0502020204030204" pitchFamily="34" charset="0"/>
                <a:cs typeface="Arial" panose="020B0604020202020204" pitchFamily="34" charset="0"/>
              </a:rPr>
              <a:t> </a:t>
            </a:r>
            <a:r>
              <a:rPr lang="en-US" sz="1400" i="1" dirty="0" err="1">
                <a:effectLst/>
                <a:latin typeface="Cambria" panose="02040503050406030204" pitchFamily="18" charset="0"/>
                <a:ea typeface="Calibri" panose="020F0502020204030204" pitchFamily="34" charset="0"/>
                <a:cs typeface="Arial" panose="020B0604020202020204" pitchFamily="34" charset="0"/>
              </a:rPr>
              <a:t>B’ol</a:t>
            </a:r>
            <a:r>
              <a:rPr lang="en-US" sz="1400" dirty="0">
                <a:effectLst/>
                <a:latin typeface="Cambria" panose="02040503050406030204" pitchFamily="18" charset="0"/>
                <a:ea typeface="Calibri" panose="020F0502020204030204" pitchFamily="34" charset="0"/>
                <a:cs typeface="Arial" panose="020B0604020202020204" pitchFamily="34" charset="0"/>
              </a:rPr>
              <a:t> by great Torah scholars</a:t>
            </a:r>
            <a:endParaRPr lang="en-US" sz="1400" dirty="0"/>
          </a:p>
        </p:txBody>
      </p:sp>
    </p:spTree>
    <p:extLst>
      <p:ext uri="{BB962C8B-B14F-4D97-AF65-F5344CB8AC3E}">
        <p14:creationId xmlns:p14="http://schemas.microsoft.com/office/powerpoint/2010/main" val="186556967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0C5BFDB-D8F2-4D88-9F89-BD2AB541CB2B}"/>
              </a:ext>
            </a:extLst>
          </p:cNvPr>
          <p:cNvSpPr>
            <a:spLocks noGrp="1"/>
          </p:cNvSpPr>
          <p:nvPr>
            <p:ph type="sldNum" sz="quarter" idx="12"/>
          </p:nvPr>
        </p:nvSpPr>
        <p:spPr/>
        <p:txBody>
          <a:bodyPr/>
          <a:lstStyle/>
          <a:p>
            <a:fld id="{0C214F17-86AB-4F1C-BC88-4CB7EE2FB93D}" type="slidenum">
              <a:rPr lang="en-US" sz="1050" b="1" smtClean="0">
                <a:solidFill>
                  <a:schemeClr val="tx1"/>
                </a:solidFill>
              </a:rPr>
              <a:t>53</a:t>
            </a:fld>
            <a:endParaRPr lang="en-US" sz="1050" b="1" dirty="0">
              <a:solidFill>
                <a:schemeClr val="tx1"/>
              </a:solidFill>
            </a:endParaRPr>
          </a:p>
        </p:txBody>
      </p:sp>
      <p:sp>
        <p:nvSpPr>
          <p:cNvPr id="4" name="TextBox 3">
            <a:extLst>
              <a:ext uri="{FF2B5EF4-FFF2-40B4-BE49-F238E27FC236}">
                <a16:creationId xmlns:a16="http://schemas.microsoft.com/office/drawing/2014/main" id="{31FA8932-60E9-4E90-B76C-8B77C548EA48}"/>
              </a:ext>
            </a:extLst>
          </p:cNvPr>
          <p:cNvSpPr txBox="1"/>
          <p:nvPr/>
        </p:nvSpPr>
        <p:spPr>
          <a:xfrm>
            <a:off x="518024" y="332622"/>
            <a:ext cx="6653848" cy="307777"/>
          </a:xfrm>
          <a:prstGeom prst="rect">
            <a:avLst/>
          </a:prstGeom>
          <a:noFill/>
        </p:spPr>
        <p:txBody>
          <a:bodyPr wrap="square" rtlCol="0">
            <a:spAutoFit/>
          </a:bodyPr>
          <a:lstStyle/>
          <a:p>
            <a:pPr algn="ctr"/>
            <a:r>
              <a:rPr lang="en-US" sz="1400" dirty="0">
                <a:latin typeface="Cambria" panose="02040503050406030204" pitchFamily="18" charset="0"/>
                <a:ea typeface="Cambria" panose="02040503050406030204" pitchFamily="18" charset="0"/>
              </a:rPr>
              <a:t>Appendix D:  Stories of a</a:t>
            </a:r>
            <a:r>
              <a:rPr lang="en-US" sz="1400" dirty="0">
                <a:effectLst/>
                <a:latin typeface="Cambria" panose="02040503050406030204" pitchFamily="18" charset="0"/>
                <a:ea typeface="Calibri" panose="020F0502020204030204" pitchFamily="34" charset="0"/>
                <a:cs typeface="Arial" panose="020B0604020202020204" pitchFamily="34" charset="0"/>
              </a:rPr>
              <a:t>wesome </a:t>
            </a:r>
            <a:r>
              <a:rPr lang="en-US" sz="1400" i="1" dirty="0" err="1">
                <a:effectLst/>
                <a:latin typeface="Cambria" panose="02040503050406030204" pitchFamily="18" charset="0"/>
                <a:ea typeface="Calibri" panose="020F0502020204030204" pitchFamily="34" charset="0"/>
                <a:cs typeface="Arial" panose="020B0604020202020204" pitchFamily="34" charset="0"/>
              </a:rPr>
              <a:t>Nesiah</a:t>
            </a:r>
            <a:r>
              <a:rPr lang="en-US" sz="1400" i="1" dirty="0">
                <a:effectLst/>
                <a:latin typeface="Cambria" panose="02040503050406030204" pitchFamily="18" charset="0"/>
                <a:ea typeface="Calibri" panose="020F0502020204030204" pitchFamily="34" charset="0"/>
                <a:cs typeface="Arial" panose="020B0604020202020204" pitchFamily="34" charset="0"/>
              </a:rPr>
              <a:t> </a:t>
            </a:r>
            <a:r>
              <a:rPr lang="en-US" sz="1400" i="1" dirty="0" err="1">
                <a:effectLst/>
                <a:latin typeface="Cambria" panose="02040503050406030204" pitchFamily="18" charset="0"/>
                <a:ea typeface="Calibri" panose="020F0502020204030204" pitchFamily="34" charset="0"/>
                <a:cs typeface="Arial" panose="020B0604020202020204" pitchFamily="34" charset="0"/>
              </a:rPr>
              <a:t>B’ol</a:t>
            </a:r>
            <a:r>
              <a:rPr lang="en-US" sz="1400" dirty="0">
                <a:effectLst/>
                <a:latin typeface="Cambria" panose="02040503050406030204" pitchFamily="18" charset="0"/>
                <a:ea typeface="Calibri" panose="020F0502020204030204" pitchFamily="34" charset="0"/>
                <a:cs typeface="Arial" panose="020B0604020202020204" pitchFamily="34" charset="0"/>
              </a:rPr>
              <a:t> by great Torah scholars</a:t>
            </a:r>
            <a:endParaRPr lang="en-US" sz="1400" dirty="0"/>
          </a:p>
        </p:txBody>
      </p:sp>
      <p:sp>
        <p:nvSpPr>
          <p:cNvPr id="6" name="TextBox 5">
            <a:extLst>
              <a:ext uri="{FF2B5EF4-FFF2-40B4-BE49-F238E27FC236}">
                <a16:creationId xmlns:a16="http://schemas.microsoft.com/office/drawing/2014/main" id="{B75708F8-C005-4CC0-A372-B1A87EDCB0D4}"/>
              </a:ext>
            </a:extLst>
          </p:cNvPr>
          <p:cNvSpPr txBox="1"/>
          <p:nvPr/>
        </p:nvSpPr>
        <p:spPr>
          <a:xfrm>
            <a:off x="682171" y="1001486"/>
            <a:ext cx="6489701" cy="4478021"/>
          </a:xfrm>
          <a:prstGeom prst="rect">
            <a:avLst/>
          </a:prstGeom>
          <a:noFill/>
        </p:spPr>
        <p:txBody>
          <a:bodyPr wrap="square" rtlCol="0">
            <a:spAutoFit/>
          </a:bodyPr>
          <a:lstStyle/>
          <a:p>
            <a:pPr marL="0" lvl="2">
              <a:lnSpc>
                <a:spcPct val="130000"/>
              </a:lnSpc>
              <a:spcBef>
                <a:spcPts val="600"/>
              </a:spcBef>
            </a:pPr>
            <a:r>
              <a:rPr lang="en-US" sz="1200" dirty="0">
                <a:effectLst/>
                <a:latin typeface="Calibri" panose="020F0502020204030204" pitchFamily="34" charset="0"/>
                <a:ea typeface="Calibri" panose="020F0502020204030204" pitchFamily="34" charset="0"/>
                <a:cs typeface="Arial" panose="020B0604020202020204" pitchFamily="34" charset="0"/>
              </a:rPr>
              <a:t>driver collect all the bags, wrappers, cans, and bottles which the students had left on the bus, explaining that the driver too wanted to get home and there is no reason that he should have to be delayed because people had left garbage behind.</a:t>
            </a:r>
          </a:p>
          <a:p>
            <a:pPr marL="0" marR="0" lvl="2" rtl="0">
              <a:lnSpc>
                <a:spcPct val="130000"/>
              </a:lnSpc>
              <a:spcBef>
                <a:spcPts val="1200"/>
              </a:spcBef>
              <a:spcAft>
                <a:spcPts val="0"/>
              </a:spcAft>
            </a:pPr>
            <a:r>
              <a:rPr lang="en-US" sz="1200" baseline="30000" dirty="0">
                <a:effectLst/>
                <a:latin typeface="Calibri" panose="020F0502020204030204" pitchFamily="34" charset="0"/>
                <a:ea typeface="Times New Roman" panose="02020603050405020304" pitchFamily="18" charset="0"/>
              </a:rPr>
              <a:t>15</a:t>
            </a:r>
            <a:r>
              <a:rPr lang="en-US" sz="1200" dirty="0">
                <a:effectLst/>
                <a:latin typeface="Calibri" panose="020F0502020204030204" pitchFamily="34" charset="0"/>
                <a:ea typeface="Times New Roman" panose="02020603050405020304" pitchFamily="18" charset="0"/>
              </a:rPr>
              <a:t>Rav </a:t>
            </a:r>
            <a:r>
              <a:rPr lang="en-US" sz="1200" dirty="0" err="1">
                <a:effectLst/>
                <a:latin typeface="Calibri" panose="020F0502020204030204" pitchFamily="34" charset="0"/>
                <a:ea typeface="Times New Roman" panose="02020603050405020304" pitchFamily="18" charset="0"/>
              </a:rPr>
              <a:t>Shach</a:t>
            </a:r>
            <a:r>
              <a:rPr lang="en-US" sz="1200" dirty="0">
                <a:effectLst/>
                <a:latin typeface="Calibri" panose="020F0502020204030204" pitchFamily="34" charset="0"/>
                <a:ea typeface="Times New Roman" panose="02020603050405020304" pitchFamily="18" charset="0"/>
              </a:rPr>
              <a:t> repeated a story told by the </a:t>
            </a:r>
            <a:r>
              <a:rPr lang="en-US" sz="1200" dirty="0" err="1">
                <a:effectLst/>
                <a:latin typeface="Calibri" panose="020F0502020204030204" pitchFamily="34" charset="0"/>
                <a:ea typeface="Times New Roman" panose="02020603050405020304" pitchFamily="18" charset="0"/>
              </a:rPr>
              <a:t>Ponovezher</a:t>
            </a:r>
            <a:r>
              <a:rPr lang="en-US" sz="1200" dirty="0">
                <a:effectLst/>
                <a:latin typeface="Calibri" panose="020F0502020204030204" pitchFamily="34" charset="0"/>
                <a:ea typeface="Times New Roman" panose="02020603050405020304" pitchFamily="18" charset="0"/>
              </a:rPr>
              <a:t> </a:t>
            </a:r>
            <a:r>
              <a:rPr lang="en-US" sz="1200" dirty="0" err="1">
                <a:effectLst/>
                <a:latin typeface="Calibri" panose="020F0502020204030204" pitchFamily="34" charset="0"/>
                <a:ea typeface="Times New Roman" panose="02020603050405020304" pitchFamily="18" charset="0"/>
              </a:rPr>
              <a:t>Rov</a:t>
            </a:r>
            <a:r>
              <a:rPr lang="en-US" sz="1200" dirty="0">
                <a:effectLst/>
                <a:latin typeface="Calibri" panose="020F0502020204030204" pitchFamily="34" charset="0"/>
                <a:ea typeface="Times New Roman" panose="02020603050405020304" pitchFamily="18" charset="0"/>
              </a:rPr>
              <a:t> (</a:t>
            </a:r>
            <a:r>
              <a:rPr lang="en-US" sz="1200" dirty="0" err="1">
                <a:effectLst/>
                <a:latin typeface="Calibri" panose="020F0502020204030204" pitchFamily="34" charset="0"/>
                <a:ea typeface="Times New Roman" panose="02020603050405020304" pitchFamily="18" charset="0"/>
              </a:rPr>
              <a:t>Rav</a:t>
            </a:r>
            <a:r>
              <a:rPr lang="en-US" sz="1200" dirty="0">
                <a:effectLst/>
                <a:latin typeface="Calibri" panose="020F0502020204030204" pitchFamily="34" charset="0"/>
                <a:ea typeface="Times New Roman" panose="02020603050405020304" pitchFamily="18" charset="0"/>
              </a:rPr>
              <a:t> Yosef </a:t>
            </a:r>
            <a:r>
              <a:rPr lang="en-US" sz="1200" dirty="0" err="1">
                <a:effectLst/>
                <a:latin typeface="Calibri" panose="020F0502020204030204" pitchFamily="34" charset="0"/>
                <a:ea typeface="Times New Roman" panose="02020603050405020304" pitchFamily="18" charset="0"/>
              </a:rPr>
              <a:t>Shlomo</a:t>
            </a:r>
            <a:r>
              <a:rPr lang="en-US" sz="1200" dirty="0">
                <a:effectLst/>
                <a:latin typeface="Calibri" panose="020F0502020204030204" pitchFamily="34" charset="0"/>
                <a:ea typeface="Times New Roman" panose="02020603050405020304" pitchFamily="18" charset="0"/>
              </a:rPr>
              <a:t> </a:t>
            </a:r>
            <a:r>
              <a:rPr lang="en-US" sz="1200" dirty="0" err="1">
                <a:effectLst/>
                <a:latin typeface="Calibri" panose="020F0502020204030204" pitchFamily="34" charset="0"/>
                <a:ea typeface="Times New Roman" panose="02020603050405020304" pitchFamily="18" charset="0"/>
              </a:rPr>
              <a:t>Kahaneman</a:t>
            </a:r>
            <a:r>
              <a:rPr lang="en-US" sz="1200" dirty="0">
                <a:effectLst/>
                <a:latin typeface="Calibri" panose="020F0502020204030204" pitchFamily="34" charset="0"/>
                <a:ea typeface="Times New Roman" panose="02020603050405020304" pitchFamily="18" charset="0"/>
              </a:rPr>
              <a:t>) about his visit to </a:t>
            </a:r>
            <a:r>
              <a:rPr lang="en-US" sz="1200" dirty="0" err="1">
                <a:effectLst/>
                <a:latin typeface="Calibri" panose="020F0502020204030204" pitchFamily="34" charset="0"/>
                <a:ea typeface="Times New Roman" panose="02020603050405020304" pitchFamily="18" charset="0"/>
              </a:rPr>
              <a:t>Radin</a:t>
            </a:r>
            <a:r>
              <a:rPr lang="en-US" sz="1200" dirty="0">
                <a:effectLst/>
                <a:latin typeface="Calibri" panose="020F0502020204030204" pitchFamily="34" charset="0"/>
                <a:ea typeface="Times New Roman" panose="02020603050405020304" pitchFamily="18" charset="0"/>
              </a:rPr>
              <a:t> to receive a </a:t>
            </a:r>
            <a:r>
              <a:rPr lang="en-US" sz="1200" dirty="0" err="1">
                <a:effectLst/>
                <a:latin typeface="Calibri" panose="020F0502020204030204" pitchFamily="34" charset="0"/>
                <a:ea typeface="Times New Roman" panose="02020603050405020304" pitchFamily="18" charset="0"/>
              </a:rPr>
              <a:t>Brocha</a:t>
            </a:r>
            <a:r>
              <a:rPr lang="en-US" sz="1200" dirty="0">
                <a:effectLst/>
                <a:latin typeface="Calibri" panose="020F0502020204030204" pitchFamily="34" charset="0"/>
                <a:ea typeface="Times New Roman" panose="02020603050405020304" pitchFamily="18" charset="0"/>
              </a:rPr>
              <a:t> from the </a:t>
            </a:r>
            <a:r>
              <a:rPr lang="en-US" sz="1200" dirty="0" err="1">
                <a:effectLst/>
                <a:latin typeface="Calibri" panose="020F0502020204030204" pitchFamily="34" charset="0"/>
                <a:ea typeface="Times New Roman" panose="02020603050405020304" pitchFamily="18" charset="0"/>
              </a:rPr>
              <a:t>Chofetz</a:t>
            </a:r>
            <a:r>
              <a:rPr lang="en-US" sz="1200" dirty="0">
                <a:effectLst/>
                <a:latin typeface="Calibri" panose="020F0502020204030204" pitchFamily="34" charset="0"/>
                <a:ea typeface="Times New Roman" panose="02020603050405020304" pitchFamily="18" charset="0"/>
              </a:rPr>
              <a:t> Chaim.  When the young Yosef </a:t>
            </a:r>
            <a:r>
              <a:rPr lang="en-US" sz="1200" dirty="0" err="1">
                <a:effectLst/>
                <a:latin typeface="Calibri" panose="020F0502020204030204" pitchFamily="34" charset="0"/>
                <a:ea typeface="Times New Roman" panose="02020603050405020304" pitchFamily="18" charset="0"/>
              </a:rPr>
              <a:t>Shlomo</a:t>
            </a:r>
            <a:r>
              <a:rPr lang="en-US" sz="1200" dirty="0">
                <a:effectLst/>
                <a:latin typeface="Calibri" panose="020F0502020204030204" pitchFamily="34" charset="0"/>
                <a:ea typeface="Times New Roman" panose="02020603050405020304" pitchFamily="18" charset="0"/>
              </a:rPr>
              <a:t> arrived at the </a:t>
            </a:r>
            <a:r>
              <a:rPr lang="en-US" sz="1200" dirty="0" err="1">
                <a:effectLst/>
                <a:latin typeface="Calibri" panose="020F0502020204030204" pitchFamily="34" charset="0"/>
                <a:ea typeface="Times New Roman" panose="02020603050405020304" pitchFamily="18" charset="0"/>
              </a:rPr>
              <a:t>Chofetz</a:t>
            </a:r>
            <a:r>
              <a:rPr lang="en-US" sz="1200" dirty="0">
                <a:effectLst/>
                <a:latin typeface="Calibri" panose="020F0502020204030204" pitchFamily="34" charset="0"/>
                <a:ea typeface="Times New Roman" panose="02020603050405020304" pitchFamily="18" charset="0"/>
              </a:rPr>
              <a:t> Chaim’s home, he was told that the </a:t>
            </a:r>
            <a:r>
              <a:rPr lang="en-US" sz="1200" i="1" dirty="0" err="1">
                <a:effectLst/>
                <a:latin typeface="Calibri" panose="020F0502020204030204" pitchFamily="34" charset="0"/>
                <a:ea typeface="Times New Roman" panose="02020603050405020304" pitchFamily="18" charset="0"/>
              </a:rPr>
              <a:t>Gadol</a:t>
            </a:r>
            <a:r>
              <a:rPr lang="en-US" sz="1200" dirty="0">
                <a:effectLst/>
                <a:latin typeface="Calibri" panose="020F0502020204030204" pitchFamily="34" charset="0"/>
                <a:ea typeface="Times New Roman" panose="02020603050405020304" pitchFamily="18" charset="0"/>
              </a:rPr>
              <a:t> had left and would be returning shortly.  As he sat and waited for the </a:t>
            </a:r>
            <a:r>
              <a:rPr lang="en-US" sz="1200" dirty="0" err="1">
                <a:effectLst/>
                <a:latin typeface="Calibri" panose="020F0502020204030204" pitchFamily="34" charset="0"/>
                <a:ea typeface="Times New Roman" panose="02020603050405020304" pitchFamily="18" charset="0"/>
              </a:rPr>
              <a:t>Chofetz</a:t>
            </a:r>
            <a:r>
              <a:rPr lang="en-US" sz="1200" dirty="0">
                <a:effectLst/>
                <a:latin typeface="Calibri" panose="020F0502020204030204" pitchFamily="34" charset="0"/>
                <a:ea typeface="Times New Roman" panose="02020603050405020304" pitchFamily="18" charset="0"/>
              </a:rPr>
              <a:t> Chaim to arrive, he began hearing piercing cries from the upper story of the house, and he felt compelled to investigate what was happening there.  The </a:t>
            </a:r>
            <a:r>
              <a:rPr lang="en-US" sz="1200" dirty="0" err="1">
                <a:effectLst/>
                <a:latin typeface="Calibri" panose="020F0502020204030204" pitchFamily="34" charset="0"/>
                <a:ea typeface="Times New Roman" panose="02020603050405020304" pitchFamily="18" charset="0"/>
              </a:rPr>
              <a:t>Chofetz</a:t>
            </a:r>
            <a:r>
              <a:rPr lang="en-US" sz="1200" dirty="0">
                <a:effectLst/>
                <a:latin typeface="Calibri" panose="020F0502020204030204" pitchFamily="34" charset="0"/>
                <a:ea typeface="Times New Roman" panose="02020603050405020304" pitchFamily="18" charset="0"/>
              </a:rPr>
              <a:t> Chaim’s family assured him, though, that there was no need for concern; the voice belonged to the </a:t>
            </a:r>
            <a:r>
              <a:rPr lang="en-US" sz="1200" dirty="0" err="1">
                <a:effectLst/>
                <a:latin typeface="Calibri" panose="020F0502020204030204" pitchFamily="34" charset="0"/>
                <a:ea typeface="Times New Roman" panose="02020603050405020304" pitchFamily="18" charset="0"/>
              </a:rPr>
              <a:t>Chofetz</a:t>
            </a:r>
            <a:r>
              <a:rPr lang="en-US" sz="1200" dirty="0">
                <a:effectLst/>
                <a:latin typeface="Calibri" panose="020F0502020204030204" pitchFamily="34" charset="0"/>
                <a:ea typeface="Times New Roman" panose="02020603050405020304" pitchFamily="18" charset="0"/>
              </a:rPr>
              <a:t> Chaim himself. “Before you came,” they explained, “he was told that a certain woman is having a difficult childbirth and her life is in danger, and he went upstairs to say </a:t>
            </a:r>
            <a:r>
              <a:rPr lang="en-US" sz="1200" dirty="0" err="1">
                <a:effectLst/>
                <a:latin typeface="Calibri" panose="020F0502020204030204" pitchFamily="34" charset="0"/>
                <a:ea typeface="Times New Roman" panose="02020603050405020304" pitchFamily="18" charset="0"/>
              </a:rPr>
              <a:t>Tehillim</a:t>
            </a:r>
            <a:r>
              <a:rPr lang="en-US" sz="1200" dirty="0">
                <a:effectLst/>
                <a:latin typeface="Calibri" panose="020F0502020204030204" pitchFamily="34" charset="0"/>
                <a:ea typeface="Times New Roman" panose="02020603050405020304" pitchFamily="18" charset="0"/>
              </a:rPr>
              <a:t>.”  When </a:t>
            </a:r>
            <a:r>
              <a:rPr lang="en-US" sz="1200" dirty="0" err="1">
                <a:effectLst/>
                <a:latin typeface="Calibri" panose="020F0502020204030204" pitchFamily="34" charset="0"/>
                <a:ea typeface="Times New Roman" panose="02020603050405020304" pitchFamily="18" charset="0"/>
              </a:rPr>
              <a:t>Rav</a:t>
            </a:r>
            <a:r>
              <a:rPr lang="en-US" sz="1200" dirty="0">
                <a:effectLst/>
                <a:latin typeface="Calibri" panose="020F0502020204030204" pitchFamily="34" charset="0"/>
                <a:ea typeface="Times New Roman" panose="02020603050405020304" pitchFamily="18" charset="0"/>
              </a:rPr>
              <a:t> </a:t>
            </a:r>
            <a:r>
              <a:rPr lang="en-US" sz="1200" dirty="0" err="1">
                <a:effectLst/>
                <a:latin typeface="Calibri" panose="020F0502020204030204" pitchFamily="34" charset="0"/>
                <a:ea typeface="Times New Roman" panose="02020603050405020304" pitchFamily="18" charset="0"/>
              </a:rPr>
              <a:t>Shach</a:t>
            </a:r>
            <a:r>
              <a:rPr lang="en-US" sz="1200" dirty="0">
                <a:effectLst/>
                <a:latin typeface="Calibri" panose="020F0502020204030204" pitchFamily="34" charset="0"/>
                <a:ea typeface="Times New Roman" panose="02020603050405020304" pitchFamily="18" charset="0"/>
              </a:rPr>
              <a:t> repeated this story, he declared, </a:t>
            </a:r>
            <a:r>
              <a:rPr lang="en-US" sz="1200" i="1" dirty="0">
                <a:effectLst/>
                <a:latin typeface="Calibri" panose="020F0502020204030204" pitchFamily="34" charset="0"/>
                <a:ea typeface="Times New Roman" panose="02020603050405020304" pitchFamily="18" charset="0"/>
              </a:rPr>
              <a:t>“The </a:t>
            </a:r>
            <a:r>
              <a:rPr lang="en-US" sz="1200" i="1" dirty="0" err="1">
                <a:effectLst/>
                <a:latin typeface="Calibri" panose="020F0502020204030204" pitchFamily="34" charset="0"/>
                <a:ea typeface="Times New Roman" panose="02020603050405020304" pitchFamily="18" charset="0"/>
              </a:rPr>
              <a:t>Chofetz</a:t>
            </a:r>
            <a:r>
              <a:rPr lang="en-US" sz="1200" i="1" dirty="0">
                <a:effectLst/>
                <a:latin typeface="Calibri" panose="020F0502020204030204" pitchFamily="34" charset="0"/>
                <a:ea typeface="Times New Roman" panose="02020603050405020304" pitchFamily="18" charset="0"/>
              </a:rPr>
              <a:t> Chaim wept so passionately because he was a </a:t>
            </a:r>
            <a:r>
              <a:rPr lang="en-US" sz="1200" i="1" dirty="0" err="1">
                <a:effectLst/>
                <a:latin typeface="Calibri" panose="020F0502020204030204" pitchFamily="34" charset="0"/>
                <a:ea typeface="Times New Roman" panose="02020603050405020304" pitchFamily="18" charset="0"/>
              </a:rPr>
              <a:t>Nosei</a:t>
            </a:r>
            <a:r>
              <a:rPr lang="en-US" sz="1200" i="1" dirty="0">
                <a:effectLst/>
                <a:latin typeface="Calibri" panose="020F0502020204030204" pitchFamily="34" charset="0"/>
                <a:ea typeface="Times New Roman" panose="02020603050405020304" pitchFamily="18" charset="0"/>
              </a:rPr>
              <a:t> </a:t>
            </a:r>
            <a:r>
              <a:rPr lang="en-US" sz="1200" i="1" dirty="0" err="1">
                <a:effectLst/>
                <a:latin typeface="Calibri" panose="020F0502020204030204" pitchFamily="34" charset="0"/>
                <a:ea typeface="Times New Roman" panose="02020603050405020304" pitchFamily="18" charset="0"/>
              </a:rPr>
              <a:t>B’ol</a:t>
            </a:r>
            <a:r>
              <a:rPr lang="en-US" sz="1200" i="1" dirty="0">
                <a:effectLst/>
                <a:latin typeface="Calibri" panose="020F0502020204030204" pitchFamily="34" charset="0"/>
                <a:ea typeface="Times New Roman" panose="02020603050405020304" pitchFamily="18" charset="0"/>
              </a:rPr>
              <a:t>; he shared the burdens of others.  The woman was not his granddaughter or niece; she was simply another Jew. But who else would be concerned for her, if not the </a:t>
            </a:r>
            <a:r>
              <a:rPr lang="en-US" sz="1200" i="1" dirty="0" err="1">
                <a:effectLst/>
                <a:latin typeface="Calibri" panose="020F0502020204030204" pitchFamily="34" charset="0"/>
                <a:ea typeface="Times New Roman" panose="02020603050405020304" pitchFamily="18" charset="0"/>
              </a:rPr>
              <a:t>Chofetz</a:t>
            </a:r>
            <a:r>
              <a:rPr lang="en-US" sz="1200" i="1" dirty="0">
                <a:effectLst/>
                <a:latin typeface="Calibri" panose="020F0502020204030204" pitchFamily="34" charset="0"/>
                <a:ea typeface="Times New Roman" panose="02020603050405020304" pitchFamily="18" charset="0"/>
              </a:rPr>
              <a:t> Chaim?  We must learn from him to share the burdens of others.</a:t>
            </a:r>
            <a:r>
              <a:rPr lang="en-US" sz="1200" dirty="0">
                <a:effectLst/>
                <a:latin typeface="Calibri" panose="020F0502020204030204" pitchFamily="34" charset="0"/>
                <a:ea typeface="Times New Roman" panose="02020603050405020304" pitchFamily="18" charset="0"/>
              </a:rPr>
              <a:t>”</a:t>
            </a:r>
          </a:p>
          <a:p>
            <a:pPr>
              <a:lnSpc>
                <a:spcPct val="135000"/>
              </a:lnSpc>
              <a:spcBef>
                <a:spcPts val="1200"/>
              </a:spcBef>
            </a:pPr>
            <a:r>
              <a:rPr lang="en-US" sz="1200" dirty="0">
                <a:effectLst/>
                <a:latin typeface="Calibri" panose="020F0502020204030204" pitchFamily="34" charset="0"/>
                <a:ea typeface="Calibri" panose="020F0502020204030204" pitchFamily="34" charset="0"/>
                <a:cs typeface="Arial" panose="020B0604020202020204" pitchFamily="34" charset="0"/>
              </a:rPr>
              <a:t>May the merit of these great </a:t>
            </a:r>
            <a:r>
              <a:rPr lang="en-US" sz="1200" i="1" dirty="0">
                <a:effectLst/>
                <a:latin typeface="Calibri" panose="020F0502020204030204" pitchFamily="34" charset="0"/>
                <a:ea typeface="Calibri" panose="020F0502020204030204" pitchFamily="34" charset="0"/>
                <a:cs typeface="Arial" panose="020B0604020202020204" pitchFamily="34" charset="0"/>
              </a:rPr>
              <a:t>Tzaddikim</a:t>
            </a:r>
            <a:r>
              <a:rPr lang="en-US" sz="1200" dirty="0">
                <a:effectLst/>
                <a:latin typeface="Calibri" panose="020F0502020204030204" pitchFamily="34" charset="0"/>
                <a:ea typeface="Calibri" panose="020F0502020204030204" pitchFamily="34" charset="0"/>
                <a:cs typeface="Arial" panose="020B0604020202020204" pitchFamily="34" charset="0"/>
              </a:rPr>
              <a:t> help us follow in their ways to attain great heights in </a:t>
            </a:r>
            <a:r>
              <a:rPr lang="en-US" sz="1200" i="1" dirty="0" err="1">
                <a:effectLst/>
                <a:latin typeface="Calibri" panose="020F0502020204030204" pitchFamily="34" charset="0"/>
                <a:ea typeface="Calibri" panose="020F0502020204030204" pitchFamily="34" charset="0"/>
                <a:cs typeface="Arial" panose="020B0604020202020204" pitchFamily="34" charset="0"/>
              </a:rPr>
              <a:t>Ahavas</a:t>
            </a:r>
            <a:r>
              <a:rPr lang="en-US" sz="1200" i="1" dirty="0">
                <a:effectLst/>
                <a:latin typeface="Calibri" panose="020F0502020204030204" pitchFamily="34" charset="0"/>
                <a:ea typeface="Calibri" panose="020F0502020204030204" pitchFamily="34" charset="0"/>
                <a:cs typeface="Arial" panose="020B0604020202020204" pitchFamily="34" charset="0"/>
              </a:rPr>
              <a:t> Yisrael</a:t>
            </a:r>
            <a:r>
              <a:rPr lang="en-US" sz="1200" dirty="0">
                <a:effectLst/>
                <a:latin typeface="Calibri" panose="020F0502020204030204" pitchFamily="34" charset="0"/>
                <a:ea typeface="Calibri" panose="020F0502020204030204" pitchFamily="34" charset="0"/>
                <a:cs typeface="Arial" panose="020B0604020202020204" pitchFamily="34" charset="0"/>
              </a:rPr>
              <a:t> and in the </a:t>
            </a:r>
            <a:r>
              <a:rPr lang="en-US" sz="1200" i="1" dirty="0" err="1">
                <a:effectLst/>
                <a:latin typeface="Calibri" panose="020F0502020204030204" pitchFamily="34" charset="0"/>
                <a:ea typeface="Calibri" panose="020F0502020204030204" pitchFamily="34" charset="0"/>
                <a:cs typeface="Arial" panose="020B0604020202020204" pitchFamily="34" charset="0"/>
              </a:rPr>
              <a:t>middah</a:t>
            </a:r>
            <a:r>
              <a:rPr lang="en-US" sz="1200" dirty="0">
                <a:effectLst/>
                <a:latin typeface="Calibri" panose="020F0502020204030204" pitchFamily="34" charset="0"/>
                <a:ea typeface="Calibri" panose="020F0502020204030204" pitchFamily="34" charset="0"/>
                <a:cs typeface="Arial" panose="020B0604020202020204" pitchFamily="34" charset="0"/>
              </a:rPr>
              <a:t> of </a:t>
            </a:r>
            <a:r>
              <a:rPr lang="en-US" sz="1200" i="1" dirty="0" err="1">
                <a:effectLst/>
                <a:latin typeface="Calibri" panose="020F0502020204030204" pitchFamily="34" charset="0"/>
                <a:ea typeface="Calibri" panose="020F0502020204030204" pitchFamily="34" charset="0"/>
                <a:cs typeface="Arial" panose="020B0604020202020204" pitchFamily="34" charset="0"/>
              </a:rPr>
              <a:t>Nosei</a:t>
            </a:r>
            <a:r>
              <a:rPr lang="en-US" sz="1200" i="1" dirty="0">
                <a:effectLst/>
                <a:latin typeface="Calibri" panose="020F0502020204030204" pitchFamily="34" charset="0"/>
                <a:ea typeface="Calibri" panose="020F0502020204030204" pitchFamily="34" charset="0"/>
                <a:cs typeface="Arial" panose="020B0604020202020204" pitchFamily="34" charset="0"/>
              </a:rPr>
              <a:t> </a:t>
            </a:r>
            <a:r>
              <a:rPr lang="en-US" sz="1200" i="1" dirty="0" err="1">
                <a:effectLst/>
                <a:latin typeface="Calibri" panose="020F0502020204030204" pitchFamily="34" charset="0"/>
                <a:ea typeface="Calibri" panose="020F0502020204030204" pitchFamily="34" charset="0"/>
                <a:cs typeface="Arial" panose="020B0604020202020204" pitchFamily="34" charset="0"/>
              </a:rPr>
              <a:t>B’ol</a:t>
            </a:r>
            <a:r>
              <a:rPr lang="en-US" sz="1200" i="1" dirty="0">
                <a:effectLst/>
                <a:latin typeface="Calibri" panose="020F0502020204030204" pitchFamily="34" charset="0"/>
                <a:ea typeface="Calibri" panose="020F0502020204030204" pitchFamily="34" charset="0"/>
                <a:cs typeface="Arial" panose="020B0604020202020204" pitchFamily="34" charset="0"/>
              </a:rPr>
              <a:t> </a:t>
            </a:r>
            <a:r>
              <a:rPr lang="en-US" sz="1200" i="1" dirty="0" err="1">
                <a:effectLst/>
                <a:latin typeface="Calibri" panose="020F0502020204030204" pitchFamily="34" charset="0"/>
                <a:ea typeface="Calibri" panose="020F0502020204030204" pitchFamily="34" charset="0"/>
                <a:cs typeface="Arial" panose="020B0604020202020204" pitchFamily="34" charset="0"/>
              </a:rPr>
              <a:t>Im</a:t>
            </a:r>
            <a:r>
              <a:rPr lang="en-US" sz="1200" i="1" dirty="0">
                <a:effectLst/>
                <a:latin typeface="Calibri" panose="020F0502020204030204" pitchFamily="34" charset="0"/>
                <a:ea typeface="Calibri" panose="020F0502020204030204" pitchFamily="34" charset="0"/>
                <a:cs typeface="Arial" panose="020B0604020202020204" pitchFamily="34" charset="0"/>
              </a:rPr>
              <a:t> </a:t>
            </a:r>
            <a:r>
              <a:rPr lang="en-US" sz="1200" i="1" dirty="0" err="1">
                <a:effectLst/>
                <a:latin typeface="Calibri" panose="020F0502020204030204" pitchFamily="34" charset="0"/>
                <a:ea typeface="Calibri" panose="020F0502020204030204" pitchFamily="34" charset="0"/>
                <a:cs typeface="Arial" panose="020B0604020202020204" pitchFamily="34" charset="0"/>
              </a:rPr>
              <a:t>Chaveiro</a:t>
            </a:r>
            <a:r>
              <a:rPr lang="en-US" sz="1200" i="1" dirty="0">
                <a:latin typeface="Calibri" panose="020F0502020204030204" pitchFamily="34" charset="0"/>
                <a:ea typeface="Calibri" panose="020F0502020204030204" pitchFamily="34" charset="0"/>
                <a:cs typeface="Arial" panose="020B0604020202020204" pitchFamily="34" charset="0"/>
              </a:rPr>
              <a:t>.</a:t>
            </a:r>
            <a:endParaRPr lang="en-US" sz="12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36510112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DFDAE26-E032-4191-881B-A2BA0B815EBB}"/>
              </a:ext>
            </a:extLst>
          </p:cNvPr>
          <p:cNvSpPr>
            <a:spLocks noGrp="1"/>
          </p:cNvSpPr>
          <p:nvPr>
            <p:ph type="sldNum" sz="quarter" idx="12"/>
          </p:nvPr>
        </p:nvSpPr>
        <p:spPr/>
        <p:txBody>
          <a:bodyPr/>
          <a:lstStyle/>
          <a:p>
            <a:fld id="{0C214F17-86AB-4F1C-BC88-4CB7EE2FB93D}" type="slidenum">
              <a:rPr lang="en-US" sz="1050" b="1" smtClean="0">
                <a:solidFill>
                  <a:schemeClr val="tx1"/>
                </a:solidFill>
              </a:rPr>
              <a:t>54</a:t>
            </a:fld>
            <a:endParaRPr lang="en-US" sz="1050" b="1" dirty="0">
              <a:solidFill>
                <a:schemeClr val="tx1"/>
              </a:solidFill>
            </a:endParaRPr>
          </a:p>
        </p:txBody>
      </p:sp>
      <p:sp>
        <p:nvSpPr>
          <p:cNvPr id="6" name="TextBox 5">
            <a:extLst>
              <a:ext uri="{FF2B5EF4-FFF2-40B4-BE49-F238E27FC236}">
                <a16:creationId xmlns:a16="http://schemas.microsoft.com/office/drawing/2014/main" id="{10368D26-F9A8-464E-B21F-EE5A71619AD3}"/>
              </a:ext>
            </a:extLst>
          </p:cNvPr>
          <p:cNvSpPr txBox="1"/>
          <p:nvPr/>
        </p:nvSpPr>
        <p:spPr>
          <a:xfrm>
            <a:off x="518024" y="807395"/>
            <a:ext cx="6810828" cy="8926098"/>
          </a:xfrm>
          <a:prstGeom prst="rect">
            <a:avLst/>
          </a:prstGeom>
          <a:noFill/>
        </p:spPr>
        <p:txBody>
          <a:bodyPr wrap="square">
            <a:spAutoFit/>
          </a:bodyPr>
          <a:lstStyle/>
          <a:p>
            <a:pPr marL="0" marR="0">
              <a:lnSpc>
                <a:spcPct val="150000"/>
              </a:lnSpc>
              <a:spcBef>
                <a:spcPts val="0"/>
              </a:spcBef>
              <a:spcAft>
                <a:spcPts val="0"/>
              </a:spcAft>
            </a:pPr>
            <a:r>
              <a:rPr lang="en-US" sz="1300" b="1" dirty="0">
                <a:effectLst/>
                <a:latin typeface="Cambria" panose="02040503050406030204" pitchFamily="18" charset="0"/>
                <a:ea typeface="Calibri" panose="020F0502020204030204" pitchFamily="34" charset="0"/>
              </a:rPr>
              <a:t>Introduction:  </a:t>
            </a:r>
            <a:r>
              <a:rPr lang="en-US" sz="1300" b="1" i="1" dirty="0" err="1">
                <a:effectLst/>
                <a:latin typeface="Cambria" panose="02040503050406030204" pitchFamily="18" charset="0"/>
                <a:ea typeface="Calibri" panose="020F0502020204030204" pitchFamily="34" charset="0"/>
              </a:rPr>
              <a:t>Chesed</a:t>
            </a:r>
            <a:r>
              <a:rPr lang="en-US" sz="1300" b="1" i="1" dirty="0">
                <a:effectLst/>
                <a:latin typeface="Cambria" panose="02040503050406030204" pitchFamily="18" charset="0"/>
                <a:ea typeface="Calibri" panose="020F0502020204030204" pitchFamily="34" charset="0"/>
              </a:rPr>
              <a:t> </a:t>
            </a:r>
            <a:r>
              <a:rPr lang="en-US" sz="1300" b="1" dirty="0">
                <a:effectLst/>
                <a:latin typeface="Cambria" panose="02040503050406030204" pitchFamily="18" charset="0"/>
                <a:ea typeface="Calibri" panose="020F0502020204030204" pitchFamily="34" charset="0"/>
              </a:rPr>
              <a:t>which flows from the source of the Jewish soul</a:t>
            </a:r>
            <a:endParaRPr lang="en-US" sz="1300" dirty="0">
              <a:effectLst/>
              <a:latin typeface="Calibri" panose="020F0502020204030204" pitchFamily="34" charset="0"/>
              <a:ea typeface="Calibri" panose="020F0502020204030204" pitchFamily="34" charset="0"/>
            </a:endParaRPr>
          </a:p>
          <a:p>
            <a:pPr marL="0" marR="0" algn="ctr">
              <a:lnSpc>
                <a:spcPct val="150000"/>
              </a:lnSpc>
              <a:spcBef>
                <a:spcPts val="300"/>
              </a:spcBef>
              <a:spcAft>
                <a:spcPts val="0"/>
              </a:spcAft>
            </a:pPr>
            <a:r>
              <a:rPr lang="en-US" sz="1100" b="1" u="sng" dirty="0">
                <a:effectLst/>
                <a:latin typeface="Calibri" panose="020F0502020204030204" pitchFamily="34" charset="0"/>
                <a:ea typeface="Calibri" panose="020F0502020204030204" pitchFamily="34" charset="0"/>
              </a:rPr>
              <a:t>Slide 5</a:t>
            </a:r>
            <a:endParaRPr lang="en-US" sz="1100" dirty="0">
              <a:effectLst/>
              <a:latin typeface="Calibri" panose="020F0502020204030204" pitchFamily="34" charset="0"/>
              <a:ea typeface="Calibri" panose="020F0502020204030204" pitchFamily="34" charset="0"/>
            </a:endParaRPr>
          </a:p>
          <a:p>
            <a:pPr marL="0" marR="0">
              <a:lnSpc>
                <a:spcPct val="120000"/>
              </a:lnSpc>
              <a:spcBef>
                <a:spcPts val="0"/>
              </a:spcBef>
              <a:spcAft>
                <a:spcPts val="0"/>
              </a:spcAft>
            </a:pPr>
            <a:r>
              <a:rPr lang="en-US" sz="1200" baseline="30000" dirty="0">
                <a:effectLst/>
                <a:latin typeface="Calibri" panose="020F0502020204030204" pitchFamily="34" charset="0"/>
                <a:ea typeface="Calibri" panose="020F0502020204030204" pitchFamily="34" charset="0"/>
              </a:rPr>
              <a:t>1</a:t>
            </a:r>
            <a:r>
              <a:rPr lang="en-US" sz="1100" dirty="0">
                <a:effectLst/>
                <a:latin typeface="Calibri" panose="020F0502020204030204" pitchFamily="34" charset="0"/>
                <a:ea typeface="Times New Roman" panose="02020603050405020304" pitchFamily="18" charset="0"/>
              </a:rPr>
              <a:t>See </a:t>
            </a:r>
            <a:r>
              <a:rPr lang="en-US" sz="1100" dirty="0" err="1">
                <a:effectLst/>
                <a:latin typeface="Calibri" panose="020F0502020204030204" pitchFamily="34" charset="0"/>
                <a:ea typeface="Times New Roman" panose="02020603050405020304" pitchFamily="18" charset="0"/>
              </a:rPr>
              <a:t>Kuntres</a:t>
            </a:r>
            <a:r>
              <a:rPr lang="en-US" sz="1100" dirty="0">
                <a:effectLst/>
                <a:latin typeface="Calibri" panose="020F0502020204030204" pitchFamily="34" charset="0"/>
                <a:ea typeface="Times New Roman" panose="02020603050405020304" pitchFamily="18" charset="0"/>
              </a:rPr>
              <a:t>, Source </a:t>
            </a:r>
            <a:r>
              <a:rPr lang="en-US" sz="1000" dirty="0">
                <a:effectLst/>
                <a:latin typeface="Cambria" panose="02040503050406030204" pitchFamily="18" charset="0"/>
                <a:ea typeface="Cambria" panose="02040503050406030204" pitchFamily="18" charset="0"/>
              </a:rPr>
              <a:t>III-12, </a:t>
            </a:r>
            <a:r>
              <a:rPr lang="en-US" sz="1100" dirty="0">
                <a:effectLst/>
                <a:latin typeface="Calibri" panose="020F0502020204030204" pitchFamily="34" charset="0"/>
                <a:ea typeface="Times New Roman" panose="02020603050405020304" pitchFamily="18" charset="0"/>
              </a:rPr>
              <a:t>p. 41 (</a:t>
            </a:r>
            <a:r>
              <a:rPr lang="he-IL" sz="1100" dirty="0">
                <a:effectLst/>
                <a:latin typeface="Calibri" panose="020F0502020204030204" pitchFamily="34" charset="0"/>
                <a:ea typeface="Calibri" panose="020F0502020204030204" pitchFamily="34" charset="0"/>
                <a:cs typeface="Times New Roman" panose="02020603050405020304" pitchFamily="18" charset="0"/>
              </a:rPr>
              <a:t>הרב מתתיהו סלומון׃ מתנת חיים, מאמרים, ח״א, מאמר</a:t>
            </a:r>
            <a:r>
              <a:rPr lang="he-IL" sz="1100" dirty="0">
                <a:effectLst/>
                <a:latin typeface="Calibri" panose="020F0502020204030204" pitchFamily="34" charset="0"/>
                <a:ea typeface="Calibri" panose="020F0502020204030204" pitchFamily="34" charset="0"/>
                <a:cs typeface="Arial" panose="020B0604020202020204" pitchFamily="34" charset="0"/>
              </a:rPr>
              <a:t> ״</a:t>
            </a:r>
            <a:r>
              <a:rPr lang="he-IL" sz="1100" dirty="0">
                <a:effectLst/>
                <a:latin typeface="Calibri" panose="020F0502020204030204" pitchFamily="34" charset="0"/>
                <a:ea typeface="Calibri" panose="020F0502020204030204" pitchFamily="34" charset="0"/>
                <a:cs typeface="Times New Roman" panose="02020603050405020304" pitchFamily="18" charset="0"/>
              </a:rPr>
              <a:t>ותקצר נפשו בעמל ישראל</a:t>
            </a:r>
            <a:r>
              <a:rPr lang="he-IL" sz="1100" dirty="0">
                <a:effectLst/>
                <a:latin typeface="Calibri" panose="020F0502020204030204" pitchFamily="34" charset="0"/>
                <a:ea typeface="Calibri" panose="020F0502020204030204" pitchFamily="34" charset="0"/>
                <a:cs typeface="Arial" panose="020B0604020202020204" pitchFamily="34" charset="0"/>
              </a:rPr>
              <a:t>״</a:t>
            </a:r>
            <a:r>
              <a:rPr lang="en-US" sz="1100" dirty="0">
                <a:effectLst/>
                <a:latin typeface="Calibri" panose="020F0502020204030204" pitchFamily="34" charset="0"/>
                <a:ea typeface="Times New Roman" panose="02020603050405020304" pitchFamily="18" charset="0"/>
              </a:rPr>
              <a:t>).</a:t>
            </a:r>
            <a:endParaRPr lang="en-US" sz="1100" dirty="0">
              <a:effectLst/>
              <a:latin typeface="Calibri" panose="020F0502020204030204" pitchFamily="34" charset="0"/>
              <a:ea typeface="Calibri" panose="020F0502020204030204" pitchFamily="34" charset="0"/>
            </a:endParaRPr>
          </a:p>
          <a:p>
            <a:pPr marL="0" marR="0">
              <a:lnSpc>
                <a:spcPct val="120000"/>
              </a:lnSpc>
              <a:spcBef>
                <a:spcPts val="300"/>
              </a:spcBef>
              <a:spcAft>
                <a:spcPts val="0"/>
              </a:spcAft>
            </a:pPr>
            <a:r>
              <a:rPr lang="en-US" sz="1200" baseline="30000" dirty="0">
                <a:effectLst/>
                <a:latin typeface="Calibri" panose="020F0502020204030204" pitchFamily="34" charset="0"/>
                <a:ea typeface="Calibri" panose="020F0502020204030204" pitchFamily="34" charset="0"/>
              </a:rPr>
              <a:t>2</a:t>
            </a:r>
            <a:r>
              <a:rPr lang="en-US" sz="1100" dirty="0">
                <a:effectLst/>
                <a:latin typeface="Calibri" panose="020F0502020204030204" pitchFamily="34" charset="0"/>
                <a:ea typeface="Calibri" panose="020F0502020204030204" pitchFamily="34" charset="0"/>
              </a:rPr>
              <a:t>Tomer Devorah; see Slide 18, Source </a:t>
            </a:r>
            <a:r>
              <a:rPr lang="en-US" sz="1000" dirty="0">
                <a:effectLst/>
                <a:latin typeface="Cambria" panose="02040503050406030204" pitchFamily="18" charset="0"/>
                <a:ea typeface="Calibri" panose="020F0502020204030204" pitchFamily="34" charset="0"/>
              </a:rPr>
              <a:t>III-2.</a:t>
            </a:r>
            <a:endParaRPr lang="en-US" sz="1000" dirty="0">
              <a:effectLst/>
              <a:latin typeface="Calibri" panose="020F0502020204030204" pitchFamily="34" charset="0"/>
              <a:ea typeface="Calibri" panose="020F0502020204030204" pitchFamily="34" charset="0"/>
            </a:endParaRPr>
          </a:p>
          <a:p>
            <a:pPr marL="0" marR="0">
              <a:lnSpc>
                <a:spcPct val="120000"/>
              </a:lnSpc>
              <a:spcBef>
                <a:spcPts val="300"/>
              </a:spcBef>
              <a:spcAft>
                <a:spcPts val="0"/>
              </a:spcAft>
            </a:pPr>
            <a:r>
              <a:rPr lang="en-US" sz="1200" baseline="30000" dirty="0">
                <a:effectLst/>
                <a:latin typeface="Calibri" panose="020F0502020204030204" pitchFamily="34" charset="0"/>
                <a:ea typeface="Calibri" panose="020F0502020204030204" pitchFamily="34" charset="0"/>
              </a:rPr>
              <a:t>3</a:t>
            </a:r>
            <a:r>
              <a:rPr lang="en-US" sz="1100" dirty="0">
                <a:effectLst/>
                <a:latin typeface="Calibri" panose="020F0502020204030204" pitchFamily="34" charset="0"/>
                <a:ea typeface="Calibri" panose="020F0502020204030204" pitchFamily="34" charset="0"/>
              </a:rPr>
              <a:t>Kedushas Levi, </a:t>
            </a:r>
            <a:r>
              <a:rPr lang="en-US" sz="1100" dirty="0" err="1">
                <a:effectLst/>
                <a:latin typeface="Calibri" panose="020F0502020204030204" pitchFamily="34" charset="0"/>
                <a:ea typeface="Calibri" panose="020F0502020204030204" pitchFamily="34" charset="0"/>
              </a:rPr>
              <a:t>Rebbe</a:t>
            </a:r>
            <a:r>
              <a:rPr lang="en-US" sz="1100" dirty="0">
                <a:effectLst/>
                <a:latin typeface="Calibri" panose="020F0502020204030204" pitchFamily="34" charset="0"/>
                <a:ea typeface="Calibri" panose="020F0502020204030204" pitchFamily="34" charset="0"/>
              </a:rPr>
              <a:t> Levi Yitzchak of </a:t>
            </a:r>
            <a:r>
              <a:rPr lang="en-US" sz="1100" dirty="0" err="1">
                <a:effectLst/>
                <a:latin typeface="Calibri" panose="020F0502020204030204" pitchFamily="34" charset="0"/>
                <a:ea typeface="Calibri" panose="020F0502020204030204" pitchFamily="34" charset="0"/>
              </a:rPr>
              <a:t>Berditchev</a:t>
            </a:r>
            <a:r>
              <a:rPr lang="en-US" sz="1100" dirty="0">
                <a:effectLst/>
                <a:latin typeface="Calibri" panose="020F0502020204030204" pitchFamily="34" charset="0"/>
                <a:ea typeface="Calibri" panose="020F0502020204030204" pitchFamily="34" charset="0"/>
              </a:rPr>
              <a:t>; see Slide 20, Source </a:t>
            </a:r>
            <a:r>
              <a:rPr lang="en-US" sz="1000" dirty="0">
                <a:effectLst/>
                <a:latin typeface="Cambria" panose="02040503050406030204" pitchFamily="18" charset="0"/>
                <a:ea typeface="Calibri" panose="020F0502020204030204" pitchFamily="34" charset="0"/>
              </a:rPr>
              <a:t>III-4.</a:t>
            </a:r>
            <a:endParaRPr lang="en-US" sz="1000" dirty="0">
              <a:effectLst/>
              <a:latin typeface="Calibri" panose="020F0502020204030204" pitchFamily="34" charset="0"/>
              <a:ea typeface="Calibri" panose="020F0502020204030204" pitchFamily="34" charset="0"/>
            </a:endParaRPr>
          </a:p>
          <a:p>
            <a:pPr marL="0" marR="0" algn="ctr">
              <a:lnSpc>
                <a:spcPct val="150000"/>
              </a:lnSpc>
              <a:spcBef>
                <a:spcPts val="1000"/>
              </a:spcBef>
              <a:spcAft>
                <a:spcPts val="0"/>
              </a:spcAft>
            </a:pPr>
            <a:r>
              <a:rPr lang="en-US" sz="1100" b="1" u="sng" dirty="0">
                <a:effectLst/>
                <a:latin typeface="Calibri" panose="020F0502020204030204" pitchFamily="34" charset="0"/>
                <a:ea typeface="Calibri" panose="020F0502020204030204" pitchFamily="34" charset="0"/>
              </a:rPr>
              <a:t>Slide 6</a:t>
            </a:r>
            <a:endParaRPr lang="en-US" sz="1100" dirty="0">
              <a:effectLst/>
              <a:latin typeface="Calibri" panose="020F0502020204030204" pitchFamily="34" charset="0"/>
              <a:ea typeface="Calibri" panose="020F0502020204030204" pitchFamily="34" charset="0"/>
            </a:endParaRPr>
          </a:p>
          <a:p>
            <a:pPr marL="0" marR="0">
              <a:lnSpc>
                <a:spcPct val="120000"/>
              </a:lnSpc>
              <a:spcBef>
                <a:spcPts val="0"/>
              </a:spcBef>
              <a:spcAft>
                <a:spcPts val="0"/>
              </a:spcAft>
            </a:pPr>
            <a:r>
              <a:rPr lang="en-US" sz="1200" baseline="30000" dirty="0">
                <a:effectLst/>
                <a:latin typeface="Calibri" panose="020F0502020204030204" pitchFamily="34" charset="0"/>
                <a:ea typeface="Calibri" panose="020F0502020204030204" pitchFamily="34" charset="0"/>
              </a:rPr>
              <a:t>4</a:t>
            </a:r>
            <a:r>
              <a:rPr lang="en-US" sz="1100" dirty="0">
                <a:effectLst/>
                <a:latin typeface="Calibri" panose="020F0502020204030204" pitchFamily="34" charset="0"/>
                <a:ea typeface="Calibri" panose="020F0502020204030204" pitchFamily="34" charset="0"/>
              </a:rPr>
              <a:t>Rabbi A. </a:t>
            </a:r>
            <a:r>
              <a:rPr lang="en-US" sz="1100" dirty="0" err="1">
                <a:effectLst/>
                <a:latin typeface="Calibri" panose="020F0502020204030204" pitchFamily="34" charset="0"/>
                <a:ea typeface="Calibri" panose="020F0502020204030204" pitchFamily="34" charset="0"/>
              </a:rPr>
              <a:t>Leib</a:t>
            </a:r>
            <a:r>
              <a:rPr lang="en-US" sz="1100" dirty="0">
                <a:effectLst/>
                <a:latin typeface="Calibri" panose="020F0502020204030204" pitchFamily="34" charset="0"/>
                <a:ea typeface="Calibri" panose="020F0502020204030204" pitchFamily="34" charset="0"/>
              </a:rPr>
              <a:t> </a:t>
            </a:r>
            <a:r>
              <a:rPr lang="en-US" sz="1100" dirty="0" err="1">
                <a:effectLst/>
                <a:latin typeface="Calibri" panose="020F0502020204030204" pitchFamily="34" charset="0"/>
                <a:ea typeface="Calibri" panose="020F0502020204030204" pitchFamily="34" charset="0"/>
              </a:rPr>
              <a:t>Scheinbaum</a:t>
            </a:r>
            <a:r>
              <a:rPr lang="en-US" sz="1100" dirty="0">
                <a:effectLst/>
                <a:latin typeface="Calibri" panose="020F0502020204030204" pitchFamily="34" charset="0"/>
                <a:ea typeface="Calibri" panose="020F0502020204030204" pitchFamily="34" charset="0"/>
              </a:rPr>
              <a:t>, </a:t>
            </a:r>
            <a:r>
              <a:rPr lang="en-US" sz="1100" dirty="0" err="1">
                <a:effectLst/>
                <a:latin typeface="Calibri" panose="020F0502020204030204" pitchFamily="34" charset="0"/>
                <a:ea typeface="Calibri" panose="020F0502020204030204" pitchFamily="34" charset="0"/>
              </a:rPr>
              <a:t>Parshas</a:t>
            </a:r>
            <a:r>
              <a:rPr lang="en-US" sz="1100" dirty="0">
                <a:effectLst/>
                <a:latin typeface="Calibri" panose="020F0502020204030204" pitchFamily="34" charset="0"/>
                <a:ea typeface="Calibri" panose="020F0502020204030204" pitchFamily="34" charset="0"/>
              </a:rPr>
              <a:t> </a:t>
            </a:r>
            <a:r>
              <a:rPr lang="en-US" sz="1100" dirty="0" err="1">
                <a:effectLst/>
                <a:latin typeface="Calibri" panose="020F0502020204030204" pitchFamily="34" charset="0"/>
                <a:ea typeface="Calibri" panose="020F0502020204030204" pitchFamily="34" charset="0"/>
              </a:rPr>
              <a:t>Beshalach</a:t>
            </a:r>
            <a:r>
              <a:rPr lang="en-US" sz="1100" dirty="0">
                <a:effectLst/>
                <a:latin typeface="Calibri" panose="020F0502020204030204" pitchFamily="34" charset="0"/>
                <a:ea typeface="Calibri" panose="020F0502020204030204" pitchFamily="34" charset="0"/>
              </a:rPr>
              <a:t>, shemayisrael.com,</a:t>
            </a:r>
            <a:br>
              <a:rPr lang="en-US" sz="1100" dirty="0">
                <a:effectLst/>
                <a:latin typeface="Calibri" panose="020F0502020204030204" pitchFamily="34" charset="0"/>
                <a:ea typeface="Calibri" panose="020F0502020204030204" pitchFamily="34" charset="0"/>
              </a:rPr>
            </a:br>
            <a:r>
              <a:rPr lang="en-US" sz="1100" u="sng" dirty="0">
                <a:effectLst/>
                <a:latin typeface="Calibri" panose="020F0502020204030204" pitchFamily="34" charset="0"/>
                <a:ea typeface="Calibri" panose="020F0502020204030204" pitchFamily="34" charset="0"/>
              </a:rPr>
              <a:t>http://www.shemayisrael.com/parsha/peninim/archives/beshalach64.htm</a:t>
            </a:r>
            <a:endParaRPr lang="en-US" sz="1100" dirty="0">
              <a:effectLst/>
              <a:latin typeface="Calibri" panose="020F0502020204030204" pitchFamily="34" charset="0"/>
              <a:ea typeface="Calibri" panose="020F0502020204030204" pitchFamily="34" charset="0"/>
            </a:endParaRPr>
          </a:p>
          <a:p>
            <a:pPr marL="0" marR="0">
              <a:lnSpc>
                <a:spcPct val="120000"/>
              </a:lnSpc>
              <a:spcBef>
                <a:spcPts val="1800"/>
              </a:spcBef>
              <a:spcAft>
                <a:spcPts val="0"/>
              </a:spcAft>
            </a:pPr>
            <a:r>
              <a:rPr lang="en-US" sz="1300" b="1" dirty="0">
                <a:effectLst/>
                <a:latin typeface="Cambria" panose="02040503050406030204" pitchFamily="18" charset="0"/>
                <a:ea typeface="Calibri" panose="020F0502020204030204" pitchFamily="34" charset="0"/>
              </a:rPr>
              <a:t>Section I:  What is the meaning of </a:t>
            </a:r>
            <a:r>
              <a:rPr lang="en-US" sz="1300" b="1" i="1" dirty="0" err="1">
                <a:effectLst/>
                <a:latin typeface="Cambria" panose="02040503050406030204" pitchFamily="18" charset="0"/>
                <a:ea typeface="Calibri" panose="020F0502020204030204" pitchFamily="34" charset="0"/>
              </a:rPr>
              <a:t>Nosei</a:t>
            </a:r>
            <a:r>
              <a:rPr lang="en-US" sz="1300" b="1" i="1" dirty="0">
                <a:effectLst/>
                <a:latin typeface="Cambria" panose="02040503050406030204" pitchFamily="18" charset="0"/>
                <a:ea typeface="Calibri" panose="020F0502020204030204" pitchFamily="34" charset="0"/>
              </a:rPr>
              <a:t> </a:t>
            </a:r>
            <a:r>
              <a:rPr lang="en-US" sz="1300" b="1" i="1" dirty="0" err="1">
                <a:effectLst/>
                <a:latin typeface="Cambria" panose="02040503050406030204" pitchFamily="18" charset="0"/>
                <a:ea typeface="Calibri" panose="020F0502020204030204" pitchFamily="34" charset="0"/>
              </a:rPr>
              <a:t>B’ol</a:t>
            </a:r>
            <a:r>
              <a:rPr lang="en-US" sz="1300" b="1" i="1" dirty="0">
                <a:effectLst/>
                <a:latin typeface="Cambria" panose="02040503050406030204" pitchFamily="18" charset="0"/>
                <a:ea typeface="Calibri" panose="020F0502020204030204" pitchFamily="34" charset="0"/>
              </a:rPr>
              <a:t> </a:t>
            </a:r>
            <a:r>
              <a:rPr lang="en-US" sz="1300" b="1" i="1" dirty="0" err="1">
                <a:effectLst/>
                <a:latin typeface="Cambria" panose="02040503050406030204" pitchFamily="18" charset="0"/>
                <a:ea typeface="Calibri" panose="020F0502020204030204" pitchFamily="34" charset="0"/>
              </a:rPr>
              <a:t>Im</a:t>
            </a:r>
            <a:r>
              <a:rPr lang="en-US" sz="1300" b="1" i="1" dirty="0">
                <a:effectLst/>
                <a:latin typeface="Cambria" panose="02040503050406030204" pitchFamily="18" charset="0"/>
                <a:ea typeface="Calibri" panose="020F0502020204030204" pitchFamily="34" charset="0"/>
              </a:rPr>
              <a:t> </a:t>
            </a:r>
            <a:r>
              <a:rPr lang="en-US" sz="1300" b="1" i="1" dirty="0" err="1">
                <a:effectLst/>
                <a:latin typeface="Cambria" panose="02040503050406030204" pitchFamily="18" charset="0"/>
                <a:ea typeface="Calibri" panose="020F0502020204030204" pitchFamily="34" charset="0"/>
              </a:rPr>
              <a:t>Chaveiro</a:t>
            </a:r>
            <a:r>
              <a:rPr lang="en-US" sz="1300" b="1" dirty="0">
                <a:effectLst/>
                <a:latin typeface="Cambria" panose="02040503050406030204" pitchFamily="18" charset="0"/>
                <a:ea typeface="Calibri" panose="020F0502020204030204" pitchFamily="34" charset="0"/>
              </a:rPr>
              <a:t> ?</a:t>
            </a:r>
            <a:endParaRPr lang="en-US" sz="1300" dirty="0">
              <a:effectLst/>
              <a:latin typeface="Calibri" panose="020F0502020204030204" pitchFamily="34" charset="0"/>
              <a:ea typeface="Calibri" panose="020F0502020204030204" pitchFamily="34" charset="0"/>
            </a:endParaRPr>
          </a:p>
          <a:p>
            <a:pPr marL="0" marR="0" algn="ctr">
              <a:lnSpc>
                <a:spcPct val="150000"/>
              </a:lnSpc>
              <a:spcBef>
                <a:spcPts val="300"/>
              </a:spcBef>
              <a:spcAft>
                <a:spcPts val="0"/>
              </a:spcAft>
            </a:pPr>
            <a:r>
              <a:rPr lang="en-US" sz="1100" b="1" u="sng" dirty="0">
                <a:effectLst/>
                <a:latin typeface="Calibri" panose="020F0502020204030204" pitchFamily="34" charset="0"/>
                <a:ea typeface="Calibri" panose="020F0502020204030204" pitchFamily="34" charset="0"/>
              </a:rPr>
              <a:t>Slide 7</a:t>
            </a:r>
            <a:endParaRPr lang="en-US" sz="1100" dirty="0">
              <a:effectLst/>
              <a:latin typeface="Calibri" panose="020F0502020204030204" pitchFamily="34" charset="0"/>
              <a:ea typeface="Calibri" panose="020F0502020204030204" pitchFamily="34" charset="0"/>
            </a:endParaRPr>
          </a:p>
          <a:p>
            <a:pPr marL="0" marR="0">
              <a:lnSpc>
                <a:spcPct val="125000"/>
              </a:lnSpc>
              <a:spcBef>
                <a:spcPts val="0"/>
              </a:spcBef>
              <a:spcAft>
                <a:spcPts val="0"/>
              </a:spcAft>
            </a:pPr>
            <a:r>
              <a:rPr lang="en-US" sz="1200" baseline="30000" dirty="0">
                <a:effectLst/>
                <a:latin typeface="Calibri" panose="020F0502020204030204" pitchFamily="34" charset="0"/>
                <a:ea typeface="Calibri" panose="020F0502020204030204" pitchFamily="34" charset="0"/>
              </a:rPr>
              <a:t>1</a:t>
            </a:r>
            <a:r>
              <a:rPr lang="en-US" sz="1100" dirty="0">
                <a:effectLst/>
                <a:latin typeface="Calibri" panose="020F0502020204030204" pitchFamily="34" charset="0"/>
                <a:ea typeface="Calibri" panose="020F0502020204030204" pitchFamily="34" charset="0"/>
              </a:rPr>
              <a:t>See </a:t>
            </a:r>
            <a:r>
              <a:rPr lang="en-US" sz="1100" dirty="0" err="1">
                <a:effectLst/>
                <a:latin typeface="Calibri" panose="020F0502020204030204" pitchFamily="34" charset="0"/>
                <a:ea typeface="Calibri" panose="020F0502020204030204" pitchFamily="34" charset="0"/>
              </a:rPr>
              <a:t>Kuntres</a:t>
            </a:r>
            <a:r>
              <a:rPr lang="en-US" sz="1100" dirty="0">
                <a:effectLst/>
                <a:latin typeface="Calibri" panose="020F0502020204030204" pitchFamily="34" charset="0"/>
                <a:ea typeface="Calibri" panose="020F0502020204030204" pitchFamily="34" charset="0"/>
              </a:rPr>
              <a:t>, Section </a:t>
            </a:r>
            <a:r>
              <a:rPr lang="en-US" sz="1000" dirty="0">
                <a:effectLst/>
                <a:latin typeface="Cambria" panose="02040503050406030204" pitchFamily="18" charset="0"/>
                <a:ea typeface="Calibri" panose="020F0502020204030204" pitchFamily="34" charset="0"/>
              </a:rPr>
              <a:t>I</a:t>
            </a:r>
            <a:r>
              <a:rPr lang="en-US" sz="1100" dirty="0">
                <a:effectLst/>
                <a:latin typeface="Calibri" panose="020F0502020204030204" pitchFamily="34" charset="0"/>
                <a:ea typeface="Calibri" panose="020F0502020204030204" pitchFamily="34" charset="0"/>
              </a:rPr>
              <a:t>, pp. 4-9 for more extensive discussion.</a:t>
            </a:r>
          </a:p>
          <a:p>
            <a:pPr marL="0" marR="0">
              <a:lnSpc>
                <a:spcPct val="125000"/>
              </a:lnSpc>
              <a:spcBef>
                <a:spcPts val="300"/>
              </a:spcBef>
              <a:spcAft>
                <a:spcPts val="0"/>
              </a:spcAft>
            </a:pPr>
            <a:r>
              <a:rPr lang="en-US" sz="1200" baseline="30000" dirty="0">
                <a:effectLst/>
                <a:latin typeface="Calibri" panose="020F0502020204030204" pitchFamily="34" charset="0"/>
                <a:ea typeface="Calibri" panose="020F0502020204030204" pitchFamily="34" charset="0"/>
              </a:rPr>
              <a:t>2</a:t>
            </a:r>
            <a:r>
              <a:rPr lang="en-US" sz="1100" dirty="0">
                <a:effectLst/>
                <a:latin typeface="Calibri" panose="020F0502020204030204" pitchFamily="34" charset="0"/>
                <a:ea typeface="Calibri" panose="020F0502020204030204" pitchFamily="34" charset="0"/>
              </a:rPr>
              <a:t>Rav </a:t>
            </a:r>
            <a:r>
              <a:rPr lang="en-US" sz="1100" dirty="0" err="1">
                <a:effectLst/>
                <a:latin typeface="Calibri" panose="020F0502020204030204" pitchFamily="34" charset="0"/>
                <a:ea typeface="Calibri" panose="020F0502020204030204" pitchFamily="34" charset="0"/>
              </a:rPr>
              <a:t>Yeruchem</a:t>
            </a:r>
            <a:r>
              <a:rPr lang="en-US" sz="1100" dirty="0">
                <a:effectLst/>
                <a:latin typeface="Calibri" panose="020F0502020204030204" pitchFamily="34" charset="0"/>
                <a:ea typeface="Calibri" panose="020F0502020204030204" pitchFamily="34" charset="0"/>
              </a:rPr>
              <a:t> </a:t>
            </a:r>
            <a:r>
              <a:rPr lang="en-US" sz="1100" dirty="0" err="1">
                <a:effectLst/>
                <a:latin typeface="Calibri" panose="020F0502020204030204" pitchFamily="34" charset="0"/>
                <a:ea typeface="Calibri" panose="020F0502020204030204" pitchFamily="34" charset="0"/>
              </a:rPr>
              <a:t>Levovitz</a:t>
            </a:r>
            <a:r>
              <a:rPr lang="en-US" sz="1100" dirty="0">
                <a:effectLst/>
                <a:latin typeface="Calibri" panose="020F0502020204030204" pitchFamily="34" charset="0"/>
                <a:ea typeface="Calibri" panose="020F0502020204030204" pitchFamily="34" charset="0"/>
              </a:rPr>
              <a:t>; see Slide 8, Source </a:t>
            </a:r>
            <a:r>
              <a:rPr lang="en-US" sz="1000" dirty="0">
                <a:effectLst/>
                <a:latin typeface="Cambria" panose="02040503050406030204" pitchFamily="18" charset="0"/>
                <a:ea typeface="Calibri" panose="020F0502020204030204" pitchFamily="34" charset="0"/>
              </a:rPr>
              <a:t>I-2</a:t>
            </a:r>
            <a:r>
              <a:rPr lang="en-US" sz="1000" dirty="0">
                <a:latin typeface="Calibri" panose="020F0502020204030204" pitchFamily="34" charset="0"/>
                <a:ea typeface="Calibri" panose="020F0502020204030204" pitchFamily="34" charset="0"/>
              </a:rPr>
              <a:t>.</a:t>
            </a:r>
            <a:endParaRPr lang="en-US" sz="1000" dirty="0">
              <a:effectLst/>
              <a:latin typeface="Calibri" panose="020F0502020204030204" pitchFamily="34" charset="0"/>
              <a:ea typeface="Calibri" panose="020F0502020204030204" pitchFamily="34" charset="0"/>
            </a:endParaRPr>
          </a:p>
          <a:p>
            <a:pPr marL="0" marR="0">
              <a:lnSpc>
                <a:spcPct val="125000"/>
              </a:lnSpc>
              <a:spcBef>
                <a:spcPts val="300"/>
              </a:spcBef>
              <a:spcAft>
                <a:spcPts val="0"/>
              </a:spcAft>
            </a:pPr>
            <a:r>
              <a:rPr lang="en-US" sz="1200" baseline="30000" dirty="0">
                <a:effectLst/>
                <a:latin typeface="Calibri" panose="020F0502020204030204" pitchFamily="34" charset="0"/>
                <a:ea typeface="Calibri" panose="020F0502020204030204" pitchFamily="34" charset="0"/>
              </a:rPr>
              <a:t>3</a:t>
            </a:r>
            <a:r>
              <a:rPr lang="en-US" sz="1100" dirty="0">
                <a:effectLst/>
                <a:latin typeface="Calibri" panose="020F0502020204030204" pitchFamily="34" charset="0"/>
                <a:ea typeface="Calibri" panose="020F0502020204030204" pitchFamily="34" charset="0"/>
              </a:rPr>
              <a:t>Rav Chaim Friedlander; see Slide 8, Source </a:t>
            </a:r>
            <a:r>
              <a:rPr lang="en-US" sz="1000" dirty="0">
                <a:effectLst/>
                <a:latin typeface="Cambria" panose="02040503050406030204" pitchFamily="18" charset="0"/>
                <a:ea typeface="Calibri" panose="020F0502020204030204" pitchFamily="34" charset="0"/>
              </a:rPr>
              <a:t>I-3</a:t>
            </a:r>
            <a:r>
              <a:rPr lang="en-US" sz="1100" dirty="0">
                <a:latin typeface="Calibri" panose="020F0502020204030204" pitchFamily="34" charset="0"/>
                <a:ea typeface="Calibri" panose="020F0502020204030204" pitchFamily="34" charset="0"/>
              </a:rPr>
              <a:t>.</a:t>
            </a:r>
            <a:endParaRPr lang="en-US" sz="1100" dirty="0">
              <a:effectLst/>
              <a:latin typeface="Calibri" panose="020F0502020204030204" pitchFamily="34" charset="0"/>
              <a:ea typeface="Calibri" panose="020F0502020204030204" pitchFamily="34" charset="0"/>
            </a:endParaRPr>
          </a:p>
          <a:p>
            <a:pPr marL="0" marR="0">
              <a:lnSpc>
                <a:spcPct val="125000"/>
              </a:lnSpc>
              <a:spcBef>
                <a:spcPts val="300"/>
              </a:spcBef>
            </a:pPr>
            <a:r>
              <a:rPr lang="en-US" sz="1200" baseline="30000" dirty="0">
                <a:effectLst/>
                <a:latin typeface="Calibri" panose="020F0502020204030204" pitchFamily="34" charset="0"/>
                <a:ea typeface="Calibri" panose="020F0502020204030204" pitchFamily="34" charset="0"/>
              </a:rPr>
              <a:t>4</a:t>
            </a:r>
            <a:r>
              <a:rPr lang="en-US" sz="1100" dirty="0">
                <a:effectLst/>
                <a:latin typeface="Calibri" panose="020F0502020204030204" pitchFamily="34" charset="0"/>
                <a:ea typeface="Calibri" panose="020F0502020204030204" pitchFamily="34" charset="0"/>
              </a:rPr>
              <a:t>The notion that being </a:t>
            </a:r>
            <a:r>
              <a:rPr lang="en-US" sz="1100" i="1" dirty="0" err="1">
                <a:effectLst/>
                <a:latin typeface="Calibri" panose="020F0502020204030204" pitchFamily="34" charset="0"/>
                <a:ea typeface="Calibri" panose="020F0502020204030204" pitchFamily="34" charset="0"/>
              </a:rPr>
              <a:t>Nosei</a:t>
            </a:r>
            <a:r>
              <a:rPr lang="en-US" sz="1100" i="1" dirty="0">
                <a:effectLst/>
                <a:latin typeface="Calibri" panose="020F0502020204030204" pitchFamily="34" charset="0"/>
                <a:ea typeface="Calibri" panose="020F0502020204030204" pitchFamily="34" charset="0"/>
              </a:rPr>
              <a:t> </a:t>
            </a:r>
            <a:r>
              <a:rPr lang="en-US" sz="1100" i="1" dirty="0" err="1">
                <a:effectLst/>
                <a:latin typeface="Calibri" panose="020F0502020204030204" pitchFamily="34" charset="0"/>
                <a:ea typeface="Calibri" panose="020F0502020204030204" pitchFamily="34" charset="0"/>
              </a:rPr>
              <a:t>B’ol</a:t>
            </a:r>
            <a:r>
              <a:rPr lang="en-US" sz="1100" i="1" dirty="0">
                <a:effectLst/>
                <a:latin typeface="Calibri" panose="020F0502020204030204" pitchFamily="34" charset="0"/>
                <a:ea typeface="Calibri" panose="020F0502020204030204" pitchFamily="34" charset="0"/>
              </a:rPr>
              <a:t> </a:t>
            </a:r>
            <a:r>
              <a:rPr lang="en-US" sz="1100" dirty="0">
                <a:effectLst/>
                <a:latin typeface="Calibri" panose="020F0502020204030204" pitchFamily="34" charset="0"/>
                <a:ea typeface="Calibri" panose="020F0502020204030204" pitchFamily="34" charset="0"/>
              </a:rPr>
              <a:t>greatly benefits a person </a:t>
            </a:r>
            <a:r>
              <a:rPr lang="en-US" sz="1100" dirty="0">
                <a:latin typeface="Calibri" panose="020F0502020204030204" pitchFamily="34" charset="0"/>
                <a:ea typeface="Calibri" panose="020F0502020204030204" pitchFamily="34" charset="0"/>
              </a:rPr>
              <a:t>who is suffering even when I cannot offer him </a:t>
            </a:r>
            <a:r>
              <a:rPr lang="en-US" sz="1100" dirty="0">
                <a:effectLst/>
                <a:latin typeface="Calibri" panose="020F0502020204030204" pitchFamily="34" charset="0"/>
                <a:ea typeface="Calibri" panose="020F0502020204030204" pitchFamily="34" charset="0"/>
              </a:rPr>
              <a:t>tangible help, is evident from Moshe </a:t>
            </a:r>
            <a:r>
              <a:rPr lang="en-US" sz="1100" dirty="0" err="1">
                <a:effectLst/>
                <a:latin typeface="Calibri" panose="020F0502020204030204" pitchFamily="34" charset="0"/>
                <a:ea typeface="Calibri" panose="020F0502020204030204" pitchFamily="34" charset="0"/>
              </a:rPr>
              <a:t>Rabbeinu’s</a:t>
            </a:r>
            <a:r>
              <a:rPr lang="en-US" sz="1100" dirty="0">
                <a:effectLst/>
                <a:latin typeface="Calibri" panose="020F0502020204030204" pitchFamily="34" charset="0"/>
                <a:ea typeface="Calibri" panose="020F0502020204030204" pitchFamily="34" charset="0"/>
              </a:rPr>
              <a:t> participation in his brethren’s servitude in Egypt.  Moshe’s lifting their bricks could not practically ease the burdens for millions of enslaved laboring Jews.  Rather, the purpose of Moshe’s actions was to demonstrate sharing and solidarity with the Jewish people’s suffering, which is the essence of </a:t>
            </a:r>
            <a:r>
              <a:rPr lang="en-US" sz="1100" i="1" dirty="0" err="1">
                <a:effectLst/>
                <a:latin typeface="Calibri" panose="020F0502020204030204" pitchFamily="34" charset="0"/>
                <a:ea typeface="Calibri" panose="020F0502020204030204" pitchFamily="34" charset="0"/>
              </a:rPr>
              <a:t>Nosei</a:t>
            </a:r>
            <a:r>
              <a:rPr lang="en-US" sz="1100" i="1" dirty="0">
                <a:effectLst/>
                <a:latin typeface="Calibri" panose="020F0502020204030204" pitchFamily="34" charset="0"/>
                <a:ea typeface="Calibri" panose="020F0502020204030204" pitchFamily="34" charset="0"/>
              </a:rPr>
              <a:t> </a:t>
            </a:r>
            <a:r>
              <a:rPr lang="en-US" sz="1100" i="1" dirty="0" err="1">
                <a:effectLst/>
                <a:latin typeface="Calibri" panose="020F0502020204030204" pitchFamily="34" charset="0"/>
                <a:ea typeface="Calibri" panose="020F0502020204030204" pitchFamily="34" charset="0"/>
              </a:rPr>
              <a:t>B’ol</a:t>
            </a:r>
            <a:r>
              <a:rPr lang="en-US" sz="1100" i="1" dirty="0">
                <a:effectLst/>
                <a:latin typeface="Calibri" panose="020F0502020204030204" pitchFamily="34" charset="0"/>
                <a:ea typeface="Calibri" panose="020F0502020204030204" pitchFamily="34" charset="0"/>
              </a:rPr>
              <a:t> </a:t>
            </a:r>
            <a:r>
              <a:rPr lang="en-US" sz="1100" i="1" dirty="0" err="1">
                <a:effectLst/>
                <a:latin typeface="Calibri" panose="020F0502020204030204" pitchFamily="34" charset="0"/>
                <a:ea typeface="Calibri" panose="020F0502020204030204" pitchFamily="34" charset="0"/>
              </a:rPr>
              <a:t>Im</a:t>
            </a:r>
            <a:r>
              <a:rPr lang="en-US" sz="1100" i="1" dirty="0">
                <a:effectLst/>
                <a:latin typeface="Calibri" panose="020F0502020204030204" pitchFamily="34" charset="0"/>
                <a:ea typeface="Calibri" panose="020F0502020204030204" pitchFamily="34" charset="0"/>
              </a:rPr>
              <a:t> </a:t>
            </a:r>
            <a:r>
              <a:rPr lang="en-US" sz="1100" i="1" dirty="0" err="1">
                <a:effectLst/>
                <a:latin typeface="Calibri" panose="020F0502020204030204" pitchFamily="34" charset="0"/>
                <a:ea typeface="Calibri" panose="020F0502020204030204" pitchFamily="34" charset="0"/>
              </a:rPr>
              <a:t>Chaveiro</a:t>
            </a:r>
            <a:r>
              <a:rPr lang="en-US" sz="1100" i="1" dirty="0">
                <a:effectLst/>
                <a:latin typeface="Calibri" panose="020F0502020204030204" pitchFamily="34" charset="0"/>
                <a:ea typeface="Calibri" panose="020F0502020204030204" pitchFamily="34" charset="0"/>
              </a:rPr>
              <a:t>,</a:t>
            </a:r>
            <a:r>
              <a:rPr lang="en-US" sz="1100" dirty="0">
                <a:effectLst/>
                <a:latin typeface="Calibri" panose="020F0502020204030204" pitchFamily="34" charset="0"/>
                <a:ea typeface="Calibri" panose="020F0502020204030204" pitchFamily="34" charset="0"/>
              </a:rPr>
              <a:t> as opposed to tangibly solving someone’s problem (</a:t>
            </a:r>
            <a:r>
              <a:rPr lang="en-US" sz="1100" dirty="0" err="1">
                <a:effectLst/>
                <a:latin typeface="Calibri" panose="020F0502020204030204" pitchFamily="34" charset="0"/>
                <a:ea typeface="Calibri" panose="020F0502020204030204" pitchFamily="34" charset="0"/>
              </a:rPr>
              <a:t>Rav</a:t>
            </a:r>
            <a:r>
              <a:rPr lang="en-US" sz="1100" dirty="0">
                <a:effectLst/>
                <a:latin typeface="Calibri" panose="020F0502020204030204" pitchFamily="34" charset="0"/>
                <a:ea typeface="Calibri" panose="020F0502020204030204" pitchFamily="34" charset="0"/>
              </a:rPr>
              <a:t> </a:t>
            </a:r>
            <a:r>
              <a:rPr lang="en-US" sz="1100" dirty="0" err="1">
                <a:effectLst/>
                <a:latin typeface="Calibri" panose="020F0502020204030204" pitchFamily="34" charset="0"/>
                <a:ea typeface="Calibri" panose="020F0502020204030204" pitchFamily="34" charset="0"/>
              </a:rPr>
              <a:t>Shlomo</a:t>
            </a:r>
            <a:r>
              <a:rPr lang="en-US" sz="1100" dirty="0">
                <a:effectLst/>
                <a:latin typeface="Calibri" panose="020F0502020204030204" pitchFamily="34" charset="0"/>
                <a:ea typeface="Calibri" panose="020F0502020204030204" pitchFamily="34" charset="0"/>
              </a:rPr>
              <a:t> </a:t>
            </a:r>
            <a:r>
              <a:rPr lang="en-US" sz="1100" dirty="0" err="1">
                <a:effectLst/>
                <a:latin typeface="Calibri" panose="020F0502020204030204" pitchFamily="34" charset="0"/>
                <a:ea typeface="Calibri" panose="020F0502020204030204" pitchFamily="34" charset="0"/>
              </a:rPr>
              <a:t>Wolbe</a:t>
            </a:r>
            <a:r>
              <a:rPr lang="en-US" sz="1100" dirty="0">
                <a:effectLst/>
                <a:latin typeface="Calibri" panose="020F0502020204030204" pitchFamily="34" charset="0"/>
                <a:ea typeface="Calibri" panose="020F0502020204030204" pitchFamily="34" charset="0"/>
              </a:rPr>
              <a:t>; see </a:t>
            </a:r>
            <a:r>
              <a:rPr lang="en-US" sz="1100" dirty="0" err="1">
                <a:effectLst/>
                <a:latin typeface="Calibri" panose="020F0502020204030204" pitchFamily="34" charset="0"/>
                <a:ea typeface="Calibri" panose="020F0502020204030204" pitchFamily="34" charset="0"/>
              </a:rPr>
              <a:t>Kuntres</a:t>
            </a:r>
            <a:r>
              <a:rPr lang="en-US" sz="1100" dirty="0">
                <a:effectLst/>
                <a:latin typeface="Calibri" panose="020F0502020204030204" pitchFamily="34" charset="0"/>
                <a:ea typeface="Calibri" panose="020F0502020204030204" pitchFamily="34" charset="0"/>
              </a:rPr>
              <a:t>, Source</a:t>
            </a:r>
            <a:r>
              <a:rPr lang="en-US" sz="1000" dirty="0">
                <a:effectLst/>
                <a:latin typeface="Calibri" panose="020F0502020204030204" pitchFamily="34" charset="0"/>
                <a:ea typeface="Calibri" panose="020F0502020204030204" pitchFamily="34" charset="0"/>
              </a:rPr>
              <a:t> </a:t>
            </a:r>
            <a:r>
              <a:rPr lang="en-US" sz="1000" dirty="0">
                <a:effectLst/>
                <a:latin typeface="Cambria" panose="02040503050406030204" pitchFamily="18" charset="0"/>
                <a:ea typeface="Calibri" panose="020F0502020204030204" pitchFamily="34" charset="0"/>
              </a:rPr>
              <a:t>XI-4</a:t>
            </a:r>
            <a:r>
              <a:rPr lang="en-US" sz="1100" dirty="0">
                <a:effectLst/>
                <a:latin typeface="Calibri" panose="020F0502020204030204" pitchFamily="34" charset="0"/>
                <a:ea typeface="Calibri" panose="020F0502020204030204" pitchFamily="34" charset="0"/>
              </a:rPr>
              <a:t>, p. 100). </a:t>
            </a:r>
          </a:p>
          <a:p>
            <a:pPr marL="0" marR="0">
              <a:lnSpc>
                <a:spcPct val="125000"/>
              </a:lnSpc>
              <a:spcBef>
                <a:spcPts val="300"/>
              </a:spcBef>
            </a:pPr>
            <a:r>
              <a:rPr lang="en-US" sz="1200" baseline="30000" dirty="0">
                <a:effectLst/>
                <a:latin typeface="Calibri" panose="020F0502020204030204" pitchFamily="34" charset="0"/>
                <a:ea typeface="Times New Roman" panose="02020603050405020304" pitchFamily="18" charset="0"/>
              </a:rPr>
              <a:t>5</a:t>
            </a:r>
            <a:r>
              <a:rPr lang="en-US" sz="1100" dirty="0">
                <a:effectLst/>
                <a:latin typeface="Calibri" panose="020F0502020204030204" pitchFamily="34" charset="0"/>
                <a:ea typeface="Times New Roman" panose="02020603050405020304" pitchFamily="18" charset="0"/>
              </a:rPr>
              <a:t>Another illustration of this concept is from the Mitzvah of </a:t>
            </a:r>
            <a:r>
              <a:rPr lang="en-US" sz="1100" i="1" dirty="0" err="1">
                <a:effectLst/>
                <a:latin typeface="Calibri" panose="020F0502020204030204" pitchFamily="34" charset="0"/>
                <a:ea typeface="Times New Roman" panose="02020603050405020304" pitchFamily="18" charset="0"/>
              </a:rPr>
              <a:t>Nichum</a:t>
            </a:r>
            <a:r>
              <a:rPr lang="en-US" sz="1100" i="1" dirty="0">
                <a:effectLst/>
                <a:latin typeface="Calibri" panose="020F0502020204030204" pitchFamily="34" charset="0"/>
                <a:ea typeface="Times New Roman" panose="02020603050405020304" pitchFamily="18" charset="0"/>
              </a:rPr>
              <a:t> </a:t>
            </a:r>
            <a:r>
              <a:rPr lang="en-US" sz="1100" i="1" dirty="0" err="1">
                <a:effectLst/>
                <a:latin typeface="Calibri" panose="020F0502020204030204" pitchFamily="34" charset="0"/>
                <a:ea typeface="Times New Roman" panose="02020603050405020304" pitchFamily="18" charset="0"/>
              </a:rPr>
              <a:t>Aveilim</a:t>
            </a:r>
            <a:r>
              <a:rPr lang="en-US" sz="1100" dirty="0">
                <a:effectLst/>
                <a:latin typeface="Calibri" panose="020F0502020204030204" pitchFamily="34" charset="0"/>
                <a:ea typeface="Times New Roman" panose="02020603050405020304" pitchFamily="18" charset="0"/>
              </a:rPr>
              <a:t> (comforting mourners).</a:t>
            </a:r>
            <a:r>
              <a:rPr lang="en-US" sz="1100" i="1" dirty="0">
                <a:effectLst/>
                <a:latin typeface="Calibri" panose="020F0502020204030204" pitchFamily="34" charset="0"/>
                <a:ea typeface="Times New Roman" panose="02020603050405020304" pitchFamily="18" charset="0"/>
              </a:rPr>
              <a:t>  </a:t>
            </a:r>
            <a:r>
              <a:rPr lang="en-US" sz="1100" dirty="0" err="1">
                <a:effectLst/>
                <a:latin typeface="Calibri" panose="020F0502020204030204" pitchFamily="34" charset="0"/>
                <a:ea typeface="Times New Roman" panose="02020603050405020304" pitchFamily="18" charset="0"/>
              </a:rPr>
              <a:t>Rav</a:t>
            </a:r>
            <a:r>
              <a:rPr lang="en-US" sz="1100" dirty="0">
                <a:effectLst/>
                <a:latin typeface="Calibri" panose="020F0502020204030204" pitchFamily="34" charset="0"/>
                <a:ea typeface="Times New Roman" panose="02020603050405020304" pitchFamily="18" charset="0"/>
              </a:rPr>
              <a:t> </a:t>
            </a:r>
            <a:r>
              <a:rPr lang="en-US" sz="1100" dirty="0" err="1">
                <a:effectLst/>
                <a:latin typeface="Calibri" panose="020F0502020204030204" pitchFamily="34" charset="0"/>
                <a:ea typeface="Times New Roman" panose="02020603050405020304" pitchFamily="18" charset="0"/>
              </a:rPr>
              <a:t>Noach</a:t>
            </a:r>
            <a:r>
              <a:rPr lang="en-US" sz="1100" dirty="0">
                <a:effectLst/>
                <a:latin typeface="Calibri" panose="020F0502020204030204" pitchFamily="34" charset="0"/>
                <a:ea typeface="Times New Roman" panose="02020603050405020304" pitchFamily="18" charset="0"/>
              </a:rPr>
              <a:t> Weinberg (recorded by Rabbi </a:t>
            </a:r>
            <a:r>
              <a:rPr lang="en-US" sz="1100" dirty="0" err="1">
                <a:effectLst/>
                <a:latin typeface="Calibri" panose="020F0502020204030204" pitchFamily="34" charset="0"/>
                <a:ea typeface="Times New Roman" panose="02020603050405020304" pitchFamily="18" charset="0"/>
              </a:rPr>
              <a:t>Dovid</a:t>
            </a:r>
            <a:r>
              <a:rPr lang="en-US" sz="1100" dirty="0">
                <a:effectLst/>
                <a:latin typeface="Calibri" panose="020F0502020204030204" pitchFamily="34" charset="0"/>
                <a:ea typeface="Times New Roman" panose="02020603050405020304" pitchFamily="18" charset="0"/>
              </a:rPr>
              <a:t> Rosman) explains that the purpose of </a:t>
            </a:r>
            <a:r>
              <a:rPr lang="en-US" sz="1100" i="1" dirty="0" err="1">
                <a:effectLst/>
                <a:latin typeface="Calibri" panose="020F0502020204030204" pitchFamily="34" charset="0"/>
                <a:ea typeface="Times New Roman" panose="02020603050405020304" pitchFamily="18" charset="0"/>
              </a:rPr>
              <a:t>Nichum</a:t>
            </a:r>
            <a:r>
              <a:rPr lang="en-US" sz="1100" i="1" dirty="0">
                <a:effectLst/>
                <a:latin typeface="Calibri" panose="020F0502020204030204" pitchFamily="34" charset="0"/>
                <a:ea typeface="Times New Roman" panose="02020603050405020304" pitchFamily="18" charset="0"/>
              </a:rPr>
              <a:t> </a:t>
            </a:r>
            <a:r>
              <a:rPr lang="en-US" sz="1100" i="1" dirty="0" err="1">
                <a:effectLst/>
                <a:latin typeface="Calibri" panose="020F0502020204030204" pitchFamily="34" charset="0"/>
                <a:ea typeface="Times New Roman" panose="02020603050405020304" pitchFamily="18" charset="0"/>
              </a:rPr>
              <a:t>Aveilim</a:t>
            </a:r>
            <a:r>
              <a:rPr lang="en-US" sz="1100" dirty="0">
                <a:effectLst/>
                <a:latin typeface="Calibri" panose="020F0502020204030204" pitchFamily="34" charset="0"/>
                <a:ea typeface="Times New Roman" panose="02020603050405020304" pitchFamily="18" charset="0"/>
              </a:rPr>
              <a:t> is to be </a:t>
            </a:r>
            <a:r>
              <a:rPr lang="en-US" sz="1100" i="1" dirty="0" err="1">
                <a:effectLst/>
                <a:latin typeface="Calibri" panose="020F0502020204030204" pitchFamily="34" charset="0"/>
                <a:ea typeface="Times New Roman" panose="02020603050405020304" pitchFamily="18" charset="0"/>
              </a:rPr>
              <a:t>Nosei</a:t>
            </a:r>
            <a:r>
              <a:rPr lang="en-US" sz="1100" i="1" dirty="0">
                <a:effectLst/>
                <a:latin typeface="Calibri" panose="020F0502020204030204" pitchFamily="34" charset="0"/>
                <a:ea typeface="Times New Roman" panose="02020603050405020304" pitchFamily="18" charset="0"/>
              </a:rPr>
              <a:t> </a:t>
            </a:r>
            <a:r>
              <a:rPr lang="en-US" sz="1100" i="1" dirty="0" err="1">
                <a:effectLst/>
                <a:latin typeface="Calibri" panose="020F0502020204030204" pitchFamily="34" charset="0"/>
                <a:ea typeface="Times New Roman" panose="02020603050405020304" pitchFamily="18" charset="0"/>
              </a:rPr>
              <a:t>B’ol</a:t>
            </a:r>
            <a:r>
              <a:rPr lang="en-US" sz="1100" dirty="0">
                <a:effectLst/>
                <a:latin typeface="Calibri" panose="020F0502020204030204" pitchFamily="34" charset="0"/>
                <a:ea typeface="Times New Roman" panose="02020603050405020304" pitchFamily="18" charset="0"/>
              </a:rPr>
              <a:t> with the mourners, simply to be present with them and share in their pain.  Therefore, if the mourner does not initiate conversation, just by sitting silently with him, this itself is a source of comfort since it demonstrates that we are in pain with him (</a:t>
            </a:r>
            <a:r>
              <a:rPr lang="en-US" sz="1100" dirty="0" err="1">
                <a:effectLst/>
                <a:latin typeface="Calibri" panose="020F0502020204030204" pitchFamily="34" charset="0"/>
                <a:ea typeface="Times New Roman" panose="02020603050405020304" pitchFamily="18" charset="0"/>
              </a:rPr>
              <a:t>Kuntres</a:t>
            </a:r>
            <a:r>
              <a:rPr lang="en-US" sz="1100" dirty="0">
                <a:effectLst/>
                <a:latin typeface="Calibri" panose="020F0502020204030204" pitchFamily="34" charset="0"/>
                <a:ea typeface="Times New Roman" panose="02020603050405020304" pitchFamily="18" charset="0"/>
              </a:rPr>
              <a:t>, Section </a:t>
            </a:r>
            <a:r>
              <a:rPr lang="en-US" sz="1000" dirty="0">
                <a:effectLst/>
                <a:latin typeface="Cambria" panose="02040503050406030204" pitchFamily="18" charset="0"/>
                <a:ea typeface="Times New Roman" panose="02020603050405020304" pitchFamily="18" charset="0"/>
              </a:rPr>
              <a:t>XI-D-3</a:t>
            </a:r>
            <a:r>
              <a:rPr lang="en-US" sz="1100" dirty="0">
                <a:effectLst/>
                <a:latin typeface="Calibri" panose="020F0502020204030204" pitchFamily="34" charset="0"/>
                <a:ea typeface="Times New Roman" panose="02020603050405020304" pitchFamily="18" charset="0"/>
              </a:rPr>
              <a:t>, p. 100).</a:t>
            </a:r>
            <a:endParaRPr lang="en-US" sz="1100" dirty="0">
              <a:effectLst/>
              <a:latin typeface="Calibri" panose="020F0502020204030204" pitchFamily="34" charset="0"/>
              <a:ea typeface="Calibri" panose="020F0502020204030204" pitchFamily="34" charset="0"/>
            </a:endParaRPr>
          </a:p>
          <a:p>
            <a:pPr marL="0" marR="0">
              <a:lnSpc>
                <a:spcPct val="125000"/>
              </a:lnSpc>
              <a:spcBef>
                <a:spcPts val="300"/>
              </a:spcBef>
              <a:spcAft>
                <a:spcPts val="0"/>
              </a:spcAft>
            </a:pPr>
            <a:r>
              <a:rPr lang="en-US" sz="1200" baseline="30000" dirty="0">
                <a:effectLst/>
                <a:latin typeface="Calibri" panose="020F0502020204030204" pitchFamily="34" charset="0"/>
                <a:ea typeface="Times New Roman" panose="02020603050405020304" pitchFamily="18" charset="0"/>
              </a:rPr>
              <a:t>6</a:t>
            </a:r>
            <a:r>
              <a:rPr lang="en-US" sz="1100" dirty="0">
                <a:effectLst/>
                <a:latin typeface="Calibri" panose="020F0502020204030204" pitchFamily="34" charset="0"/>
                <a:ea typeface="Times New Roman" panose="02020603050405020304" pitchFamily="18" charset="0"/>
              </a:rPr>
              <a:t>Rav </a:t>
            </a:r>
            <a:r>
              <a:rPr lang="en-US" sz="1100" dirty="0" err="1">
                <a:effectLst/>
                <a:latin typeface="Calibri" panose="020F0502020204030204" pitchFamily="34" charset="0"/>
                <a:ea typeface="Times New Roman" panose="02020603050405020304" pitchFamily="18" charset="0"/>
              </a:rPr>
              <a:t>Yechezkel</a:t>
            </a:r>
            <a:r>
              <a:rPr lang="en-US" sz="1100" dirty="0">
                <a:effectLst/>
                <a:latin typeface="Calibri" panose="020F0502020204030204" pitchFamily="34" charset="0"/>
                <a:ea typeface="Times New Roman" panose="02020603050405020304" pitchFamily="18" charset="0"/>
              </a:rPr>
              <a:t> </a:t>
            </a:r>
            <a:r>
              <a:rPr lang="en-US" sz="1100" dirty="0" err="1">
                <a:effectLst/>
                <a:latin typeface="Calibri" panose="020F0502020204030204" pitchFamily="34" charset="0"/>
                <a:ea typeface="Times New Roman" panose="02020603050405020304" pitchFamily="18" charset="0"/>
              </a:rPr>
              <a:t>Levenstein</a:t>
            </a:r>
            <a:r>
              <a:rPr lang="en-US" sz="1100" dirty="0">
                <a:effectLst/>
                <a:latin typeface="Calibri" panose="020F0502020204030204" pitchFamily="34" charset="0"/>
                <a:ea typeface="Times New Roman" panose="02020603050405020304" pitchFamily="18" charset="0"/>
              </a:rPr>
              <a:t> and </a:t>
            </a:r>
            <a:r>
              <a:rPr lang="en-US" sz="1100" dirty="0" err="1">
                <a:effectLst/>
                <a:latin typeface="Calibri" panose="020F0502020204030204" pitchFamily="34" charset="0"/>
                <a:ea typeface="Times New Roman" panose="02020603050405020304" pitchFamily="18" charset="0"/>
              </a:rPr>
              <a:t>Rav</a:t>
            </a:r>
            <a:r>
              <a:rPr lang="en-US" sz="1100" dirty="0">
                <a:effectLst/>
                <a:latin typeface="Calibri" panose="020F0502020204030204" pitchFamily="34" charset="0"/>
                <a:ea typeface="Times New Roman" panose="02020603050405020304" pitchFamily="18" charset="0"/>
              </a:rPr>
              <a:t> </a:t>
            </a:r>
            <a:r>
              <a:rPr lang="en-US" sz="1100" dirty="0" err="1">
                <a:effectLst/>
                <a:latin typeface="Calibri" panose="020F0502020204030204" pitchFamily="34" charset="0"/>
                <a:ea typeface="Times New Roman" panose="02020603050405020304" pitchFamily="18" charset="0"/>
              </a:rPr>
              <a:t>Shlomo</a:t>
            </a:r>
            <a:r>
              <a:rPr lang="en-US" sz="1100" dirty="0">
                <a:effectLst/>
                <a:latin typeface="Calibri" panose="020F0502020204030204" pitchFamily="34" charset="0"/>
                <a:ea typeface="Times New Roman" panose="02020603050405020304" pitchFamily="18" charset="0"/>
              </a:rPr>
              <a:t> </a:t>
            </a:r>
            <a:r>
              <a:rPr lang="en-US" sz="1100" dirty="0" err="1">
                <a:effectLst/>
                <a:latin typeface="Calibri" panose="020F0502020204030204" pitchFamily="34" charset="0"/>
                <a:ea typeface="Times New Roman" panose="02020603050405020304" pitchFamily="18" charset="0"/>
              </a:rPr>
              <a:t>Wolbe</a:t>
            </a:r>
            <a:r>
              <a:rPr lang="en-US" sz="1100" dirty="0">
                <a:effectLst/>
                <a:latin typeface="Calibri" panose="020F0502020204030204" pitchFamily="34" charset="0"/>
                <a:ea typeface="Times New Roman" panose="02020603050405020304" pitchFamily="18" charset="0"/>
              </a:rPr>
              <a:t> (see </a:t>
            </a:r>
            <a:r>
              <a:rPr lang="en-US" sz="1100" dirty="0" err="1">
                <a:effectLst/>
                <a:latin typeface="Calibri" panose="020F0502020204030204" pitchFamily="34" charset="0"/>
                <a:ea typeface="Times New Roman" panose="02020603050405020304" pitchFamily="18" charset="0"/>
              </a:rPr>
              <a:t>Kuntres</a:t>
            </a:r>
            <a:r>
              <a:rPr lang="en-US" sz="1100" dirty="0">
                <a:effectLst/>
                <a:latin typeface="Calibri" panose="020F0502020204030204" pitchFamily="34" charset="0"/>
                <a:ea typeface="Times New Roman" panose="02020603050405020304" pitchFamily="18" charset="0"/>
              </a:rPr>
              <a:t>, Section</a:t>
            </a:r>
            <a:r>
              <a:rPr lang="en-US" sz="1000" dirty="0">
                <a:effectLst/>
                <a:latin typeface="Calibri" panose="020F0502020204030204" pitchFamily="34" charset="0"/>
                <a:ea typeface="Times New Roman" panose="02020603050405020304" pitchFamily="18" charset="0"/>
              </a:rPr>
              <a:t> </a:t>
            </a:r>
            <a:r>
              <a:rPr lang="en-US" sz="1000" dirty="0">
                <a:effectLst/>
                <a:latin typeface="Cambria" panose="02040503050406030204" pitchFamily="18" charset="0"/>
                <a:ea typeface="Times New Roman" panose="02020603050405020304" pitchFamily="18" charset="0"/>
              </a:rPr>
              <a:t>III-A</a:t>
            </a:r>
            <a:r>
              <a:rPr lang="en-US" sz="1100" dirty="0">
                <a:effectLst/>
                <a:latin typeface="Calibri" panose="020F0502020204030204" pitchFamily="34" charset="0"/>
                <a:ea typeface="Times New Roman" panose="02020603050405020304" pitchFamily="18" charset="0"/>
              </a:rPr>
              <a:t>, subsections 1 &amp; 4, pp. 30, 32-33, respectively).</a:t>
            </a:r>
            <a:endParaRPr lang="en-US" sz="1100" dirty="0">
              <a:effectLst/>
              <a:latin typeface="Calibri" panose="020F0502020204030204" pitchFamily="34" charset="0"/>
              <a:ea typeface="Calibri" panose="020F0502020204030204" pitchFamily="34" charset="0"/>
            </a:endParaRPr>
          </a:p>
          <a:p>
            <a:pPr marL="0" marR="0">
              <a:lnSpc>
                <a:spcPct val="125000"/>
              </a:lnSpc>
              <a:spcBef>
                <a:spcPts val="300"/>
              </a:spcBef>
              <a:spcAft>
                <a:spcPts val="0"/>
              </a:spcAft>
            </a:pPr>
            <a:r>
              <a:rPr lang="en-US" sz="1200" baseline="30000" dirty="0">
                <a:effectLst/>
                <a:latin typeface="Calibri" panose="020F0502020204030204" pitchFamily="34" charset="0"/>
                <a:ea typeface="Calibri" panose="020F0502020204030204" pitchFamily="34" charset="0"/>
              </a:rPr>
              <a:t>7</a:t>
            </a:r>
            <a:r>
              <a:rPr lang="en-US" sz="1100" dirty="0">
                <a:effectLst/>
                <a:latin typeface="Calibri" panose="020F0502020204030204" pitchFamily="34" charset="0"/>
                <a:ea typeface="Calibri" panose="020F0502020204030204" pitchFamily="34" charset="0"/>
              </a:rPr>
              <a:t>See </a:t>
            </a:r>
            <a:r>
              <a:rPr lang="en-US" sz="1100" dirty="0" err="1">
                <a:effectLst/>
                <a:latin typeface="Calibri" panose="020F0502020204030204" pitchFamily="34" charset="0"/>
                <a:ea typeface="Calibri" panose="020F0502020204030204" pitchFamily="34" charset="0"/>
              </a:rPr>
              <a:t>Kuntres</a:t>
            </a:r>
            <a:r>
              <a:rPr lang="en-US" sz="1100" dirty="0">
                <a:effectLst/>
                <a:latin typeface="Calibri" panose="020F0502020204030204" pitchFamily="34" charset="0"/>
                <a:ea typeface="Calibri" panose="020F0502020204030204" pitchFamily="34" charset="0"/>
              </a:rPr>
              <a:t>, p. 5. (</a:t>
            </a:r>
            <a:r>
              <a:rPr lang="he-IL" sz="1100" dirty="0">
                <a:effectLst/>
                <a:latin typeface="Calibri" panose="020F0502020204030204" pitchFamily="34" charset="0"/>
                <a:ea typeface="Calibri" panose="020F0502020204030204" pitchFamily="34" charset="0"/>
                <a:cs typeface="Times New Roman" panose="02020603050405020304" pitchFamily="18" charset="0"/>
              </a:rPr>
              <a:t>הרב מתתיהו סלומון׃ מתנת חיים, מאמרים, ח״א, מאמר ״נושא בעול - מקניני התורה</a:t>
            </a:r>
            <a:r>
              <a:rPr lang="he-IL" sz="1100" dirty="0">
                <a:effectLst/>
                <a:latin typeface="Calibri" panose="020F0502020204030204" pitchFamily="34" charset="0"/>
                <a:ea typeface="Calibri" panose="020F0502020204030204" pitchFamily="34" charset="0"/>
                <a:cs typeface="Arial" panose="020B0604020202020204" pitchFamily="34" charset="0"/>
              </a:rPr>
              <a:t>״</a:t>
            </a:r>
            <a:r>
              <a:rPr lang="en-US" sz="1100" dirty="0">
                <a:effectLst/>
                <a:latin typeface="Calibri" panose="020F0502020204030204" pitchFamily="34" charset="0"/>
                <a:ea typeface="Calibri" panose="020F0502020204030204" pitchFamily="34" charset="0"/>
              </a:rPr>
              <a:t>).</a:t>
            </a:r>
          </a:p>
          <a:p>
            <a:pPr marL="0" marR="0" algn="ctr">
              <a:lnSpc>
                <a:spcPct val="150000"/>
              </a:lnSpc>
              <a:spcBef>
                <a:spcPts val="600"/>
              </a:spcBef>
              <a:spcAft>
                <a:spcPts val="0"/>
              </a:spcAft>
            </a:pPr>
            <a:r>
              <a:rPr lang="en-US" sz="1100" b="1" u="sng" dirty="0">
                <a:effectLst/>
                <a:latin typeface="Calibri" panose="020F0502020204030204" pitchFamily="34" charset="0"/>
                <a:ea typeface="Calibri" panose="020F0502020204030204" pitchFamily="34" charset="0"/>
              </a:rPr>
              <a:t>Slide 9</a:t>
            </a:r>
            <a:endParaRPr lang="en-US" sz="1100" dirty="0">
              <a:effectLst/>
              <a:latin typeface="Calibri" panose="020F0502020204030204" pitchFamily="34" charset="0"/>
              <a:ea typeface="Calibri" panose="020F0502020204030204" pitchFamily="34" charset="0"/>
            </a:endParaRPr>
          </a:p>
          <a:p>
            <a:pPr marL="0" marR="0">
              <a:lnSpc>
                <a:spcPct val="135000"/>
              </a:lnSpc>
              <a:spcBef>
                <a:spcPts val="0"/>
              </a:spcBef>
              <a:spcAft>
                <a:spcPts val="0"/>
              </a:spcAft>
            </a:pPr>
            <a:r>
              <a:rPr lang="en-US" sz="1200" baseline="30000" dirty="0">
                <a:effectLst/>
                <a:latin typeface="Calibri" panose="020F0502020204030204" pitchFamily="34" charset="0"/>
                <a:ea typeface="Calibri" panose="020F0502020204030204" pitchFamily="34" charset="0"/>
              </a:rPr>
              <a:t>8</a:t>
            </a:r>
            <a:r>
              <a:rPr lang="en-US" sz="1100" dirty="0">
                <a:effectLst/>
                <a:latin typeface="Calibri" panose="020F0502020204030204" pitchFamily="34" charset="0"/>
                <a:ea typeface="Calibri" panose="020F0502020204030204" pitchFamily="34" charset="0"/>
              </a:rPr>
              <a:t>See </a:t>
            </a:r>
            <a:r>
              <a:rPr lang="en-US" sz="1100" dirty="0" err="1">
                <a:effectLst/>
                <a:latin typeface="Calibri" panose="020F0502020204030204" pitchFamily="34" charset="0"/>
                <a:ea typeface="Calibri" panose="020F0502020204030204" pitchFamily="34" charset="0"/>
              </a:rPr>
              <a:t>Kuntres</a:t>
            </a:r>
            <a:r>
              <a:rPr lang="en-US" sz="1100" dirty="0">
                <a:effectLst/>
                <a:latin typeface="Calibri" panose="020F0502020204030204" pitchFamily="34" charset="0"/>
                <a:ea typeface="Calibri" panose="020F0502020204030204" pitchFamily="34" charset="0"/>
              </a:rPr>
              <a:t>, p. 8 for more detailed description of </a:t>
            </a:r>
            <a:r>
              <a:rPr lang="en-US" sz="1100" dirty="0" err="1">
                <a:effectLst/>
                <a:latin typeface="Calibri" panose="020F0502020204030204" pitchFamily="34" charset="0"/>
                <a:ea typeface="Calibri" panose="020F0502020204030204" pitchFamily="34" charset="0"/>
              </a:rPr>
              <a:t>Rav</a:t>
            </a:r>
            <a:r>
              <a:rPr lang="en-US" sz="1100" dirty="0">
                <a:effectLst/>
                <a:latin typeface="Calibri" panose="020F0502020204030204" pitchFamily="34" charset="0"/>
                <a:ea typeface="Calibri" panose="020F0502020204030204" pitchFamily="34" charset="0"/>
              </a:rPr>
              <a:t> </a:t>
            </a:r>
            <a:r>
              <a:rPr lang="en-US" sz="1100" dirty="0" err="1">
                <a:effectLst/>
                <a:latin typeface="Calibri" panose="020F0502020204030204" pitchFamily="34" charset="0"/>
                <a:ea typeface="Calibri" panose="020F0502020204030204" pitchFamily="34" charset="0"/>
              </a:rPr>
              <a:t>Shlomo</a:t>
            </a:r>
            <a:r>
              <a:rPr lang="en-US" sz="1100" dirty="0">
                <a:effectLst/>
                <a:latin typeface="Calibri" panose="020F0502020204030204" pitchFamily="34" charset="0"/>
                <a:ea typeface="Calibri" panose="020F0502020204030204" pitchFamily="34" charset="0"/>
              </a:rPr>
              <a:t> </a:t>
            </a:r>
            <a:r>
              <a:rPr lang="en-US" sz="1100" dirty="0" err="1">
                <a:effectLst/>
                <a:latin typeface="Calibri" panose="020F0502020204030204" pitchFamily="34" charset="0"/>
                <a:ea typeface="Calibri" panose="020F0502020204030204" pitchFamily="34" charset="0"/>
              </a:rPr>
              <a:t>Zalman’s</a:t>
            </a:r>
            <a:r>
              <a:rPr lang="en-US" sz="1100" dirty="0">
                <a:effectLst/>
                <a:latin typeface="Calibri" panose="020F0502020204030204" pitchFamily="34" charset="0"/>
                <a:ea typeface="Calibri" panose="020F0502020204030204" pitchFamily="34" charset="0"/>
              </a:rPr>
              <a:t> comments. </a:t>
            </a:r>
          </a:p>
          <a:p>
            <a:pPr marL="0" marR="0">
              <a:lnSpc>
                <a:spcPct val="120000"/>
              </a:lnSpc>
              <a:spcBef>
                <a:spcPts val="1800"/>
              </a:spcBef>
              <a:spcAft>
                <a:spcPts val="0"/>
              </a:spcAft>
            </a:pPr>
            <a:r>
              <a:rPr lang="en-US" sz="1300" b="1" dirty="0">
                <a:effectLst/>
                <a:latin typeface="Cambria" panose="02040503050406030204" pitchFamily="18" charset="0"/>
                <a:ea typeface="Calibri" panose="020F0502020204030204" pitchFamily="34" charset="0"/>
              </a:rPr>
              <a:t>Section II: Who are our models of a </a:t>
            </a:r>
            <a:r>
              <a:rPr lang="en-US" sz="1300" b="1" i="1" dirty="0" err="1">
                <a:effectLst/>
                <a:latin typeface="Cambria" panose="02040503050406030204" pitchFamily="18" charset="0"/>
                <a:ea typeface="Calibri" panose="020F0502020204030204" pitchFamily="34" charset="0"/>
              </a:rPr>
              <a:t>Nosei</a:t>
            </a:r>
            <a:r>
              <a:rPr lang="en-US" sz="1300" b="1" i="1" dirty="0">
                <a:effectLst/>
                <a:latin typeface="Cambria" panose="02040503050406030204" pitchFamily="18" charset="0"/>
                <a:ea typeface="Calibri" panose="020F0502020204030204" pitchFamily="34" charset="0"/>
              </a:rPr>
              <a:t> </a:t>
            </a:r>
            <a:r>
              <a:rPr lang="en-US" sz="1300" b="1" i="1" dirty="0" err="1">
                <a:effectLst/>
                <a:latin typeface="Cambria" panose="02040503050406030204" pitchFamily="18" charset="0"/>
                <a:ea typeface="Calibri" panose="020F0502020204030204" pitchFamily="34" charset="0"/>
              </a:rPr>
              <a:t>B’ol</a:t>
            </a:r>
            <a:r>
              <a:rPr lang="en-US" sz="1300" b="1" i="1" dirty="0">
                <a:effectLst/>
                <a:latin typeface="Cambria" panose="02040503050406030204" pitchFamily="18" charset="0"/>
                <a:ea typeface="Calibri" panose="020F0502020204030204" pitchFamily="34" charset="0"/>
              </a:rPr>
              <a:t> </a:t>
            </a:r>
            <a:r>
              <a:rPr lang="en-US" sz="1300" b="1" i="1" dirty="0" err="1">
                <a:effectLst/>
                <a:latin typeface="Cambria" panose="02040503050406030204" pitchFamily="18" charset="0"/>
                <a:ea typeface="Calibri" panose="020F0502020204030204" pitchFamily="34" charset="0"/>
              </a:rPr>
              <a:t>Im</a:t>
            </a:r>
            <a:r>
              <a:rPr lang="en-US" sz="1300" b="1" i="1" dirty="0">
                <a:effectLst/>
                <a:latin typeface="Cambria" panose="02040503050406030204" pitchFamily="18" charset="0"/>
                <a:ea typeface="Calibri" panose="020F0502020204030204" pitchFamily="34" charset="0"/>
              </a:rPr>
              <a:t> </a:t>
            </a:r>
            <a:r>
              <a:rPr lang="en-US" sz="1300" b="1" i="1" dirty="0" err="1">
                <a:effectLst/>
                <a:latin typeface="Cambria" panose="02040503050406030204" pitchFamily="18" charset="0"/>
                <a:ea typeface="Calibri" panose="020F0502020204030204" pitchFamily="34" charset="0"/>
              </a:rPr>
              <a:t>Chaveiro</a:t>
            </a:r>
            <a:r>
              <a:rPr lang="en-US" sz="1300" b="1" dirty="0">
                <a:effectLst/>
                <a:latin typeface="Cambria" panose="02040503050406030204" pitchFamily="18" charset="0"/>
                <a:ea typeface="Calibri" panose="020F0502020204030204" pitchFamily="34" charset="0"/>
              </a:rPr>
              <a:t> ?</a:t>
            </a:r>
            <a:endParaRPr lang="en-US" sz="1300" dirty="0">
              <a:effectLst/>
              <a:latin typeface="Calibri" panose="020F0502020204030204" pitchFamily="34" charset="0"/>
              <a:ea typeface="Calibri" panose="020F0502020204030204" pitchFamily="34" charset="0"/>
            </a:endParaRPr>
          </a:p>
          <a:p>
            <a:pPr marL="0" marR="0" algn="ctr">
              <a:lnSpc>
                <a:spcPct val="150000"/>
              </a:lnSpc>
              <a:spcBef>
                <a:spcPts val="300"/>
              </a:spcBef>
              <a:spcAft>
                <a:spcPts val="0"/>
              </a:spcAft>
            </a:pPr>
            <a:r>
              <a:rPr lang="en-US" sz="1100" b="1" u="sng" dirty="0">
                <a:effectLst/>
                <a:latin typeface="Calibri" panose="020F0502020204030204" pitchFamily="34" charset="0"/>
                <a:ea typeface="Calibri" panose="020F0502020204030204" pitchFamily="34" charset="0"/>
              </a:rPr>
              <a:t>Slide 10</a:t>
            </a:r>
            <a:endParaRPr lang="en-US" sz="1100" dirty="0">
              <a:effectLst/>
              <a:latin typeface="Calibri" panose="020F0502020204030204" pitchFamily="34" charset="0"/>
              <a:ea typeface="Calibri" panose="020F0502020204030204" pitchFamily="34" charset="0"/>
            </a:endParaRPr>
          </a:p>
          <a:p>
            <a:pPr marL="0" marR="0">
              <a:lnSpc>
                <a:spcPct val="120000"/>
              </a:lnSpc>
              <a:spcBef>
                <a:spcPts val="0"/>
              </a:spcBef>
              <a:spcAft>
                <a:spcPts val="0"/>
              </a:spcAft>
            </a:pPr>
            <a:r>
              <a:rPr lang="en-US" sz="1200" baseline="30000" dirty="0">
                <a:effectLst/>
                <a:latin typeface="Calibri" panose="020F0502020204030204" pitchFamily="34" charset="0"/>
                <a:ea typeface="Calibri" panose="020F0502020204030204" pitchFamily="34" charset="0"/>
              </a:rPr>
              <a:t>1</a:t>
            </a:r>
            <a:r>
              <a:rPr lang="en-US" sz="1100" dirty="0">
                <a:effectLst/>
                <a:latin typeface="Calibri" panose="020F0502020204030204" pitchFamily="34" charset="0"/>
                <a:ea typeface="Calibri" panose="020F0502020204030204" pitchFamily="34" charset="0"/>
              </a:rPr>
              <a:t>See </a:t>
            </a:r>
            <a:r>
              <a:rPr lang="en-US" sz="1100" dirty="0" err="1">
                <a:effectLst/>
                <a:latin typeface="Calibri" panose="020F0502020204030204" pitchFamily="34" charset="0"/>
                <a:ea typeface="Calibri" panose="020F0502020204030204" pitchFamily="34" charset="0"/>
              </a:rPr>
              <a:t>Kuntres</a:t>
            </a:r>
            <a:r>
              <a:rPr lang="en-US" sz="1100" dirty="0">
                <a:effectLst/>
                <a:latin typeface="Calibri" panose="020F0502020204030204" pitchFamily="34" charset="0"/>
                <a:ea typeface="Calibri" panose="020F0502020204030204" pitchFamily="34" charset="0"/>
              </a:rPr>
              <a:t>, Section </a:t>
            </a:r>
            <a:r>
              <a:rPr lang="en-US" sz="1000" dirty="0">
                <a:effectLst/>
                <a:latin typeface="Cambria" panose="02040503050406030204" pitchFamily="18" charset="0"/>
                <a:ea typeface="Calibri" panose="020F0502020204030204" pitchFamily="34" charset="0"/>
              </a:rPr>
              <a:t>II-A</a:t>
            </a:r>
            <a:r>
              <a:rPr lang="en-US" sz="1000" dirty="0">
                <a:effectLst/>
                <a:latin typeface="Calibri" panose="020F0502020204030204" pitchFamily="34" charset="0"/>
                <a:ea typeface="Calibri" panose="020F0502020204030204" pitchFamily="34" charset="0"/>
              </a:rPr>
              <a:t>, </a:t>
            </a:r>
            <a:r>
              <a:rPr lang="en-US" sz="1100" dirty="0">
                <a:effectLst/>
                <a:latin typeface="Calibri" panose="020F0502020204030204" pitchFamily="34" charset="0"/>
                <a:ea typeface="Calibri" panose="020F0502020204030204" pitchFamily="34" charset="0"/>
              </a:rPr>
              <a:t>pp. 10-14, </a:t>
            </a:r>
            <a:r>
              <a:rPr lang="en-US" sz="1100" dirty="0">
                <a:effectLst/>
                <a:latin typeface="Calibri" panose="020F0502020204030204" pitchFamily="34" charset="0"/>
                <a:ea typeface="Times New Roman" panose="02020603050405020304" pitchFamily="18" charset="0"/>
              </a:rPr>
              <a:t>for more extensive discussion;</a:t>
            </a:r>
          </a:p>
          <a:p>
            <a:pPr marL="0" marR="0">
              <a:lnSpc>
                <a:spcPct val="120000"/>
              </a:lnSpc>
              <a:spcBef>
                <a:spcPts val="300"/>
              </a:spcBef>
              <a:spcAft>
                <a:spcPts val="0"/>
              </a:spcAft>
            </a:pPr>
            <a:r>
              <a:rPr lang="en-US" sz="1200" baseline="30000" dirty="0">
                <a:effectLst/>
                <a:latin typeface="Calibri" panose="020F0502020204030204" pitchFamily="34" charset="0"/>
                <a:ea typeface="Calibri" panose="020F0502020204030204" pitchFamily="34" charset="0"/>
              </a:rPr>
              <a:t>2</a:t>
            </a:r>
            <a:r>
              <a:rPr lang="en-US" sz="1100" dirty="0">
                <a:effectLst/>
                <a:latin typeface="Calibri" panose="020F0502020204030204" pitchFamily="34" charset="0"/>
                <a:ea typeface="Calibri" panose="020F0502020204030204" pitchFamily="34" charset="0"/>
              </a:rPr>
              <a:t>The expression, </a:t>
            </a:r>
            <a:r>
              <a:rPr lang="en-US" sz="1050" dirty="0">
                <a:effectLst/>
                <a:latin typeface="Calibri" panose="020F0502020204030204" pitchFamily="34" charset="0"/>
                <a:ea typeface="Times New Roman" panose="02020603050405020304" pitchFamily="18" charset="0"/>
                <a:cs typeface="Calibri" panose="020F0502020204030204" pitchFamily="34" charset="0"/>
              </a:rPr>
              <a:t>“</a:t>
            </a:r>
            <a:r>
              <a:rPr lang="he-IL" sz="1200" dirty="0">
                <a:effectLst/>
                <a:latin typeface="Calibri" panose="020F0502020204030204" pitchFamily="34" charset="0"/>
                <a:ea typeface="Calibri" panose="020F0502020204030204" pitchFamily="34" charset="0"/>
                <a:cs typeface="Times New Roman" panose="02020603050405020304" pitchFamily="18" charset="0"/>
              </a:rPr>
              <a:t>שְׁאֵר בָּשָׂר</a:t>
            </a:r>
            <a:r>
              <a:rPr lang="en-US" sz="1050" dirty="0">
                <a:effectLst/>
                <a:latin typeface="Calibri" panose="020F0502020204030204" pitchFamily="34" charset="0"/>
                <a:ea typeface="Times New Roman" panose="02020603050405020304" pitchFamily="18" charset="0"/>
                <a:cs typeface="Calibri" panose="020F0502020204030204" pitchFamily="34" charset="0"/>
              </a:rPr>
              <a:t>”,</a:t>
            </a:r>
            <a:r>
              <a:rPr lang="en-US" sz="1050" dirty="0">
                <a:effectLst/>
                <a:latin typeface="Calibri" panose="020F0502020204030204" pitchFamily="34" charset="0"/>
                <a:ea typeface="Times New Roman" panose="02020603050405020304" pitchFamily="18" charset="0"/>
              </a:rPr>
              <a:t> </a:t>
            </a:r>
            <a:r>
              <a:rPr lang="en-US" sz="1100" dirty="0">
                <a:effectLst/>
                <a:latin typeface="Calibri" panose="020F0502020204030204" pitchFamily="34" charset="0"/>
                <a:ea typeface="Calibri" panose="020F0502020204030204" pitchFamily="34" charset="0"/>
              </a:rPr>
              <a:t>is defined by </a:t>
            </a:r>
            <a:r>
              <a:rPr lang="en-US" sz="1100" dirty="0" err="1">
                <a:effectLst/>
                <a:latin typeface="Calibri" panose="020F0502020204030204" pitchFamily="34" charset="0"/>
                <a:ea typeface="Calibri" panose="020F0502020204030204" pitchFamily="34" charset="0"/>
              </a:rPr>
              <a:t>Rav</a:t>
            </a:r>
            <a:r>
              <a:rPr lang="en-US" sz="1100" dirty="0">
                <a:effectLst/>
                <a:latin typeface="Calibri" panose="020F0502020204030204" pitchFamily="34" charset="0"/>
                <a:ea typeface="Calibri" panose="020F0502020204030204" pitchFamily="34" charset="0"/>
              </a:rPr>
              <a:t> Yaakov Haber as follows: We are Hashem’s “extensions” and therefore, He intimately feels our suffering.  This can be understood via a neurophysiology analogy.  When a person’s foot is injured, the central nervous system (brain) receives the pain sensation via communication from the</a:t>
            </a:r>
          </a:p>
        </p:txBody>
      </p:sp>
      <p:sp>
        <p:nvSpPr>
          <p:cNvPr id="8" name="TextBox 7">
            <a:extLst>
              <a:ext uri="{FF2B5EF4-FFF2-40B4-BE49-F238E27FC236}">
                <a16:creationId xmlns:a16="http://schemas.microsoft.com/office/drawing/2014/main" id="{59976E49-5A76-4B52-AB0D-00FF32AA9A19}"/>
              </a:ext>
            </a:extLst>
          </p:cNvPr>
          <p:cNvSpPr txBox="1"/>
          <p:nvPr/>
        </p:nvSpPr>
        <p:spPr>
          <a:xfrm>
            <a:off x="518024" y="332622"/>
            <a:ext cx="6653848" cy="307777"/>
          </a:xfrm>
          <a:prstGeom prst="rect">
            <a:avLst/>
          </a:prstGeom>
          <a:noFill/>
        </p:spPr>
        <p:txBody>
          <a:bodyPr wrap="square" rtlCol="0">
            <a:spAutoFit/>
          </a:bodyPr>
          <a:lstStyle/>
          <a:p>
            <a:pPr algn="ctr"/>
            <a:r>
              <a:rPr lang="en-US" sz="1400" dirty="0">
                <a:latin typeface="Cambria" panose="02040503050406030204" pitchFamily="18" charset="0"/>
                <a:ea typeface="Cambria" panose="02040503050406030204" pitchFamily="18" charset="0"/>
              </a:rPr>
              <a:t>Footnotes: Additional explanation and references, by section and slide numbers</a:t>
            </a:r>
            <a:endParaRPr lang="en-US" sz="1400" dirty="0"/>
          </a:p>
        </p:txBody>
      </p:sp>
    </p:spTree>
    <p:extLst>
      <p:ext uri="{BB962C8B-B14F-4D97-AF65-F5344CB8AC3E}">
        <p14:creationId xmlns:p14="http://schemas.microsoft.com/office/powerpoint/2010/main" val="168562746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791BB70-152E-4C93-B174-DF5151AC5F88}"/>
              </a:ext>
            </a:extLst>
          </p:cNvPr>
          <p:cNvSpPr>
            <a:spLocks noGrp="1"/>
          </p:cNvSpPr>
          <p:nvPr>
            <p:ph type="sldNum" sz="quarter" idx="12"/>
          </p:nvPr>
        </p:nvSpPr>
        <p:spPr/>
        <p:txBody>
          <a:bodyPr/>
          <a:lstStyle/>
          <a:p>
            <a:fld id="{0C214F17-86AB-4F1C-BC88-4CB7EE2FB93D}" type="slidenum">
              <a:rPr lang="en-US" sz="1050" b="1" smtClean="0">
                <a:solidFill>
                  <a:schemeClr val="tx1"/>
                </a:solidFill>
              </a:rPr>
              <a:t>55</a:t>
            </a:fld>
            <a:endParaRPr lang="en-US" sz="1050" b="1" dirty="0">
              <a:solidFill>
                <a:schemeClr val="tx1"/>
              </a:solidFill>
            </a:endParaRPr>
          </a:p>
        </p:txBody>
      </p:sp>
      <p:sp>
        <p:nvSpPr>
          <p:cNvPr id="6" name="TextBox 5">
            <a:extLst>
              <a:ext uri="{FF2B5EF4-FFF2-40B4-BE49-F238E27FC236}">
                <a16:creationId xmlns:a16="http://schemas.microsoft.com/office/drawing/2014/main" id="{5407A8CC-8C6A-46FA-83BB-DC46D8CE80AC}"/>
              </a:ext>
            </a:extLst>
          </p:cNvPr>
          <p:cNvSpPr txBox="1"/>
          <p:nvPr/>
        </p:nvSpPr>
        <p:spPr>
          <a:xfrm>
            <a:off x="534352" y="723570"/>
            <a:ext cx="6703696" cy="8822672"/>
          </a:xfrm>
          <a:prstGeom prst="rect">
            <a:avLst/>
          </a:prstGeom>
          <a:noFill/>
        </p:spPr>
        <p:txBody>
          <a:bodyPr wrap="square">
            <a:spAutoFit/>
          </a:bodyPr>
          <a:lstStyle/>
          <a:p>
            <a:pPr marL="0" marR="0">
              <a:lnSpc>
                <a:spcPct val="125000"/>
              </a:lnSpc>
              <a:spcBef>
                <a:spcPts val="300"/>
              </a:spcBef>
              <a:spcAft>
                <a:spcPts val="0"/>
              </a:spcAft>
            </a:pPr>
            <a:r>
              <a:rPr lang="en-US" sz="1100" dirty="0">
                <a:effectLst/>
                <a:latin typeface="Calibri" panose="020F0502020204030204" pitchFamily="34" charset="0"/>
                <a:ea typeface="Calibri" panose="020F0502020204030204" pitchFamily="34" charset="0"/>
              </a:rPr>
              <a:t>nerve endings in the foot.  In an analogous manner, Hashem, so to speak, is the central nervous system, and we are His extensions, i.e., the nerve endings attached to Him.  As such, any pain we experience, is His own pain (see </a:t>
            </a:r>
            <a:r>
              <a:rPr lang="en-US" sz="1100" dirty="0" err="1">
                <a:effectLst/>
                <a:latin typeface="Calibri" panose="020F0502020204030204" pitchFamily="34" charset="0"/>
                <a:ea typeface="Calibri" panose="020F0502020204030204" pitchFamily="34" charset="0"/>
              </a:rPr>
              <a:t>Kuntres</a:t>
            </a:r>
            <a:r>
              <a:rPr lang="en-US" sz="1100" dirty="0">
                <a:effectLst/>
                <a:latin typeface="Calibri" panose="020F0502020204030204" pitchFamily="34" charset="0"/>
                <a:ea typeface="Calibri" panose="020F0502020204030204" pitchFamily="34" charset="0"/>
              </a:rPr>
              <a:t>, Section </a:t>
            </a:r>
            <a:r>
              <a:rPr lang="en-US" sz="1000" dirty="0">
                <a:effectLst/>
                <a:latin typeface="Cambria" panose="02040503050406030204" pitchFamily="18" charset="0"/>
                <a:ea typeface="Calibri" panose="020F0502020204030204" pitchFamily="34" charset="0"/>
              </a:rPr>
              <a:t>VII-A</a:t>
            </a:r>
            <a:r>
              <a:rPr lang="en-US" sz="1100" dirty="0">
                <a:effectLst/>
                <a:latin typeface="Cambria" panose="02040503050406030204" pitchFamily="18" charset="0"/>
                <a:ea typeface="Calibri" panose="020F0502020204030204" pitchFamily="34" charset="0"/>
              </a:rPr>
              <a:t>;</a:t>
            </a:r>
            <a:r>
              <a:rPr lang="en-US" sz="1100" dirty="0">
                <a:effectLst/>
                <a:latin typeface="Calibri" panose="020F0502020204030204" pitchFamily="34" charset="0"/>
                <a:ea typeface="Calibri" panose="020F0502020204030204" pitchFamily="34" charset="0"/>
              </a:rPr>
              <a:t> p. </a:t>
            </a:r>
            <a:r>
              <a:rPr lang="en-US" sz="1100" dirty="0">
                <a:latin typeface="Calibri" panose="020F0502020204030204" pitchFamily="34" charset="0"/>
                <a:ea typeface="Calibri" panose="020F0502020204030204" pitchFamily="34" charset="0"/>
              </a:rPr>
              <a:t>60</a:t>
            </a:r>
            <a:r>
              <a:rPr lang="en-US" sz="1100" dirty="0">
                <a:effectLst/>
                <a:latin typeface="Calibri" panose="020F0502020204030204" pitchFamily="34" charset="0"/>
                <a:ea typeface="Calibri" panose="020F0502020204030204" pitchFamily="34" charset="0"/>
              </a:rPr>
              <a:t>; also see slide 44). </a:t>
            </a:r>
          </a:p>
          <a:p>
            <a:pPr marL="0" marR="0" algn="ctr">
              <a:lnSpc>
                <a:spcPct val="125000"/>
              </a:lnSpc>
              <a:spcBef>
                <a:spcPts val="600"/>
              </a:spcBef>
              <a:spcAft>
                <a:spcPts val="0"/>
              </a:spcAft>
            </a:pPr>
            <a:r>
              <a:rPr lang="en-US" sz="1100" b="1" u="sng" dirty="0">
                <a:effectLst/>
                <a:latin typeface="Calibri" panose="020F0502020204030204" pitchFamily="34" charset="0"/>
                <a:ea typeface="Calibri" panose="020F0502020204030204" pitchFamily="34" charset="0"/>
              </a:rPr>
              <a:t>Slide 11</a:t>
            </a:r>
            <a:endParaRPr lang="en-US" sz="1100" dirty="0">
              <a:effectLst/>
              <a:latin typeface="Calibri" panose="020F0502020204030204" pitchFamily="34" charset="0"/>
              <a:ea typeface="Calibri" panose="020F0502020204030204" pitchFamily="34" charset="0"/>
            </a:endParaRPr>
          </a:p>
          <a:p>
            <a:pPr marL="0" marR="0">
              <a:lnSpc>
                <a:spcPct val="125000"/>
              </a:lnSpc>
              <a:spcBef>
                <a:spcPts val="0"/>
              </a:spcBef>
              <a:spcAft>
                <a:spcPts val="0"/>
              </a:spcAft>
            </a:pPr>
            <a:r>
              <a:rPr lang="en-US" sz="1200" baseline="30000" dirty="0">
                <a:effectLst/>
                <a:latin typeface="Calibri" panose="020F0502020204030204" pitchFamily="34" charset="0"/>
                <a:ea typeface="Calibri" panose="020F0502020204030204" pitchFamily="34" charset="0"/>
              </a:rPr>
              <a:t>3</a:t>
            </a:r>
            <a:r>
              <a:rPr lang="en-US" sz="1100" dirty="0">
                <a:effectLst/>
                <a:latin typeface="Calibri" panose="020F0502020204030204" pitchFamily="34" charset="0"/>
                <a:ea typeface="Calibri" panose="020F0502020204030204" pitchFamily="34" charset="0"/>
              </a:rPr>
              <a:t>S</a:t>
            </a:r>
            <a:r>
              <a:rPr lang="en-US" sz="1100" dirty="0">
                <a:effectLst/>
                <a:latin typeface="Calibri" panose="020F0502020204030204" pitchFamily="34" charset="0"/>
                <a:ea typeface="Times New Roman" panose="02020603050405020304" pitchFamily="18" charset="0"/>
              </a:rPr>
              <a:t>ee </a:t>
            </a:r>
            <a:r>
              <a:rPr lang="en-US" sz="1100" dirty="0" err="1">
                <a:effectLst/>
                <a:latin typeface="Calibri" panose="020F0502020204030204" pitchFamily="34" charset="0"/>
                <a:ea typeface="Times New Roman" panose="02020603050405020304" pitchFamily="18" charset="0"/>
              </a:rPr>
              <a:t>Kuntres</a:t>
            </a:r>
            <a:r>
              <a:rPr lang="en-US" sz="1100" dirty="0">
                <a:effectLst/>
                <a:latin typeface="Calibri" panose="020F0502020204030204" pitchFamily="34" charset="0"/>
                <a:ea typeface="Times New Roman" panose="02020603050405020304" pitchFamily="18" charset="0"/>
              </a:rPr>
              <a:t>, Source </a:t>
            </a:r>
            <a:r>
              <a:rPr lang="en-US" sz="1000" dirty="0">
                <a:effectLst/>
                <a:latin typeface="Cambria" panose="02040503050406030204" pitchFamily="18" charset="0"/>
                <a:ea typeface="Times New Roman" panose="02020603050405020304" pitchFamily="18" charset="0"/>
              </a:rPr>
              <a:t>VII-1b</a:t>
            </a:r>
            <a:r>
              <a:rPr lang="en-US" sz="1100" dirty="0">
                <a:effectLst/>
                <a:latin typeface="Cambria" panose="02040503050406030204" pitchFamily="18" charset="0"/>
                <a:ea typeface="Times New Roman" panose="02020603050405020304" pitchFamily="18" charset="0"/>
              </a:rPr>
              <a:t>,</a:t>
            </a:r>
            <a:r>
              <a:rPr lang="en-US" sz="1100" dirty="0">
                <a:effectLst/>
                <a:latin typeface="Calibri" panose="020F0502020204030204" pitchFamily="34" charset="0"/>
                <a:ea typeface="Times New Roman" panose="02020603050405020304" pitchFamily="18" charset="0"/>
              </a:rPr>
              <a:t> pp. </a:t>
            </a:r>
            <a:r>
              <a:rPr lang="en-US" sz="1100" dirty="0">
                <a:latin typeface="Calibri" panose="020F0502020204030204" pitchFamily="34" charset="0"/>
                <a:ea typeface="Times New Roman" panose="02020603050405020304" pitchFamily="18" charset="0"/>
              </a:rPr>
              <a:t>60</a:t>
            </a:r>
            <a:r>
              <a:rPr lang="en-US" sz="1100" dirty="0">
                <a:effectLst/>
                <a:latin typeface="Calibri" panose="020F0502020204030204" pitchFamily="34" charset="0"/>
                <a:ea typeface="Times New Roman" panose="02020603050405020304" pitchFamily="18" charset="0"/>
              </a:rPr>
              <a:t>, </a:t>
            </a:r>
            <a:r>
              <a:rPr lang="en-US" sz="1100" dirty="0" err="1">
                <a:effectLst/>
                <a:latin typeface="Calibri" panose="020F0502020204030204" pitchFamily="34" charset="0"/>
                <a:ea typeface="Times New Roman" panose="02020603050405020304" pitchFamily="18" charset="0"/>
              </a:rPr>
              <a:t>Sefer</a:t>
            </a:r>
            <a:r>
              <a:rPr lang="en-US" sz="1100" dirty="0">
                <a:effectLst/>
                <a:latin typeface="Calibri" panose="020F0502020204030204" pitchFamily="34" charset="0"/>
                <a:ea typeface="Times New Roman" panose="02020603050405020304" pitchFamily="18" charset="0"/>
              </a:rPr>
              <a:t> </a:t>
            </a:r>
            <a:r>
              <a:rPr lang="en-US" sz="1100" dirty="0" err="1">
                <a:effectLst/>
                <a:latin typeface="Calibri" panose="020F0502020204030204" pitchFamily="34" charset="0"/>
                <a:ea typeface="Times New Roman" panose="02020603050405020304" pitchFamily="18" charset="0"/>
              </a:rPr>
              <a:t>HaIkarim</a:t>
            </a:r>
            <a:r>
              <a:rPr lang="en-US" sz="1100" dirty="0">
                <a:effectLst/>
                <a:latin typeface="Calibri" panose="020F0502020204030204" pitchFamily="34" charset="0"/>
                <a:ea typeface="Times New Roman" panose="02020603050405020304" pitchFamily="18" charset="0"/>
              </a:rPr>
              <a:t>.</a:t>
            </a:r>
            <a:endParaRPr lang="en-US" sz="1100" dirty="0">
              <a:effectLst/>
              <a:latin typeface="Calibri" panose="020F0502020204030204" pitchFamily="34" charset="0"/>
              <a:ea typeface="Calibri" panose="020F0502020204030204" pitchFamily="34" charset="0"/>
            </a:endParaRPr>
          </a:p>
          <a:p>
            <a:pPr>
              <a:lnSpc>
                <a:spcPct val="125000"/>
              </a:lnSpc>
              <a:spcBef>
                <a:spcPts val="300"/>
              </a:spcBef>
            </a:pPr>
            <a:r>
              <a:rPr lang="en-US" sz="1200" baseline="30000" dirty="0">
                <a:effectLst/>
                <a:latin typeface="Calibri" panose="020F0502020204030204" pitchFamily="34" charset="0"/>
                <a:ea typeface="Calibri" panose="020F0502020204030204" pitchFamily="34" charset="0"/>
              </a:rPr>
              <a:t>4</a:t>
            </a:r>
            <a:r>
              <a:rPr lang="en-US" sz="1100" dirty="0">
                <a:effectLst/>
                <a:latin typeface="Calibri" panose="020F0502020204030204" pitchFamily="34" charset="0"/>
                <a:ea typeface="Calibri" panose="020F0502020204030204" pitchFamily="34" charset="0"/>
              </a:rPr>
              <a:t>Rav Matisyahu Salomon, explains in the nam</a:t>
            </a:r>
            <a:r>
              <a:rPr lang="en-US" sz="1100" dirty="0">
                <a:latin typeface="Calibri" panose="020F0502020204030204" pitchFamily="34" charset="0"/>
                <a:ea typeface="Calibri" panose="020F0502020204030204" pitchFamily="34" charset="0"/>
              </a:rPr>
              <a:t>e of </a:t>
            </a:r>
            <a:r>
              <a:rPr lang="en-US" sz="1100" dirty="0" err="1">
                <a:latin typeface="Calibri" panose="020F0502020204030204" pitchFamily="34" charset="0"/>
                <a:ea typeface="Calibri" panose="020F0502020204030204" pitchFamily="34" charset="0"/>
              </a:rPr>
              <a:t>Rav</a:t>
            </a:r>
            <a:r>
              <a:rPr lang="en-US" sz="1100" dirty="0">
                <a:latin typeface="Calibri" panose="020F0502020204030204" pitchFamily="34" charset="0"/>
                <a:ea typeface="Calibri" panose="020F0502020204030204" pitchFamily="34" charset="0"/>
              </a:rPr>
              <a:t> Eliyahu </a:t>
            </a:r>
            <a:r>
              <a:rPr lang="en-US" sz="1100" dirty="0" err="1">
                <a:latin typeface="Calibri" panose="020F0502020204030204" pitchFamily="34" charset="0"/>
                <a:ea typeface="Calibri" panose="020F0502020204030204" pitchFamily="34" charset="0"/>
              </a:rPr>
              <a:t>Lopian</a:t>
            </a:r>
            <a:r>
              <a:rPr lang="en-US" sz="1100" dirty="0">
                <a:latin typeface="Calibri" panose="020F0502020204030204" pitchFamily="34" charset="0"/>
                <a:ea typeface="Calibri" panose="020F0502020204030204" pitchFamily="34" charset="0"/>
              </a:rPr>
              <a:t>, that t</a:t>
            </a:r>
            <a:r>
              <a:rPr lang="en-US" sz="1100" dirty="0">
                <a:effectLst/>
                <a:latin typeface="Calibri" panose="020F0502020204030204" pitchFamily="34" charset="0"/>
                <a:ea typeface="Calibri" panose="020F0502020204030204" pitchFamily="34" charset="0"/>
              </a:rPr>
              <a:t>he redemption from Egypt required arousal of the Divine </a:t>
            </a:r>
            <a:r>
              <a:rPr lang="en-US" sz="1100" i="1" dirty="0" err="1">
                <a:effectLst/>
                <a:latin typeface="Calibri" panose="020F0502020204030204" pitchFamily="34" charset="0"/>
                <a:ea typeface="Calibri" panose="020F0502020204030204" pitchFamily="34" charset="0"/>
              </a:rPr>
              <a:t>middah</a:t>
            </a:r>
            <a:r>
              <a:rPr lang="en-US" sz="1100" dirty="0">
                <a:effectLst/>
                <a:latin typeface="Calibri" panose="020F0502020204030204" pitchFamily="34" charset="0"/>
                <a:ea typeface="Calibri" panose="020F0502020204030204" pitchFamily="34" charset="0"/>
              </a:rPr>
              <a:t> of </a:t>
            </a:r>
            <a:r>
              <a:rPr lang="en-US" sz="1100" dirty="0">
                <a:effectLst/>
                <a:latin typeface="Calibri" panose="020F0502020204030204" pitchFamily="34" charset="0"/>
                <a:ea typeface="Times New Roman" panose="02020603050405020304" pitchFamily="18" charset="0"/>
              </a:rPr>
              <a:t>“</a:t>
            </a:r>
            <a:r>
              <a:rPr lang="he-IL" sz="1200" dirty="0">
                <a:effectLst/>
                <a:latin typeface="Calibri" panose="020F0502020204030204" pitchFamily="34" charset="0"/>
                <a:ea typeface="Calibri" panose="020F0502020204030204" pitchFamily="34" charset="0"/>
                <a:cs typeface="Times New Roman" panose="02020603050405020304" pitchFamily="18" charset="0"/>
              </a:rPr>
              <a:t>לִשְׁאֵרִית נַחֲלָתוֹ</a:t>
            </a:r>
            <a:r>
              <a:rPr lang="en-US" sz="1100" dirty="0">
                <a:effectLst/>
                <a:latin typeface="Calibri" panose="020F0502020204030204" pitchFamily="34" charset="0"/>
                <a:ea typeface="Times New Roman" panose="02020603050405020304" pitchFamily="18" charset="0"/>
                <a:cs typeface="Calibri" panose="020F0502020204030204" pitchFamily="34" charset="0"/>
              </a:rPr>
              <a:t>”</a:t>
            </a:r>
            <a:r>
              <a:rPr lang="en-US" sz="1100" dirty="0">
                <a:effectLst/>
                <a:latin typeface="Calibri" panose="020F0502020204030204" pitchFamily="34" charset="0"/>
                <a:ea typeface="Calibri" panose="020F0502020204030204" pitchFamily="34" charset="0"/>
                <a:cs typeface="Calibri" panose="020F0502020204030204" pitchFamily="34" charset="0"/>
              </a:rPr>
              <a:t> because the merits of the Jewish people were insufficient to deserve redemption (see </a:t>
            </a:r>
            <a:r>
              <a:rPr lang="en-US" sz="1100" dirty="0" err="1">
                <a:effectLst/>
                <a:latin typeface="Calibri" panose="020F0502020204030204" pitchFamily="34" charset="0"/>
                <a:ea typeface="Calibri" panose="020F0502020204030204" pitchFamily="34" charset="0"/>
                <a:cs typeface="Calibri" panose="020F0502020204030204" pitchFamily="34" charset="0"/>
              </a:rPr>
              <a:t>Kuntres</a:t>
            </a:r>
            <a:r>
              <a:rPr lang="en-US" sz="1100" dirty="0">
                <a:effectLst/>
                <a:latin typeface="Calibri" panose="020F0502020204030204" pitchFamily="34" charset="0"/>
                <a:ea typeface="Calibri" panose="020F0502020204030204" pitchFamily="34" charset="0"/>
                <a:cs typeface="Calibri" panose="020F0502020204030204" pitchFamily="34" charset="0"/>
              </a:rPr>
              <a:t>, Section </a:t>
            </a:r>
            <a:r>
              <a:rPr lang="en-US" sz="1000" dirty="0">
                <a:effectLst/>
                <a:latin typeface="Cambria" panose="02040503050406030204" pitchFamily="18" charset="0"/>
                <a:ea typeface="Calibri" panose="020F0502020204030204" pitchFamily="34" charset="0"/>
                <a:cs typeface="Calibri" panose="020F0502020204030204" pitchFamily="34" charset="0"/>
              </a:rPr>
              <a:t>VIII-B, 1-4,</a:t>
            </a:r>
            <a:r>
              <a:rPr lang="en-US" sz="1000" dirty="0">
                <a:effectLst/>
                <a:latin typeface="Calibri" panose="020F0502020204030204" pitchFamily="34" charset="0"/>
                <a:ea typeface="Calibri" panose="020F0502020204030204" pitchFamily="34" charset="0"/>
                <a:cs typeface="Calibri" panose="020F0502020204030204" pitchFamily="34" charset="0"/>
              </a:rPr>
              <a:t>  </a:t>
            </a:r>
            <a:r>
              <a:rPr lang="en-US" sz="1100" dirty="0">
                <a:effectLst/>
                <a:latin typeface="Calibri" panose="020F0502020204030204" pitchFamily="34" charset="0"/>
                <a:ea typeface="Calibri" panose="020F0502020204030204" pitchFamily="34" charset="0"/>
                <a:cs typeface="Calibri" panose="020F0502020204030204" pitchFamily="34" charset="0"/>
              </a:rPr>
              <a:t>pp. </a:t>
            </a:r>
            <a:r>
              <a:rPr lang="en-US" sz="1100" dirty="0">
                <a:latin typeface="Calibri" panose="020F0502020204030204" pitchFamily="34" charset="0"/>
                <a:ea typeface="Calibri" panose="020F0502020204030204" pitchFamily="34" charset="0"/>
                <a:cs typeface="Calibri" panose="020F0502020204030204" pitchFamily="34" charset="0"/>
              </a:rPr>
              <a:t>70</a:t>
            </a:r>
            <a:r>
              <a:rPr lang="en-US" sz="1100" dirty="0">
                <a:effectLst/>
                <a:latin typeface="Calibri" panose="020F0502020204030204" pitchFamily="34" charset="0"/>
                <a:ea typeface="Calibri" panose="020F0502020204030204" pitchFamily="34" charset="0"/>
                <a:cs typeface="Calibri" panose="020F0502020204030204" pitchFamily="34" charset="0"/>
              </a:rPr>
              <a:t>-71). </a:t>
            </a:r>
          </a:p>
          <a:p>
            <a:pPr>
              <a:lnSpc>
                <a:spcPct val="125000"/>
              </a:lnSpc>
              <a:spcBef>
                <a:spcPts val="300"/>
              </a:spcBef>
            </a:pPr>
            <a:r>
              <a:rPr lang="en-US" sz="1200" baseline="30000" dirty="0">
                <a:effectLst/>
                <a:latin typeface="Calibri" panose="020F0502020204030204" pitchFamily="34" charset="0"/>
                <a:ea typeface="Calibri" panose="020F0502020204030204" pitchFamily="34" charset="0"/>
              </a:rPr>
              <a:t>5</a:t>
            </a:r>
            <a:r>
              <a:rPr lang="en-US" sz="1100" dirty="0">
                <a:effectLst/>
                <a:latin typeface="Calibri" panose="020F0502020204030204" pitchFamily="34" charset="0"/>
                <a:ea typeface="Calibri" panose="020F0502020204030204" pitchFamily="34" charset="0"/>
              </a:rPr>
              <a:t>Rav </a:t>
            </a:r>
            <a:r>
              <a:rPr lang="en-US" sz="1100" dirty="0" err="1">
                <a:effectLst/>
                <a:latin typeface="Calibri" panose="020F0502020204030204" pitchFamily="34" charset="0"/>
                <a:ea typeface="Calibri" panose="020F0502020204030204" pitchFamily="34" charset="0"/>
              </a:rPr>
              <a:t>Yeruchem</a:t>
            </a:r>
            <a:r>
              <a:rPr lang="en-US" sz="1100" dirty="0">
                <a:effectLst/>
                <a:latin typeface="Calibri" panose="020F0502020204030204" pitchFamily="34" charset="0"/>
                <a:ea typeface="Calibri" panose="020F0502020204030204" pitchFamily="34" charset="0"/>
              </a:rPr>
              <a:t> </a:t>
            </a:r>
            <a:r>
              <a:rPr lang="en-US" sz="1100" dirty="0" err="1">
                <a:effectLst/>
                <a:latin typeface="Calibri" panose="020F0502020204030204" pitchFamily="34" charset="0"/>
                <a:ea typeface="Calibri" panose="020F0502020204030204" pitchFamily="34" charset="0"/>
              </a:rPr>
              <a:t>Levovitz</a:t>
            </a:r>
            <a:r>
              <a:rPr lang="en-US" sz="1100" dirty="0">
                <a:effectLst/>
                <a:latin typeface="Calibri" panose="020F0502020204030204" pitchFamily="34" charset="0"/>
                <a:ea typeface="Calibri" panose="020F0502020204030204" pitchFamily="34" charset="0"/>
              </a:rPr>
              <a:t> (see </a:t>
            </a:r>
            <a:r>
              <a:rPr lang="en-US" sz="1100" dirty="0" err="1">
                <a:effectLst/>
                <a:latin typeface="Calibri" panose="020F0502020204030204" pitchFamily="34" charset="0"/>
                <a:ea typeface="Calibri" panose="020F0502020204030204" pitchFamily="34" charset="0"/>
              </a:rPr>
              <a:t>Kuntres</a:t>
            </a:r>
            <a:r>
              <a:rPr lang="en-US" sz="1100" dirty="0">
                <a:effectLst/>
                <a:latin typeface="Calibri" panose="020F0502020204030204" pitchFamily="34" charset="0"/>
                <a:ea typeface="Calibri" panose="020F0502020204030204" pitchFamily="34" charset="0"/>
              </a:rPr>
              <a:t>, Section </a:t>
            </a:r>
            <a:r>
              <a:rPr lang="en-US" sz="1000" dirty="0">
                <a:effectLst/>
                <a:latin typeface="Cambria" panose="02040503050406030204" pitchFamily="18" charset="0"/>
                <a:ea typeface="Calibri" panose="020F0502020204030204" pitchFamily="34" charset="0"/>
              </a:rPr>
              <a:t>VII-A-4</a:t>
            </a:r>
            <a:r>
              <a:rPr lang="en-US" sz="1100" dirty="0">
                <a:effectLst/>
                <a:latin typeface="Calibri" panose="020F0502020204030204" pitchFamily="34" charset="0"/>
                <a:ea typeface="Calibri" panose="020F0502020204030204" pitchFamily="34" charset="0"/>
              </a:rPr>
              <a:t>, p. 61).</a:t>
            </a:r>
          </a:p>
          <a:p>
            <a:pPr marL="0" marR="0" algn="ctr">
              <a:lnSpc>
                <a:spcPct val="125000"/>
              </a:lnSpc>
              <a:spcBef>
                <a:spcPts val="1200"/>
              </a:spcBef>
              <a:spcAft>
                <a:spcPts val="0"/>
              </a:spcAft>
            </a:pPr>
            <a:r>
              <a:rPr lang="en-US" sz="1100" b="1" u="sng" dirty="0">
                <a:effectLst/>
                <a:latin typeface="Calibri" panose="020F0502020204030204" pitchFamily="34" charset="0"/>
                <a:ea typeface="Calibri" panose="020F0502020204030204" pitchFamily="34" charset="0"/>
              </a:rPr>
              <a:t>Slide 13</a:t>
            </a:r>
            <a:endParaRPr lang="en-US" sz="1100" dirty="0">
              <a:effectLst/>
              <a:latin typeface="Calibri" panose="020F0502020204030204" pitchFamily="34" charset="0"/>
              <a:ea typeface="Calibri" panose="020F0502020204030204" pitchFamily="34" charset="0"/>
            </a:endParaRPr>
          </a:p>
          <a:p>
            <a:pPr marL="0" marR="0">
              <a:lnSpc>
                <a:spcPct val="125000"/>
              </a:lnSpc>
              <a:spcBef>
                <a:spcPts val="0"/>
              </a:spcBef>
              <a:spcAft>
                <a:spcPts val="0"/>
              </a:spcAft>
            </a:pPr>
            <a:r>
              <a:rPr lang="en-US" sz="1200" baseline="30000" dirty="0">
                <a:effectLst/>
                <a:latin typeface="Calibri" panose="020F0502020204030204" pitchFamily="34" charset="0"/>
                <a:ea typeface="Calibri" panose="020F0502020204030204" pitchFamily="34" charset="0"/>
              </a:rPr>
              <a:t>6</a:t>
            </a:r>
            <a:r>
              <a:rPr lang="en-US" sz="1100" dirty="0">
                <a:effectLst/>
                <a:latin typeface="Calibri" panose="020F0502020204030204" pitchFamily="34" charset="0"/>
                <a:ea typeface="Calibri" panose="020F0502020204030204" pitchFamily="34" charset="0"/>
              </a:rPr>
              <a:t>See </a:t>
            </a:r>
            <a:r>
              <a:rPr lang="en-US" sz="1100" dirty="0" err="1">
                <a:effectLst/>
                <a:latin typeface="Calibri" panose="020F0502020204030204" pitchFamily="34" charset="0"/>
                <a:ea typeface="Calibri" panose="020F0502020204030204" pitchFamily="34" charset="0"/>
              </a:rPr>
              <a:t>Kuntres</a:t>
            </a:r>
            <a:r>
              <a:rPr lang="en-US" sz="1100" dirty="0">
                <a:effectLst/>
                <a:latin typeface="Calibri" panose="020F0502020204030204" pitchFamily="34" charset="0"/>
                <a:ea typeface="Calibri" panose="020F0502020204030204" pitchFamily="34" charset="0"/>
              </a:rPr>
              <a:t>, Section </a:t>
            </a:r>
            <a:r>
              <a:rPr lang="en-US" sz="1000" dirty="0">
                <a:effectLst/>
                <a:latin typeface="Cambria" panose="02040503050406030204" pitchFamily="18" charset="0"/>
                <a:ea typeface="Calibri" panose="020F0502020204030204" pitchFamily="34" charset="0"/>
              </a:rPr>
              <a:t>II-B,</a:t>
            </a:r>
            <a:r>
              <a:rPr lang="en-US" sz="1000" dirty="0">
                <a:effectLst/>
                <a:latin typeface="Calibri" panose="020F0502020204030204" pitchFamily="34" charset="0"/>
                <a:ea typeface="Calibri" panose="020F0502020204030204" pitchFamily="34" charset="0"/>
              </a:rPr>
              <a:t> </a:t>
            </a:r>
            <a:r>
              <a:rPr lang="en-US" sz="1100" dirty="0">
                <a:effectLst/>
                <a:latin typeface="Calibri" panose="020F0502020204030204" pitchFamily="34" charset="0"/>
                <a:ea typeface="Calibri" panose="020F0502020204030204" pitchFamily="34" charset="0"/>
              </a:rPr>
              <a:t>pp. 15-19 </a:t>
            </a:r>
            <a:r>
              <a:rPr lang="en-US" sz="1100" dirty="0">
                <a:effectLst/>
                <a:latin typeface="Calibri" panose="020F0502020204030204" pitchFamily="34" charset="0"/>
                <a:ea typeface="Times New Roman" panose="02020603050405020304" pitchFamily="18" charset="0"/>
              </a:rPr>
              <a:t>for more extensive discussion.</a:t>
            </a:r>
            <a:endParaRPr lang="en-US" sz="1100" dirty="0">
              <a:effectLst/>
              <a:latin typeface="Calibri" panose="020F0502020204030204" pitchFamily="34" charset="0"/>
              <a:ea typeface="Calibri" panose="020F0502020204030204" pitchFamily="34" charset="0"/>
            </a:endParaRPr>
          </a:p>
          <a:p>
            <a:pPr marL="0" marR="0">
              <a:lnSpc>
                <a:spcPct val="125000"/>
              </a:lnSpc>
              <a:spcBef>
                <a:spcPts val="300"/>
              </a:spcBef>
              <a:spcAft>
                <a:spcPts val="0"/>
              </a:spcAft>
            </a:pPr>
            <a:r>
              <a:rPr lang="en-US" sz="1200" baseline="30000" dirty="0">
                <a:effectLst/>
                <a:latin typeface="Calibri" panose="020F0502020204030204" pitchFamily="34" charset="0"/>
                <a:ea typeface="Calibri" panose="020F0502020204030204" pitchFamily="34" charset="0"/>
              </a:rPr>
              <a:t>7</a:t>
            </a:r>
            <a:r>
              <a:rPr lang="en-US" sz="1100" dirty="0">
                <a:effectLst/>
                <a:latin typeface="Calibri" panose="020F0502020204030204" pitchFamily="34" charset="0"/>
                <a:ea typeface="Calibri" panose="020F0502020204030204" pitchFamily="34" charset="0"/>
              </a:rPr>
              <a:t>Cited by </a:t>
            </a:r>
            <a:r>
              <a:rPr lang="en-US" sz="1100" dirty="0" err="1">
                <a:effectLst/>
                <a:latin typeface="Calibri" panose="020F0502020204030204" pitchFamily="34" charset="0"/>
                <a:ea typeface="Calibri" panose="020F0502020204030204" pitchFamily="34" charset="0"/>
              </a:rPr>
              <a:t>Rav</a:t>
            </a:r>
            <a:r>
              <a:rPr lang="en-US" sz="1100" dirty="0">
                <a:effectLst/>
                <a:latin typeface="Calibri" panose="020F0502020204030204" pitchFamily="34" charset="0"/>
                <a:ea typeface="Calibri" panose="020F0502020204030204" pitchFamily="34" charset="0"/>
              </a:rPr>
              <a:t> Salomon: The 80-year period from Moshe’s birth until the burning bush encounter is chronicled in the Torah in only 21 verses.  The few events which the Torah records, are remarkable because they demonstrate Moshe </a:t>
            </a:r>
            <a:r>
              <a:rPr lang="en-US" sz="1100" dirty="0" err="1">
                <a:effectLst/>
                <a:latin typeface="Calibri" panose="020F0502020204030204" pitchFamily="34" charset="0"/>
                <a:ea typeface="Calibri" panose="020F0502020204030204" pitchFamily="34" charset="0"/>
              </a:rPr>
              <a:t>Rabbeinu’s</a:t>
            </a:r>
            <a:r>
              <a:rPr lang="en-US" sz="1100" dirty="0">
                <a:effectLst/>
                <a:latin typeface="Calibri" panose="020F0502020204030204" pitchFamily="34" charset="0"/>
                <a:ea typeface="Calibri" panose="020F0502020204030204" pitchFamily="34" charset="0"/>
              </a:rPr>
              <a:t> supreme </a:t>
            </a:r>
            <a:r>
              <a:rPr lang="en-US" sz="1100" i="1" dirty="0" err="1">
                <a:effectLst/>
                <a:latin typeface="Calibri" panose="020F0502020204030204" pitchFamily="34" charset="0"/>
                <a:ea typeface="Calibri" panose="020F0502020204030204" pitchFamily="34" charset="0"/>
              </a:rPr>
              <a:t>Nesiah</a:t>
            </a:r>
            <a:r>
              <a:rPr lang="en-US" sz="1100" i="1" dirty="0">
                <a:effectLst/>
                <a:latin typeface="Calibri" panose="020F0502020204030204" pitchFamily="34" charset="0"/>
                <a:ea typeface="Calibri" panose="020F0502020204030204" pitchFamily="34" charset="0"/>
              </a:rPr>
              <a:t> </a:t>
            </a:r>
            <a:r>
              <a:rPr lang="en-US" sz="1100" i="1" dirty="0" err="1">
                <a:effectLst/>
                <a:latin typeface="Calibri" panose="020F0502020204030204" pitchFamily="34" charset="0"/>
                <a:ea typeface="Calibri" panose="020F0502020204030204" pitchFamily="34" charset="0"/>
              </a:rPr>
              <a:t>B’ol</a:t>
            </a:r>
            <a:r>
              <a:rPr lang="en-US" sz="1100" i="1" dirty="0">
                <a:effectLst/>
                <a:latin typeface="Calibri" panose="020F0502020204030204" pitchFamily="34" charset="0"/>
                <a:ea typeface="Calibri" panose="020F0502020204030204" pitchFamily="34" charset="0"/>
              </a:rPr>
              <a:t>, </a:t>
            </a:r>
            <a:r>
              <a:rPr lang="en-US" sz="1100" dirty="0">
                <a:effectLst/>
                <a:latin typeface="Calibri" panose="020F0502020204030204" pitchFamily="34" charset="0"/>
                <a:ea typeface="Calibri" panose="020F0502020204030204" pitchFamily="34" charset="0"/>
              </a:rPr>
              <a:t>indicating that it was this </a:t>
            </a:r>
            <a:r>
              <a:rPr lang="en-US" sz="1100" i="1" dirty="0" err="1">
                <a:effectLst/>
                <a:latin typeface="Calibri" panose="020F0502020204030204" pitchFamily="34" charset="0"/>
                <a:ea typeface="Calibri" panose="020F0502020204030204" pitchFamily="34" charset="0"/>
              </a:rPr>
              <a:t>ma’alah</a:t>
            </a:r>
            <a:r>
              <a:rPr lang="en-US" sz="1100" i="1" dirty="0">
                <a:effectLst/>
                <a:latin typeface="Calibri" panose="020F0502020204030204" pitchFamily="34" charset="0"/>
                <a:ea typeface="Calibri" panose="020F0502020204030204" pitchFamily="34" charset="0"/>
              </a:rPr>
              <a:t> </a:t>
            </a:r>
            <a:r>
              <a:rPr lang="en-US" sz="1100" dirty="0">
                <a:effectLst/>
                <a:latin typeface="Calibri" panose="020F0502020204030204" pitchFamily="34" charset="0"/>
                <a:ea typeface="Calibri" panose="020F0502020204030204" pitchFamily="34" charset="0"/>
              </a:rPr>
              <a:t>alone that qualified Moshe to become the Jewish people’s redeemer and transmitter of the Torah (see </a:t>
            </a:r>
            <a:r>
              <a:rPr lang="en-US" sz="1100" dirty="0" err="1">
                <a:effectLst/>
                <a:latin typeface="Calibri" panose="020F0502020204030204" pitchFamily="34" charset="0"/>
                <a:ea typeface="Calibri" panose="020F0502020204030204" pitchFamily="34" charset="0"/>
              </a:rPr>
              <a:t>Kuntres</a:t>
            </a:r>
            <a:r>
              <a:rPr lang="en-US" sz="1100" dirty="0">
                <a:effectLst/>
                <a:latin typeface="Calibri" panose="020F0502020204030204" pitchFamily="34" charset="0"/>
                <a:ea typeface="Calibri" panose="020F0502020204030204" pitchFamily="34" charset="0"/>
              </a:rPr>
              <a:t>, Section </a:t>
            </a:r>
            <a:r>
              <a:rPr lang="en-US" sz="1000" dirty="0">
                <a:effectLst/>
                <a:latin typeface="Cambria" panose="02040503050406030204" pitchFamily="18" charset="0"/>
                <a:ea typeface="Calibri" panose="020F0502020204030204" pitchFamily="34" charset="0"/>
              </a:rPr>
              <a:t>II-B</a:t>
            </a:r>
            <a:r>
              <a:rPr lang="en-US" sz="1100" dirty="0">
                <a:effectLst/>
                <a:latin typeface="Calibri" panose="020F0502020204030204" pitchFamily="34" charset="0"/>
                <a:ea typeface="Calibri" panose="020F0502020204030204" pitchFamily="34" charset="0"/>
              </a:rPr>
              <a:t>, pp. 15-16).</a:t>
            </a:r>
          </a:p>
          <a:p>
            <a:pPr marL="0" marR="0">
              <a:lnSpc>
                <a:spcPct val="125000"/>
              </a:lnSpc>
              <a:spcBef>
                <a:spcPts val="300"/>
              </a:spcBef>
              <a:spcAft>
                <a:spcPts val="0"/>
              </a:spcAft>
            </a:pPr>
            <a:r>
              <a:rPr lang="en-US" sz="1200" baseline="30000" dirty="0">
                <a:effectLst/>
                <a:latin typeface="Calibri" panose="020F0502020204030204" pitchFamily="34" charset="0"/>
                <a:ea typeface="Calibri" panose="020F0502020204030204" pitchFamily="34" charset="0"/>
              </a:rPr>
              <a:t>8</a:t>
            </a:r>
            <a:r>
              <a:rPr lang="en-US" sz="1100" b="1" dirty="0">
                <a:effectLst/>
                <a:latin typeface="Calibri" panose="020F0502020204030204" pitchFamily="34" charset="0"/>
                <a:ea typeface="Calibri" panose="020F0502020204030204" pitchFamily="34" charset="0"/>
              </a:rPr>
              <a:t>Event C</a:t>
            </a:r>
            <a:r>
              <a:rPr lang="en-US" sz="1100" dirty="0">
                <a:effectLst/>
                <a:latin typeface="Calibri" panose="020F0502020204030204" pitchFamily="34" charset="0"/>
                <a:ea typeface="Calibri" panose="020F0502020204030204" pitchFamily="34" charset="0"/>
              </a:rPr>
              <a:t>, along with </a:t>
            </a:r>
            <a:r>
              <a:rPr lang="en-US" sz="1100" b="1" dirty="0">
                <a:effectLst/>
                <a:latin typeface="Calibri" panose="020F0502020204030204" pitchFamily="34" charset="0"/>
                <a:ea typeface="Calibri" panose="020F0502020204030204" pitchFamily="34" charset="0"/>
              </a:rPr>
              <a:t>Event B</a:t>
            </a:r>
            <a:r>
              <a:rPr lang="en-US" sz="1100" dirty="0">
                <a:effectLst/>
                <a:latin typeface="Calibri" panose="020F0502020204030204" pitchFamily="34" charset="0"/>
                <a:ea typeface="Calibri" panose="020F0502020204030204" pitchFamily="34" charset="0"/>
              </a:rPr>
              <a:t>, led to the attempted execution of Moshe by Pharaoh.</a:t>
            </a:r>
          </a:p>
          <a:p>
            <a:pPr marL="0" marR="0">
              <a:lnSpc>
                <a:spcPct val="125000"/>
              </a:lnSpc>
              <a:spcBef>
                <a:spcPts val="300"/>
              </a:spcBef>
              <a:spcAft>
                <a:spcPts val="0"/>
              </a:spcAft>
            </a:pPr>
            <a:r>
              <a:rPr lang="en-US" sz="1200" baseline="30000" dirty="0">
                <a:effectLst/>
                <a:latin typeface="Calibri" panose="020F0502020204030204" pitchFamily="34" charset="0"/>
                <a:ea typeface="Calibri" panose="020F0502020204030204" pitchFamily="34" charset="0"/>
              </a:rPr>
              <a:t>9</a:t>
            </a:r>
            <a:r>
              <a:rPr lang="en-US" sz="1100" dirty="0">
                <a:effectLst/>
                <a:latin typeface="Calibri" panose="020F0502020204030204" pitchFamily="34" charset="0"/>
                <a:ea typeface="Calibri" panose="020F0502020204030204" pitchFamily="34" charset="0"/>
              </a:rPr>
              <a:t>In </a:t>
            </a:r>
            <a:r>
              <a:rPr lang="en-US" sz="1100" b="1" dirty="0">
                <a:effectLst/>
                <a:latin typeface="Calibri" panose="020F0502020204030204" pitchFamily="34" charset="0"/>
                <a:ea typeface="Calibri" panose="020F0502020204030204" pitchFamily="34" charset="0"/>
              </a:rPr>
              <a:t>Event B</a:t>
            </a:r>
            <a:r>
              <a:rPr lang="en-US" sz="1100" dirty="0">
                <a:effectLst/>
                <a:latin typeface="Calibri" panose="020F0502020204030204" pitchFamily="34" charset="0"/>
                <a:ea typeface="Calibri" panose="020F0502020204030204" pitchFamily="34" charset="0"/>
              </a:rPr>
              <a:t>, the victim and his oppressor were well defined and distinct, innocent versus evil.  Consequently, our instinctive reaction is to rise to the defense of the innocent victim.  In </a:t>
            </a:r>
            <a:r>
              <a:rPr lang="en-US" sz="1100" b="1" dirty="0">
                <a:effectLst/>
                <a:latin typeface="Calibri" panose="020F0502020204030204" pitchFamily="34" charset="0"/>
                <a:ea typeface="Calibri" panose="020F0502020204030204" pitchFamily="34" charset="0"/>
              </a:rPr>
              <a:t>Event C</a:t>
            </a:r>
            <a:r>
              <a:rPr lang="en-US" sz="1100" dirty="0">
                <a:effectLst/>
                <a:latin typeface="Calibri" panose="020F0502020204030204" pitchFamily="34" charset="0"/>
                <a:ea typeface="Calibri" panose="020F0502020204030204" pitchFamily="34" charset="0"/>
              </a:rPr>
              <a:t>, this clear distinction did not exist since both parties were culpable for participating in reprehensible behavior.  Our instinctive compassion would not easily be aroused for such people and we might easily justify not getting involved.  Nonetheless, Moshe </a:t>
            </a:r>
            <a:r>
              <a:rPr lang="en-US" sz="1100" dirty="0" err="1">
                <a:effectLst/>
                <a:latin typeface="Calibri" panose="020F0502020204030204" pitchFamily="34" charset="0"/>
                <a:ea typeface="Calibri" panose="020F0502020204030204" pitchFamily="34" charset="0"/>
              </a:rPr>
              <a:t>Rabbeinu</a:t>
            </a:r>
            <a:r>
              <a:rPr lang="en-US" sz="1100" dirty="0">
                <a:effectLst/>
                <a:latin typeface="Calibri" panose="020F0502020204030204" pitchFamily="34" charset="0"/>
                <a:ea typeface="Calibri" panose="020F0502020204030204" pitchFamily="34" charset="0"/>
              </a:rPr>
              <a:t> could not bear seeing his brethren engaging in such behavior and/or becoming victimized and he intervened to stop them. </a:t>
            </a:r>
          </a:p>
          <a:p>
            <a:pPr marL="0" marR="0">
              <a:lnSpc>
                <a:spcPct val="125000"/>
              </a:lnSpc>
              <a:spcBef>
                <a:spcPts val="300"/>
              </a:spcBef>
              <a:spcAft>
                <a:spcPts val="0"/>
              </a:spcAft>
            </a:pPr>
            <a:r>
              <a:rPr lang="en-US" sz="1200" baseline="30000" dirty="0">
                <a:effectLst/>
                <a:latin typeface="Calibri" panose="020F0502020204030204" pitchFamily="34" charset="0"/>
                <a:ea typeface="Calibri" panose="020F0502020204030204" pitchFamily="34" charset="0"/>
              </a:rPr>
              <a:t>10</a:t>
            </a:r>
            <a:r>
              <a:rPr lang="en-US" sz="1100" dirty="0">
                <a:effectLst/>
                <a:latin typeface="Calibri" panose="020F0502020204030204" pitchFamily="34" charset="0"/>
                <a:ea typeface="Calibri" panose="020F0502020204030204" pitchFamily="34" charset="0"/>
              </a:rPr>
              <a:t>In the above three events (</a:t>
            </a:r>
            <a:r>
              <a:rPr lang="en-US" sz="1100" b="1" dirty="0">
                <a:effectLst/>
                <a:latin typeface="Calibri" panose="020F0502020204030204" pitchFamily="34" charset="0"/>
                <a:ea typeface="Calibri" panose="020F0502020204030204" pitchFamily="34" charset="0"/>
              </a:rPr>
              <a:t>Events A-C</a:t>
            </a:r>
            <a:r>
              <a:rPr lang="en-US" sz="1100" dirty="0">
                <a:effectLst/>
                <a:latin typeface="Calibri" panose="020F0502020204030204" pitchFamily="34" charset="0"/>
                <a:ea typeface="Calibri" panose="020F0502020204030204" pitchFamily="34" charset="0"/>
              </a:rPr>
              <a:t>), Moshe </a:t>
            </a:r>
            <a:r>
              <a:rPr lang="en-US" sz="1100" dirty="0" err="1">
                <a:effectLst/>
                <a:latin typeface="Calibri" panose="020F0502020204030204" pitchFamily="34" charset="0"/>
                <a:ea typeface="Calibri" panose="020F0502020204030204" pitchFamily="34" charset="0"/>
              </a:rPr>
              <a:t>Rabbeinu’s</a:t>
            </a:r>
            <a:r>
              <a:rPr lang="en-US" sz="1100" dirty="0">
                <a:effectLst/>
                <a:latin typeface="Calibri" panose="020F0502020204030204" pitchFamily="34" charset="0"/>
                <a:ea typeface="Calibri" panose="020F0502020204030204" pitchFamily="34" charset="0"/>
              </a:rPr>
              <a:t> intervention was on behalf of his own people in his native land, which afforded him some sense of security.  By contrast, in </a:t>
            </a:r>
            <a:r>
              <a:rPr lang="en-US" sz="1100" b="1" dirty="0">
                <a:effectLst/>
                <a:latin typeface="Calibri" panose="020F0502020204030204" pitchFamily="34" charset="0"/>
                <a:ea typeface="Calibri" panose="020F0502020204030204" pitchFamily="34" charset="0"/>
              </a:rPr>
              <a:t>Event D</a:t>
            </a:r>
            <a:r>
              <a:rPr lang="en-US" sz="1100" dirty="0">
                <a:effectLst/>
                <a:latin typeface="Calibri" panose="020F0502020204030204" pitchFamily="34" charset="0"/>
                <a:ea typeface="Calibri" panose="020F0502020204030204" pitchFamily="34" charset="0"/>
              </a:rPr>
              <a:t>, Moshe was in a foreign land among strange people, where getting involved in an altercation between the local people could have jeopardized his own safety.  After all, his intervention to save a fellow Jew in a country where he knew the authorities, nearly cost him his life.  Certainly, he could not expect to be treated fairly in a totally strange country if he intervened in a local quarrel.  He could easily have said, “why should I meddle in altercations between one non-Jew and another?”  Yet, not only did Moshe intervene to defend </a:t>
            </a:r>
            <a:r>
              <a:rPr lang="en-US" sz="1100" dirty="0" err="1">
                <a:effectLst/>
                <a:latin typeface="Calibri" panose="020F0502020204030204" pitchFamily="34" charset="0"/>
                <a:ea typeface="Calibri" panose="020F0502020204030204" pitchFamily="34" charset="0"/>
              </a:rPr>
              <a:t>Yisro’s</a:t>
            </a:r>
            <a:r>
              <a:rPr lang="en-US" sz="1100" dirty="0">
                <a:effectLst/>
                <a:latin typeface="Calibri" panose="020F0502020204030204" pitchFamily="34" charset="0"/>
                <a:ea typeface="Calibri" panose="020F0502020204030204" pitchFamily="34" charset="0"/>
              </a:rPr>
              <a:t> daughters, but he even watered their animals for them.</a:t>
            </a:r>
          </a:p>
          <a:p>
            <a:pPr marL="0" marR="0" algn="ctr">
              <a:lnSpc>
                <a:spcPct val="125000"/>
              </a:lnSpc>
              <a:spcBef>
                <a:spcPts val="1200"/>
              </a:spcBef>
              <a:spcAft>
                <a:spcPts val="0"/>
              </a:spcAft>
            </a:pPr>
            <a:r>
              <a:rPr lang="en-US" sz="1100" b="1" u="sng" dirty="0">
                <a:effectLst/>
                <a:latin typeface="Calibri" panose="020F0502020204030204" pitchFamily="34" charset="0"/>
                <a:ea typeface="Calibri" panose="020F0502020204030204" pitchFamily="34" charset="0"/>
              </a:rPr>
              <a:t>Slide 14</a:t>
            </a:r>
            <a:endParaRPr lang="en-US" sz="1100" dirty="0">
              <a:effectLst/>
              <a:latin typeface="Calibri" panose="020F0502020204030204" pitchFamily="34" charset="0"/>
              <a:ea typeface="Calibri" panose="020F0502020204030204" pitchFamily="34" charset="0"/>
            </a:endParaRPr>
          </a:p>
          <a:p>
            <a:pPr marL="0" marR="0">
              <a:lnSpc>
                <a:spcPct val="125000"/>
              </a:lnSpc>
              <a:spcBef>
                <a:spcPts val="0"/>
              </a:spcBef>
              <a:spcAft>
                <a:spcPts val="0"/>
              </a:spcAft>
            </a:pPr>
            <a:r>
              <a:rPr lang="en-US" sz="1200" baseline="30000" dirty="0">
                <a:effectLst/>
                <a:latin typeface="Calibri" panose="020F0502020204030204" pitchFamily="34" charset="0"/>
                <a:ea typeface="Times New Roman" panose="02020603050405020304" pitchFamily="18" charset="0"/>
              </a:rPr>
              <a:t>11</a:t>
            </a:r>
            <a:r>
              <a:rPr lang="en-US" sz="1100" dirty="0">
                <a:effectLst/>
                <a:latin typeface="Calibri" panose="020F0502020204030204" pitchFamily="34" charset="0"/>
                <a:ea typeface="Times New Roman" panose="02020603050405020304" pitchFamily="18" charset="0"/>
              </a:rPr>
              <a:t>Rav Friedlander derives the following from this verse:  In order to feel </a:t>
            </a:r>
            <a:r>
              <a:rPr lang="en-US" sz="1100" dirty="0">
                <a:effectLst/>
                <a:latin typeface="Calibri" panose="020F0502020204030204" pitchFamily="34" charset="0"/>
                <a:ea typeface="Times New Roman" panose="02020603050405020304" pitchFamily="18" charset="0"/>
                <a:cs typeface="Calibri" panose="020F0502020204030204" pitchFamily="34" charset="0"/>
              </a:rPr>
              <a:t>another person’s struggles</a:t>
            </a:r>
            <a:r>
              <a:rPr lang="en-US" sz="1100" dirty="0">
                <a:effectLst/>
                <a:latin typeface="Calibri" panose="020F0502020204030204" pitchFamily="34" charset="0"/>
                <a:ea typeface="Times New Roman" panose="02020603050405020304" pitchFamily="18" charset="0"/>
              </a:rPr>
              <a:t>, we </a:t>
            </a:r>
            <a:r>
              <a:rPr lang="en-US" sz="1100" dirty="0">
                <a:effectLst/>
                <a:latin typeface="Calibri" panose="020F0502020204030204" pitchFamily="34" charset="0"/>
                <a:ea typeface="Times New Roman" panose="02020603050405020304" pitchFamily="18" charset="0"/>
                <a:cs typeface="Calibri" panose="020F0502020204030204" pitchFamily="34" charset="0"/>
              </a:rPr>
              <a:t>must exit (“</a:t>
            </a:r>
            <a:r>
              <a:rPr lang="he-IL" sz="1200" dirty="0">
                <a:effectLst/>
                <a:latin typeface="Calibri" panose="020F0502020204030204" pitchFamily="34" charset="0"/>
                <a:ea typeface="Times New Roman" panose="02020603050405020304" pitchFamily="18" charset="0"/>
                <a:cs typeface="Times New Roman" panose="02020603050405020304" pitchFamily="18" charset="0"/>
              </a:rPr>
              <a:t>ויצא</a:t>
            </a:r>
            <a:r>
              <a:rPr lang="en-US" sz="1100" dirty="0">
                <a:effectLst/>
                <a:latin typeface="Calibri" panose="020F0502020204030204" pitchFamily="34" charset="0"/>
                <a:ea typeface="Times New Roman" panose="02020603050405020304" pitchFamily="18" charset="0"/>
                <a:cs typeface="Calibri" panose="020F0502020204030204" pitchFamily="34" charset="0"/>
              </a:rPr>
              <a:t>”) our</a:t>
            </a:r>
            <a:r>
              <a:rPr lang="en-US" sz="1100" dirty="0">
                <a:effectLst/>
                <a:latin typeface="Calibri" panose="020F0502020204030204" pitchFamily="34" charset="0"/>
                <a:ea typeface="Times New Roman" panose="02020603050405020304" pitchFamily="18" charset="0"/>
              </a:rPr>
              <a:t> own station in life (i.e., put our personal perspectives and biases </a:t>
            </a:r>
            <a:r>
              <a:rPr lang="en-US" sz="1100" dirty="0">
                <a:effectLst/>
                <a:latin typeface="Calibri" panose="020F0502020204030204" pitchFamily="34" charset="0"/>
                <a:ea typeface="Times New Roman" panose="02020603050405020304" pitchFamily="18" charset="0"/>
                <a:cs typeface="Calibri" panose="020F0502020204030204" pitchFamily="34" charset="0"/>
              </a:rPr>
              <a:t>aside) to see (“</a:t>
            </a:r>
            <a:r>
              <a:rPr lang="he-IL" sz="1200" dirty="0">
                <a:effectLst/>
                <a:latin typeface="Calibri" panose="020F0502020204030204" pitchFamily="34" charset="0"/>
                <a:ea typeface="Times New Roman" panose="02020603050405020304" pitchFamily="18" charset="0"/>
                <a:cs typeface="Times New Roman" panose="02020603050405020304" pitchFamily="18" charset="0"/>
              </a:rPr>
              <a:t>וירא</a:t>
            </a:r>
            <a:r>
              <a:rPr lang="en-US" sz="1100" dirty="0">
                <a:effectLst/>
                <a:latin typeface="Calibri" panose="020F0502020204030204" pitchFamily="34" charset="0"/>
                <a:ea typeface="Times New Roman" panose="02020603050405020304" pitchFamily="18" charset="0"/>
                <a:cs typeface="Calibri" panose="020F0502020204030204" pitchFamily="34" charset="0"/>
              </a:rPr>
              <a:t>”) the </a:t>
            </a:r>
            <a:r>
              <a:rPr lang="en-US" sz="1100" dirty="0">
                <a:effectLst/>
                <a:latin typeface="Calibri" panose="020F0502020204030204" pitchFamily="34" charset="0"/>
                <a:ea typeface="Times New Roman" panose="02020603050405020304" pitchFamily="18" charset="0"/>
              </a:rPr>
              <a:t>situation through the lens of the person who is suffering (see </a:t>
            </a:r>
            <a:r>
              <a:rPr lang="en-US" sz="1100" dirty="0" err="1">
                <a:effectLst/>
                <a:latin typeface="Calibri" panose="020F0502020204030204" pitchFamily="34" charset="0"/>
                <a:ea typeface="Times New Roman" panose="02020603050405020304" pitchFamily="18" charset="0"/>
              </a:rPr>
              <a:t>Kuntres</a:t>
            </a:r>
            <a:r>
              <a:rPr lang="en-US" sz="1100" dirty="0">
                <a:effectLst/>
                <a:latin typeface="Calibri" panose="020F0502020204030204" pitchFamily="34" charset="0"/>
                <a:ea typeface="Times New Roman" panose="02020603050405020304" pitchFamily="18" charset="0"/>
              </a:rPr>
              <a:t>, Section </a:t>
            </a:r>
            <a:r>
              <a:rPr lang="en-US" sz="1000" dirty="0">
                <a:effectLst/>
                <a:latin typeface="Cambria" panose="02040503050406030204" pitchFamily="18" charset="0"/>
                <a:ea typeface="Times New Roman" panose="02020603050405020304" pitchFamily="18" charset="0"/>
              </a:rPr>
              <a:t>II-B, 4-5,</a:t>
            </a:r>
            <a:r>
              <a:rPr lang="en-US" sz="1000" dirty="0">
                <a:effectLst/>
                <a:latin typeface="Calibri" panose="020F0502020204030204" pitchFamily="34" charset="0"/>
                <a:ea typeface="Times New Roman" panose="02020603050405020304" pitchFamily="18" charset="0"/>
              </a:rPr>
              <a:t> </a:t>
            </a:r>
            <a:r>
              <a:rPr lang="en-US" sz="1100" dirty="0">
                <a:effectLst/>
                <a:latin typeface="Calibri" panose="020F0502020204030204" pitchFamily="34" charset="0"/>
                <a:ea typeface="Times New Roman" panose="02020603050405020304" pitchFamily="18" charset="0"/>
              </a:rPr>
              <a:t>pp. 16-17).</a:t>
            </a:r>
            <a:endParaRPr lang="en-US" sz="1100" dirty="0">
              <a:effectLst/>
              <a:latin typeface="Calibri" panose="020F0502020204030204" pitchFamily="34" charset="0"/>
              <a:ea typeface="Calibri" panose="020F0502020204030204" pitchFamily="34" charset="0"/>
            </a:endParaRPr>
          </a:p>
          <a:p>
            <a:pPr>
              <a:lnSpc>
                <a:spcPct val="125000"/>
              </a:lnSpc>
              <a:spcBef>
                <a:spcPts val="400"/>
              </a:spcBef>
            </a:pPr>
            <a:r>
              <a:rPr lang="en-US" sz="1200" baseline="30000" dirty="0">
                <a:effectLst/>
                <a:latin typeface="Calibri" panose="020F0502020204030204" pitchFamily="34" charset="0"/>
                <a:ea typeface="Times New Roman" panose="02020603050405020304" pitchFamily="18" charset="0"/>
              </a:rPr>
              <a:t>12</a:t>
            </a:r>
            <a:r>
              <a:rPr lang="en-US" sz="1100" dirty="0">
                <a:effectLst/>
                <a:latin typeface="Calibri" panose="020F0502020204030204" pitchFamily="34" charset="0"/>
                <a:ea typeface="Times New Roman" panose="02020603050405020304" pitchFamily="18" charset="0"/>
              </a:rPr>
              <a:t>Moshe’s purpose in physically carrying the bricks and mortar was not to tangibly lighten the Jewish people</a:t>
            </a:r>
            <a:r>
              <a:rPr lang="en-US" sz="1100" dirty="0">
                <a:effectLst/>
                <a:latin typeface="Times New Roman" panose="02020603050405020304" pitchFamily="18" charset="0"/>
                <a:ea typeface="Times New Roman" panose="02020603050405020304" pitchFamily="18" charset="0"/>
                <a:cs typeface="Calibri" panose="020F0502020204030204" pitchFamily="34" charset="0"/>
              </a:rPr>
              <a:t>’</a:t>
            </a:r>
            <a:r>
              <a:rPr lang="en-US" sz="1100" dirty="0">
                <a:effectLst/>
                <a:latin typeface="Calibri" panose="020F0502020204030204" pitchFamily="34" charset="0"/>
                <a:ea typeface="Times New Roman" panose="02020603050405020304" pitchFamily="18" charset="0"/>
              </a:rPr>
              <a:t>s workload.  Millions of Jewish people were enslaved; hence, Moshe’s physical assistance would not accomplish “as much as a drop in the ocean” to reduce their workload!  His purpose in sharing their burdens was: (1) To implant in his own heart a keen understanding of the depths of their distress</a:t>
            </a:r>
            <a:r>
              <a:rPr lang="en-US" sz="1100" i="1" dirty="0">
                <a:effectLst/>
                <a:latin typeface="Calibri" panose="020F0502020204030204" pitchFamily="34" charset="0"/>
                <a:ea typeface="Times New Roman" panose="02020603050405020304" pitchFamily="18" charset="0"/>
              </a:rPr>
              <a:t>, </a:t>
            </a:r>
            <a:r>
              <a:rPr lang="en-US" sz="1100" dirty="0">
                <a:effectLst/>
                <a:latin typeface="Calibri" panose="020F0502020204030204" pitchFamily="34" charset="0"/>
                <a:ea typeface="Times New Roman" panose="02020603050405020304" pitchFamily="18" charset="0"/>
              </a:rPr>
              <a:t>to enable him to feel their suffering; and (2) To be together with his brethren in their suffering and console them by seeing the noble Moshe share in their pain</a:t>
            </a:r>
            <a:endParaRPr lang="en-US" sz="1100" dirty="0"/>
          </a:p>
        </p:txBody>
      </p:sp>
      <p:sp>
        <p:nvSpPr>
          <p:cNvPr id="3" name="TextBox 2">
            <a:extLst>
              <a:ext uri="{FF2B5EF4-FFF2-40B4-BE49-F238E27FC236}">
                <a16:creationId xmlns:a16="http://schemas.microsoft.com/office/drawing/2014/main" id="{BAB4263B-2F1B-4931-B9BB-2C8EB880A91B}"/>
              </a:ext>
            </a:extLst>
          </p:cNvPr>
          <p:cNvSpPr txBox="1"/>
          <p:nvPr/>
        </p:nvSpPr>
        <p:spPr>
          <a:xfrm>
            <a:off x="518024" y="332622"/>
            <a:ext cx="6653848" cy="307777"/>
          </a:xfrm>
          <a:prstGeom prst="rect">
            <a:avLst/>
          </a:prstGeom>
          <a:noFill/>
        </p:spPr>
        <p:txBody>
          <a:bodyPr wrap="square" rtlCol="0">
            <a:spAutoFit/>
          </a:bodyPr>
          <a:lstStyle/>
          <a:p>
            <a:pPr algn="ctr"/>
            <a:r>
              <a:rPr lang="en-US" sz="1400" dirty="0">
                <a:latin typeface="Cambria" panose="02040503050406030204" pitchFamily="18" charset="0"/>
                <a:ea typeface="Cambria" panose="02040503050406030204" pitchFamily="18" charset="0"/>
              </a:rPr>
              <a:t>Footnotes: Additional explanation and references, by section and slide numbers</a:t>
            </a:r>
            <a:endParaRPr lang="en-US" sz="1400" dirty="0"/>
          </a:p>
        </p:txBody>
      </p:sp>
    </p:spTree>
    <p:extLst>
      <p:ext uri="{BB962C8B-B14F-4D97-AF65-F5344CB8AC3E}">
        <p14:creationId xmlns:p14="http://schemas.microsoft.com/office/powerpoint/2010/main" val="334775130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6E105B6-020F-43C9-9144-A2E055D21E17}"/>
              </a:ext>
            </a:extLst>
          </p:cNvPr>
          <p:cNvSpPr>
            <a:spLocks noGrp="1"/>
          </p:cNvSpPr>
          <p:nvPr>
            <p:ph type="sldNum" sz="quarter" idx="12"/>
          </p:nvPr>
        </p:nvSpPr>
        <p:spPr/>
        <p:txBody>
          <a:bodyPr/>
          <a:lstStyle/>
          <a:p>
            <a:fld id="{0C214F17-86AB-4F1C-BC88-4CB7EE2FB93D}" type="slidenum">
              <a:rPr lang="en-US" sz="1050" b="1" smtClean="0">
                <a:solidFill>
                  <a:schemeClr val="tx1"/>
                </a:solidFill>
              </a:rPr>
              <a:t>56</a:t>
            </a:fld>
            <a:endParaRPr lang="en-US" sz="1050" b="1" dirty="0">
              <a:solidFill>
                <a:schemeClr val="tx1"/>
              </a:solidFill>
            </a:endParaRPr>
          </a:p>
        </p:txBody>
      </p:sp>
      <p:sp>
        <p:nvSpPr>
          <p:cNvPr id="4" name="TextBox 3">
            <a:extLst>
              <a:ext uri="{FF2B5EF4-FFF2-40B4-BE49-F238E27FC236}">
                <a16:creationId xmlns:a16="http://schemas.microsoft.com/office/drawing/2014/main" id="{59D7B466-4E15-44C7-8FCA-7DF276D8853E}"/>
              </a:ext>
            </a:extLst>
          </p:cNvPr>
          <p:cNvSpPr txBox="1"/>
          <p:nvPr/>
        </p:nvSpPr>
        <p:spPr>
          <a:xfrm>
            <a:off x="534352" y="843974"/>
            <a:ext cx="6825819" cy="8787534"/>
          </a:xfrm>
          <a:prstGeom prst="rect">
            <a:avLst/>
          </a:prstGeom>
          <a:noFill/>
        </p:spPr>
        <p:txBody>
          <a:bodyPr wrap="square">
            <a:spAutoFit/>
          </a:bodyPr>
          <a:lstStyle/>
          <a:p>
            <a:pPr marL="0" marR="0">
              <a:lnSpc>
                <a:spcPct val="120000"/>
              </a:lnSpc>
              <a:spcBef>
                <a:spcPts val="300"/>
              </a:spcBef>
              <a:spcAft>
                <a:spcPts val="0"/>
              </a:spcAft>
            </a:pPr>
            <a:r>
              <a:rPr lang="en-US" sz="1100" dirty="0">
                <a:effectLst/>
                <a:latin typeface="Calibri" panose="020F0502020204030204" pitchFamily="34" charset="0"/>
                <a:ea typeface="Times New Roman" panose="02020603050405020304" pitchFamily="18" charset="0"/>
                <a:cs typeface="Calibri" panose="020F0502020204030204" pitchFamily="34" charset="0"/>
              </a:rPr>
              <a:t>(</a:t>
            </a:r>
            <a:r>
              <a:rPr lang="en-US" sz="1100" dirty="0" err="1">
                <a:effectLst/>
                <a:latin typeface="Calibri" panose="020F0502020204030204" pitchFamily="34" charset="0"/>
                <a:ea typeface="Times New Roman" panose="02020603050405020304" pitchFamily="18" charset="0"/>
                <a:cs typeface="Calibri" panose="020F0502020204030204" pitchFamily="34" charset="0"/>
              </a:rPr>
              <a:t>Rav</a:t>
            </a:r>
            <a:r>
              <a:rPr lang="en-US" sz="1100" dirty="0">
                <a:effectLst/>
                <a:latin typeface="Calibri" panose="020F0502020204030204" pitchFamily="34" charset="0"/>
                <a:ea typeface="Times New Roman" panose="02020603050405020304" pitchFamily="18" charset="0"/>
                <a:cs typeface="Calibri" panose="020F0502020204030204" pitchFamily="34" charset="0"/>
              </a:rPr>
              <a:t> </a:t>
            </a:r>
            <a:r>
              <a:rPr lang="en-US" sz="1100" dirty="0" err="1">
                <a:effectLst/>
                <a:latin typeface="Calibri" panose="020F0502020204030204" pitchFamily="34" charset="0"/>
                <a:ea typeface="Times New Roman" panose="02020603050405020304" pitchFamily="18" charset="0"/>
                <a:cs typeface="Calibri" panose="020F0502020204030204" pitchFamily="34" charset="0"/>
              </a:rPr>
              <a:t>Yeruchem</a:t>
            </a:r>
            <a:r>
              <a:rPr lang="en-US" sz="1100" dirty="0">
                <a:effectLst/>
                <a:latin typeface="Calibri" panose="020F0502020204030204" pitchFamily="34" charset="0"/>
                <a:ea typeface="Times New Roman" panose="02020603050405020304" pitchFamily="18" charset="0"/>
                <a:cs typeface="Calibri" panose="020F0502020204030204" pitchFamily="34" charset="0"/>
              </a:rPr>
              <a:t> </a:t>
            </a:r>
            <a:r>
              <a:rPr lang="en-US" sz="1100" dirty="0" err="1">
                <a:effectLst/>
                <a:latin typeface="Calibri" panose="020F0502020204030204" pitchFamily="34" charset="0"/>
                <a:ea typeface="Times New Roman" panose="02020603050405020304" pitchFamily="18" charset="0"/>
                <a:cs typeface="Calibri" panose="020F0502020204030204" pitchFamily="34" charset="0"/>
              </a:rPr>
              <a:t>Levovitz</a:t>
            </a:r>
            <a:r>
              <a:rPr lang="en-US" sz="1100" dirty="0">
                <a:effectLst/>
                <a:latin typeface="Calibri" panose="020F0502020204030204" pitchFamily="34" charset="0"/>
                <a:ea typeface="Times New Roman" panose="02020603050405020304" pitchFamily="18" charset="0"/>
                <a:cs typeface="Calibri" panose="020F0502020204030204" pitchFamily="34" charset="0"/>
              </a:rPr>
              <a:t>, </a:t>
            </a:r>
            <a:r>
              <a:rPr lang="en-US" sz="1100" dirty="0" err="1">
                <a:effectLst/>
                <a:latin typeface="Calibri" panose="020F0502020204030204" pitchFamily="34" charset="0"/>
                <a:ea typeface="Times New Roman" panose="02020603050405020304" pitchFamily="18" charset="0"/>
                <a:cs typeface="Calibri" panose="020F0502020204030204" pitchFamily="34" charset="0"/>
              </a:rPr>
              <a:t>Rav</a:t>
            </a:r>
            <a:r>
              <a:rPr lang="en-US" sz="1100" dirty="0">
                <a:effectLst/>
                <a:latin typeface="Calibri" panose="020F0502020204030204" pitchFamily="34" charset="0"/>
                <a:ea typeface="Times New Roman" panose="02020603050405020304" pitchFamily="18" charset="0"/>
              </a:rPr>
              <a:t> </a:t>
            </a:r>
            <a:r>
              <a:rPr lang="en-US" sz="1100" dirty="0" err="1">
                <a:effectLst/>
                <a:latin typeface="Calibri" panose="020F0502020204030204" pitchFamily="34" charset="0"/>
                <a:ea typeface="Times New Roman" panose="02020603050405020304" pitchFamily="18" charset="0"/>
              </a:rPr>
              <a:t>Wolbe</a:t>
            </a:r>
            <a:r>
              <a:rPr lang="en-US" sz="1100" dirty="0">
                <a:effectLst/>
                <a:latin typeface="Calibri" panose="020F0502020204030204" pitchFamily="34" charset="0"/>
                <a:ea typeface="Times New Roman" panose="02020603050405020304" pitchFamily="18" charset="0"/>
              </a:rPr>
              <a:t>, </a:t>
            </a:r>
            <a:r>
              <a:rPr lang="en-US" sz="1100" dirty="0" err="1">
                <a:effectLst/>
                <a:latin typeface="Calibri" panose="020F0502020204030204" pitchFamily="34" charset="0"/>
                <a:ea typeface="Times New Roman" panose="02020603050405020304" pitchFamily="18" charset="0"/>
              </a:rPr>
              <a:t>Rav</a:t>
            </a:r>
            <a:r>
              <a:rPr lang="en-US" sz="1100" dirty="0">
                <a:effectLst/>
                <a:latin typeface="Calibri" panose="020F0502020204030204" pitchFamily="34" charset="0"/>
                <a:ea typeface="Times New Roman" panose="02020603050405020304" pitchFamily="18" charset="0"/>
              </a:rPr>
              <a:t> Friedlander; see </a:t>
            </a:r>
            <a:r>
              <a:rPr lang="en-US" sz="1100" dirty="0" err="1">
                <a:effectLst/>
                <a:latin typeface="Calibri" panose="020F0502020204030204" pitchFamily="34" charset="0"/>
                <a:ea typeface="Times New Roman" panose="02020603050405020304" pitchFamily="18" charset="0"/>
              </a:rPr>
              <a:t>Kuntres</a:t>
            </a:r>
            <a:r>
              <a:rPr lang="en-US" sz="1100" dirty="0">
                <a:effectLst/>
                <a:latin typeface="Calibri" panose="020F0502020204030204" pitchFamily="34" charset="0"/>
                <a:ea typeface="Times New Roman" panose="02020603050405020304" pitchFamily="18" charset="0"/>
              </a:rPr>
              <a:t>, Section </a:t>
            </a:r>
            <a:r>
              <a:rPr lang="en-US" sz="1000" dirty="0">
                <a:effectLst/>
                <a:latin typeface="Cambria" panose="02040503050406030204" pitchFamily="18" charset="0"/>
                <a:ea typeface="Times New Roman" panose="02020603050405020304" pitchFamily="18" charset="0"/>
              </a:rPr>
              <a:t>II-B-7</a:t>
            </a:r>
            <a:r>
              <a:rPr lang="en-US" sz="1000" dirty="0">
                <a:effectLst/>
                <a:latin typeface="Calibri" panose="020F0502020204030204" pitchFamily="34" charset="0"/>
                <a:ea typeface="Times New Roman" panose="02020603050405020304" pitchFamily="18" charset="0"/>
              </a:rPr>
              <a:t>, </a:t>
            </a:r>
            <a:r>
              <a:rPr lang="en-US" sz="1100" dirty="0">
                <a:effectLst/>
                <a:latin typeface="Calibri" panose="020F0502020204030204" pitchFamily="34" charset="0"/>
                <a:ea typeface="Times New Roman" panose="02020603050405020304" pitchFamily="18" charset="0"/>
              </a:rPr>
              <a:t>p. 18).  It was necessary for Moshe to advance his empathy from an inner passive state into concrete actions of sharing their burdens, even if it would not tangibly ease their suffering.  </a:t>
            </a:r>
            <a:r>
              <a:rPr lang="en-US" sz="1100" dirty="0">
                <a:effectLst/>
                <a:latin typeface="Calibri" panose="020F0502020204030204" pitchFamily="34" charset="0"/>
                <a:ea typeface="Calibri" panose="020F0502020204030204" pitchFamily="34" charset="0"/>
              </a:rPr>
              <a:t>Physical action fosters within us the emotional capacity to share another person’s feelings.</a:t>
            </a:r>
          </a:p>
          <a:p>
            <a:pPr marL="0" marR="0">
              <a:lnSpc>
                <a:spcPct val="120000"/>
              </a:lnSpc>
              <a:spcBef>
                <a:spcPts val="400"/>
              </a:spcBef>
              <a:spcAft>
                <a:spcPts val="0"/>
              </a:spcAft>
            </a:pPr>
            <a:r>
              <a:rPr lang="en-US" sz="1200" baseline="30000" dirty="0">
                <a:effectLst/>
                <a:latin typeface="Calibri" panose="020F0502020204030204" pitchFamily="34" charset="0"/>
                <a:ea typeface="Times New Roman" panose="02020603050405020304" pitchFamily="18" charset="0"/>
              </a:rPr>
              <a:t>13</a:t>
            </a:r>
            <a:r>
              <a:rPr lang="en-US" sz="1100" dirty="0">
                <a:effectLst/>
                <a:latin typeface="Calibri" panose="020F0502020204030204" pitchFamily="34" charset="0"/>
                <a:ea typeface="Times New Roman" panose="02020603050405020304" pitchFamily="18" charset="0"/>
              </a:rPr>
              <a:t>Rav Friedlander asks, why did Chazal find it necessary to add that Moshe removed his royal garments?  He answers that Chazal hereby teach us the importance of fully immersing oneself in another person</a:t>
            </a:r>
            <a:r>
              <a:rPr lang="en-US" sz="1100" dirty="0">
                <a:effectLst/>
                <a:latin typeface="Times New Roman" panose="02020603050405020304" pitchFamily="18" charset="0"/>
                <a:ea typeface="Times New Roman" panose="02020603050405020304" pitchFamily="18" charset="0"/>
                <a:cs typeface="Calibri" panose="020F0502020204030204" pitchFamily="34" charset="0"/>
              </a:rPr>
              <a:t>’</a:t>
            </a:r>
            <a:r>
              <a:rPr lang="en-US" sz="1100" dirty="0">
                <a:effectLst/>
                <a:latin typeface="Calibri" panose="020F0502020204030204" pitchFamily="34" charset="0"/>
                <a:ea typeface="Times New Roman" panose="02020603050405020304" pitchFamily="18" charset="0"/>
              </a:rPr>
              <a:t>s situation to be </a:t>
            </a:r>
            <a:r>
              <a:rPr lang="en-US" sz="1100" i="1" dirty="0" err="1">
                <a:effectLst/>
                <a:latin typeface="Calibri" panose="020F0502020204030204" pitchFamily="34" charset="0"/>
                <a:ea typeface="Times New Roman" panose="02020603050405020304" pitchFamily="18" charset="0"/>
              </a:rPr>
              <a:t>Nosei</a:t>
            </a:r>
            <a:r>
              <a:rPr lang="en-US" sz="1100" i="1" dirty="0">
                <a:effectLst/>
                <a:latin typeface="Calibri" panose="020F0502020204030204" pitchFamily="34" charset="0"/>
                <a:ea typeface="Times New Roman" panose="02020603050405020304" pitchFamily="18" charset="0"/>
              </a:rPr>
              <a:t> </a:t>
            </a:r>
            <a:r>
              <a:rPr lang="en-US" sz="1100" i="1" dirty="0" err="1">
                <a:effectLst/>
                <a:latin typeface="Calibri" panose="020F0502020204030204" pitchFamily="34" charset="0"/>
                <a:ea typeface="Times New Roman" panose="02020603050405020304" pitchFamily="18" charset="0"/>
              </a:rPr>
              <a:t>B</a:t>
            </a:r>
            <a:r>
              <a:rPr lang="en-US" sz="1100" i="1" dirty="0" err="1">
                <a:effectLst/>
                <a:latin typeface="Times New Roman" panose="02020603050405020304" pitchFamily="18" charset="0"/>
                <a:ea typeface="Times New Roman" panose="02020603050405020304" pitchFamily="18" charset="0"/>
                <a:cs typeface="Calibri" panose="020F0502020204030204" pitchFamily="34" charset="0"/>
              </a:rPr>
              <a:t>’</a:t>
            </a:r>
            <a:r>
              <a:rPr lang="en-US" sz="1100" i="1" dirty="0" err="1">
                <a:effectLst/>
                <a:latin typeface="Calibri" panose="020F0502020204030204" pitchFamily="34" charset="0"/>
                <a:ea typeface="Times New Roman" panose="02020603050405020304" pitchFamily="18" charset="0"/>
              </a:rPr>
              <a:t>ol</a:t>
            </a:r>
            <a:r>
              <a:rPr lang="en-US" sz="1100" i="1" dirty="0">
                <a:effectLst/>
                <a:latin typeface="Calibri" panose="020F0502020204030204" pitchFamily="34" charset="0"/>
                <a:ea typeface="Times New Roman" panose="02020603050405020304" pitchFamily="18" charset="0"/>
              </a:rPr>
              <a:t> </a:t>
            </a:r>
            <a:r>
              <a:rPr lang="en-US" sz="1100" i="1" dirty="0" err="1">
                <a:effectLst/>
                <a:latin typeface="Calibri" panose="020F0502020204030204" pitchFamily="34" charset="0"/>
                <a:ea typeface="Times New Roman" panose="02020603050405020304" pitchFamily="18" charset="0"/>
              </a:rPr>
              <a:t>Im</a:t>
            </a:r>
            <a:r>
              <a:rPr lang="en-US" sz="1100" i="1" dirty="0">
                <a:effectLst/>
                <a:latin typeface="Calibri" panose="020F0502020204030204" pitchFamily="34" charset="0"/>
                <a:ea typeface="Times New Roman" panose="02020603050405020304" pitchFamily="18" charset="0"/>
              </a:rPr>
              <a:t> </a:t>
            </a:r>
            <a:r>
              <a:rPr lang="en-US" sz="1100" i="1" dirty="0" err="1">
                <a:effectLst/>
                <a:latin typeface="Calibri" panose="020F0502020204030204" pitchFamily="34" charset="0"/>
                <a:ea typeface="Times New Roman" panose="02020603050405020304" pitchFamily="18" charset="0"/>
              </a:rPr>
              <a:t>Chaveiro</a:t>
            </a:r>
            <a:r>
              <a:rPr lang="en-US" sz="1100" dirty="0">
                <a:effectLst/>
                <a:latin typeface="Calibri" panose="020F0502020204030204" pitchFamily="34" charset="0"/>
                <a:ea typeface="Times New Roman" panose="02020603050405020304" pitchFamily="18" charset="0"/>
              </a:rPr>
              <a:t>.  If Moshe would have worn his clothes of nobility, his </a:t>
            </a:r>
            <a:r>
              <a:rPr lang="en-US" sz="1100" i="1" dirty="0" err="1">
                <a:effectLst/>
                <a:latin typeface="Calibri" panose="020F0502020204030204" pitchFamily="34" charset="0"/>
                <a:ea typeface="Times New Roman" panose="02020603050405020304" pitchFamily="18" charset="0"/>
              </a:rPr>
              <a:t>Nesiah</a:t>
            </a:r>
            <a:r>
              <a:rPr lang="en-US" sz="1100" i="1" dirty="0">
                <a:effectLst/>
                <a:latin typeface="Calibri" panose="020F0502020204030204" pitchFamily="34" charset="0"/>
                <a:ea typeface="Times New Roman" panose="02020603050405020304" pitchFamily="18" charset="0"/>
              </a:rPr>
              <a:t> </a:t>
            </a:r>
            <a:r>
              <a:rPr lang="en-US" sz="1100" i="1" dirty="0" err="1">
                <a:effectLst/>
                <a:latin typeface="Calibri" panose="020F0502020204030204" pitchFamily="34" charset="0"/>
                <a:ea typeface="Times New Roman" panose="02020603050405020304" pitchFamily="18" charset="0"/>
              </a:rPr>
              <a:t>B</a:t>
            </a:r>
            <a:r>
              <a:rPr lang="en-US" sz="1100" i="1" dirty="0" err="1">
                <a:effectLst/>
                <a:latin typeface="Times New Roman" panose="02020603050405020304" pitchFamily="18" charset="0"/>
                <a:ea typeface="Times New Roman" panose="02020603050405020304" pitchFamily="18" charset="0"/>
                <a:cs typeface="Calibri" panose="020F0502020204030204" pitchFamily="34" charset="0"/>
              </a:rPr>
              <a:t>’</a:t>
            </a:r>
            <a:r>
              <a:rPr lang="en-US" sz="1100" i="1" dirty="0" err="1">
                <a:effectLst/>
                <a:latin typeface="Calibri" panose="020F0502020204030204" pitchFamily="34" charset="0"/>
                <a:ea typeface="Times New Roman" panose="02020603050405020304" pitchFamily="18" charset="0"/>
              </a:rPr>
              <a:t>ol</a:t>
            </a:r>
            <a:r>
              <a:rPr lang="en-US" sz="1100" i="1" dirty="0">
                <a:effectLst/>
                <a:latin typeface="Calibri" panose="020F0502020204030204" pitchFamily="34" charset="0"/>
                <a:ea typeface="Times New Roman" panose="02020603050405020304" pitchFamily="18" charset="0"/>
              </a:rPr>
              <a:t> </a:t>
            </a:r>
            <a:r>
              <a:rPr lang="en-US" sz="1100" dirty="0">
                <a:effectLst/>
                <a:latin typeface="Calibri" panose="020F0502020204030204" pitchFamily="34" charset="0"/>
                <a:ea typeface="Times New Roman" panose="02020603050405020304" pitchFamily="18" charset="0"/>
              </a:rPr>
              <a:t>would have been incomplete even if he assisted them in their labor, because his noble status would prevent him from fully feeling the suffering of the wretched slave.  Moshe </a:t>
            </a:r>
            <a:r>
              <a:rPr lang="en-US" sz="1100" dirty="0">
                <a:effectLst/>
                <a:latin typeface="Calibri" panose="020F0502020204030204" pitchFamily="34" charset="0"/>
                <a:ea typeface="Times New Roman" panose="02020603050405020304" pitchFamily="18" charset="0"/>
                <a:cs typeface="Calibri" panose="020F0502020204030204" pitchFamily="34" charset="0"/>
              </a:rPr>
              <a:t>needed to set aside his noble status entirely and “transplant” himself into their situation</a:t>
            </a:r>
            <a:r>
              <a:rPr lang="en-US" sz="1100" dirty="0">
                <a:effectLst/>
                <a:latin typeface="Calibri" panose="020F0502020204030204" pitchFamily="34" charset="0"/>
                <a:ea typeface="Times New Roman" panose="02020603050405020304" pitchFamily="18" charset="0"/>
              </a:rPr>
              <a:t>.  </a:t>
            </a:r>
            <a:br>
              <a:rPr lang="en-US" sz="1100" dirty="0">
                <a:effectLst/>
                <a:latin typeface="Calibri" panose="020F0502020204030204" pitchFamily="34" charset="0"/>
                <a:ea typeface="Times New Roman" panose="02020603050405020304" pitchFamily="18" charset="0"/>
              </a:rPr>
            </a:br>
            <a:r>
              <a:rPr lang="en-US" sz="1100" dirty="0">
                <a:effectLst/>
                <a:latin typeface="Calibri" panose="020F0502020204030204" pitchFamily="34" charset="0"/>
                <a:ea typeface="Times New Roman" panose="02020603050405020304" pitchFamily="18" charset="0"/>
              </a:rPr>
              <a:t>To do this, Moshe had to remove his regal clothes and don the clothes of enslaved laborer.  Only then, could he completely immerse himself in the depth of their misery and suffering to feel their pain (see </a:t>
            </a:r>
            <a:r>
              <a:rPr lang="en-US" sz="1100" dirty="0" err="1">
                <a:effectLst/>
                <a:latin typeface="Calibri" panose="020F0502020204030204" pitchFamily="34" charset="0"/>
                <a:ea typeface="Times New Roman" panose="02020603050405020304" pitchFamily="18" charset="0"/>
              </a:rPr>
              <a:t>Kuntres</a:t>
            </a:r>
            <a:r>
              <a:rPr lang="en-US" sz="1100" dirty="0">
                <a:effectLst/>
                <a:latin typeface="Calibri" panose="020F0502020204030204" pitchFamily="34" charset="0"/>
                <a:ea typeface="Times New Roman" panose="02020603050405020304" pitchFamily="18" charset="0"/>
              </a:rPr>
              <a:t>, Section</a:t>
            </a:r>
            <a:r>
              <a:rPr lang="en-US" sz="1000" dirty="0">
                <a:effectLst/>
                <a:latin typeface="Calibri" panose="020F0502020204030204" pitchFamily="34" charset="0"/>
                <a:ea typeface="Times New Roman" panose="02020603050405020304" pitchFamily="18" charset="0"/>
              </a:rPr>
              <a:t> </a:t>
            </a:r>
            <a:r>
              <a:rPr lang="en-US" sz="1000" dirty="0">
                <a:effectLst/>
                <a:latin typeface="Cambria" panose="02040503050406030204" pitchFamily="18" charset="0"/>
                <a:ea typeface="Times New Roman" panose="02020603050405020304" pitchFamily="18" charset="0"/>
              </a:rPr>
              <a:t>II-B-6</a:t>
            </a:r>
            <a:r>
              <a:rPr lang="en-US" sz="1100" dirty="0">
                <a:effectLst/>
                <a:latin typeface="Calibri" panose="020F0502020204030204" pitchFamily="34" charset="0"/>
                <a:ea typeface="Times New Roman" panose="02020603050405020304" pitchFamily="18" charset="0"/>
              </a:rPr>
              <a:t>, p. 17).</a:t>
            </a:r>
            <a:endParaRPr lang="en-US" sz="1100" dirty="0">
              <a:effectLst/>
              <a:latin typeface="Calibri" panose="020F0502020204030204" pitchFamily="34" charset="0"/>
              <a:ea typeface="Calibri" panose="020F0502020204030204" pitchFamily="34" charset="0"/>
            </a:endParaRPr>
          </a:p>
          <a:p>
            <a:pPr marL="0" marR="0">
              <a:lnSpc>
                <a:spcPct val="120000"/>
              </a:lnSpc>
              <a:spcBef>
                <a:spcPts val="400"/>
              </a:spcBef>
              <a:spcAft>
                <a:spcPts val="0"/>
              </a:spcAft>
            </a:pPr>
            <a:r>
              <a:rPr lang="en-US" sz="1200" baseline="30000" dirty="0">
                <a:effectLst/>
                <a:latin typeface="Calibri" panose="020F0502020204030204" pitchFamily="34" charset="0"/>
                <a:ea typeface="Times New Roman" panose="02020603050405020304" pitchFamily="18" charset="0"/>
              </a:rPr>
              <a:t>14</a:t>
            </a:r>
            <a:r>
              <a:rPr lang="en-US" sz="1100" dirty="0">
                <a:effectLst/>
                <a:latin typeface="Calibri" panose="020F0502020204030204" pitchFamily="34" charset="0"/>
                <a:ea typeface="Times New Roman" panose="02020603050405020304" pitchFamily="18" charset="0"/>
              </a:rPr>
              <a:t>Rav </a:t>
            </a:r>
            <a:r>
              <a:rPr lang="en-US" sz="1100" dirty="0" err="1">
                <a:effectLst/>
                <a:latin typeface="Calibri" panose="020F0502020204030204" pitchFamily="34" charset="0"/>
                <a:ea typeface="Times New Roman" panose="02020603050405020304" pitchFamily="18" charset="0"/>
              </a:rPr>
              <a:t>Yechezkel</a:t>
            </a:r>
            <a:r>
              <a:rPr lang="en-US" sz="1100" dirty="0">
                <a:effectLst/>
                <a:latin typeface="Calibri" panose="020F0502020204030204" pitchFamily="34" charset="0"/>
                <a:ea typeface="Times New Roman" panose="02020603050405020304" pitchFamily="18" charset="0"/>
              </a:rPr>
              <a:t> </a:t>
            </a:r>
            <a:r>
              <a:rPr lang="en-US" sz="1100" dirty="0" err="1">
                <a:effectLst/>
                <a:latin typeface="Calibri" panose="020F0502020204030204" pitchFamily="34" charset="0"/>
                <a:ea typeface="Times New Roman" panose="02020603050405020304" pitchFamily="18" charset="0"/>
              </a:rPr>
              <a:t>Levenstein</a:t>
            </a:r>
            <a:r>
              <a:rPr lang="en-US" sz="1100" dirty="0">
                <a:effectLst/>
                <a:latin typeface="Calibri" panose="020F0502020204030204" pitchFamily="34" charset="0"/>
                <a:ea typeface="Times New Roman" panose="02020603050405020304" pitchFamily="18" charset="0"/>
              </a:rPr>
              <a:t> (see </a:t>
            </a:r>
            <a:r>
              <a:rPr lang="en-US" sz="1100" dirty="0" err="1">
                <a:effectLst/>
                <a:latin typeface="Calibri" panose="020F0502020204030204" pitchFamily="34" charset="0"/>
                <a:ea typeface="Times New Roman" panose="02020603050405020304" pitchFamily="18" charset="0"/>
              </a:rPr>
              <a:t>Kuntres</a:t>
            </a:r>
            <a:r>
              <a:rPr lang="en-US" sz="1100" dirty="0">
                <a:effectLst/>
                <a:latin typeface="Calibri" panose="020F0502020204030204" pitchFamily="34" charset="0"/>
                <a:ea typeface="Times New Roman" panose="02020603050405020304" pitchFamily="18" charset="0"/>
              </a:rPr>
              <a:t>, Section </a:t>
            </a:r>
            <a:r>
              <a:rPr lang="en-US" sz="1000" dirty="0">
                <a:effectLst/>
                <a:latin typeface="Cambria" panose="02040503050406030204" pitchFamily="18" charset="0"/>
                <a:ea typeface="Times New Roman" panose="02020603050405020304" pitchFamily="18" charset="0"/>
              </a:rPr>
              <a:t>II-B-3</a:t>
            </a:r>
            <a:r>
              <a:rPr lang="en-US" sz="1000" dirty="0">
                <a:effectLst/>
                <a:latin typeface="Calibri" panose="020F0502020204030204" pitchFamily="34" charset="0"/>
                <a:ea typeface="Times New Roman" panose="02020603050405020304" pitchFamily="18" charset="0"/>
              </a:rPr>
              <a:t>, </a:t>
            </a:r>
            <a:r>
              <a:rPr lang="en-US" sz="1100" dirty="0">
                <a:effectLst/>
                <a:latin typeface="Calibri" panose="020F0502020204030204" pitchFamily="34" charset="0"/>
                <a:ea typeface="Times New Roman" panose="02020603050405020304" pitchFamily="18" charset="0"/>
              </a:rPr>
              <a:t>p. 16): Moshe merited that Hashem talked to him, not due to his wisdom or lofty spiritual level, but rather, because he emulated Hashem</a:t>
            </a:r>
            <a:r>
              <a:rPr lang="en-US" sz="1100" dirty="0">
                <a:effectLst/>
                <a:latin typeface="Times New Roman" panose="02020603050405020304" pitchFamily="18" charset="0"/>
                <a:ea typeface="Times New Roman" panose="02020603050405020304" pitchFamily="18" charset="0"/>
                <a:cs typeface="Calibri" panose="020F0502020204030204" pitchFamily="34" charset="0"/>
              </a:rPr>
              <a:t>’</a:t>
            </a:r>
            <a:r>
              <a:rPr lang="en-US" sz="1100" dirty="0">
                <a:effectLst/>
                <a:latin typeface="Calibri" panose="020F0502020204030204" pitchFamily="34" charset="0"/>
                <a:ea typeface="Times New Roman" panose="02020603050405020304" pitchFamily="18" charset="0"/>
              </a:rPr>
              <a:t>s </a:t>
            </a:r>
            <a:r>
              <a:rPr lang="en-US" sz="1100" i="1" dirty="0" err="1">
                <a:effectLst/>
                <a:latin typeface="Calibri" panose="020F0502020204030204" pitchFamily="34" charset="0"/>
                <a:ea typeface="Times New Roman" panose="02020603050405020304" pitchFamily="18" charset="0"/>
              </a:rPr>
              <a:t>middos</a:t>
            </a:r>
            <a:r>
              <a:rPr lang="en-US" sz="1100" dirty="0">
                <a:effectLst/>
                <a:latin typeface="Calibri" panose="020F0502020204030204" pitchFamily="34" charset="0"/>
                <a:ea typeface="Times New Roman" panose="02020603050405020304" pitchFamily="18" charset="0"/>
              </a:rPr>
              <a:t>, by virtue of his </a:t>
            </a:r>
            <a:r>
              <a:rPr lang="en-US" sz="1100" i="1" dirty="0" err="1">
                <a:effectLst/>
                <a:latin typeface="Calibri" panose="020F0502020204030204" pitchFamily="34" charset="0"/>
                <a:ea typeface="Times New Roman" panose="02020603050405020304" pitchFamily="18" charset="0"/>
              </a:rPr>
              <a:t>Nesiah</a:t>
            </a:r>
            <a:r>
              <a:rPr lang="en-US" sz="1100" i="1" dirty="0">
                <a:effectLst/>
                <a:latin typeface="Calibri" panose="020F0502020204030204" pitchFamily="34" charset="0"/>
                <a:ea typeface="Times New Roman" panose="02020603050405020304" pitchFamily="18" charset="0"/>
              </a:rPr>
              <a:t> </a:t>
            </a:r>
            <a:r>
              <a:rPr lang="en-US" sz="1100" i="1" dirty="0" err="1">
                <a:effectLst/>
                <a:latin typeface="Calibri" panose="020F0502020204030204" pitchFamily="34" charset="0"/>
                <a:ea typeface="Times New Roman" panose="02020603050405020304" pitchFamily="18" charset="0"/>
              </a:rPr>
              <a:t>B</a:t>
            </a:r>
            <a:r>
              <a:rPr lang="en-US" sz="1100" i="1" dirty="0" err="1">
                <a:effectLst/>
                <a:latin typeface="Times New Roman" panose="02020603050405020304" pitchFamily="18" charset="0"/>
                <a:ea typeface="Times New Roman" panose="02020603050405020304" pitchFamily="18" charset="0"/>
                <a:cs typeface="Calibri" panose="020F0502020204030204" pitchFamily="34" charset="0"/>
              </a:rPr>
              <a:t>’</a:t>
            </a:r>
            <a:r>
              <a:rPr lang="en-US" sz="1100" i="1" dirty="0" err="1">
                <a:effectLst/>
                <a:latin typeface="Calibri" panose="020F0502020204030204" pitchFamily="34" charset="0"/>
                <a:ea typeface="Times New Roman" panose="02020603050405020304" pitchFamily="18" charset="0"/>
              </a:rPr>
              <a:t>ol</a:t>
            </a:r>
            <a:r>
              <a:rPr lang="en-US" sz="1100" dirty="0">
                <a:effectLst/>
                <a:latin typeface="Calibri" panose="020F0502020204030204" pitchFamily="34" charset="0"/>
                <a:ea typeface="Times New Roman" panose="02020603050405020304" pitchFamily="18" charset="0"/>
              </a:rPr>
              <a:t> with the Jewish people.</a:t>
            </a:r>
            <a:endParaRPr lang="en-US" sz="1100" dirty="0">
              <a:effectLst/>
              <a:latin typeface="Calibri" panose="020F0502020204030204" pitchFamily="34" charset="0"/>
              <a:ea typeface="Calibri" panose="020F0502020204030204" pitchFamily="34" charset="0"/>
            </a:endParaRPr>
          </a:p>
          <a:p>
            <a:pPr marL="0" marR="0" algn="ctr">
              <a:lnSpc>
                <a:spcPct val="150000"/>
              </a:lnSpc>
              <a:spcBef>
                <a:spcPts val="600"/>
              </a:spcBef>
              <a:spcAft>
                <a:spcPts val="0"/>
              </a:spcAft>
            </a:pPr>
            <a:r>
              <a:rPr lang="en-US" sz="1100" b="1" u="sng" dirty="0">
                <a:effectLst/>
                <a:latin typeface="Calibri" panose="020F0502020204030204" pitchFamily="34" charset="0"/>
                <a:ea typeface="Calibri" panose="020F0502020204030204" pitchFamily="34" charset="0"/>
              </a:rPr>
              <a:t>Slide 15</a:t>
            </a:r>
            <a:endParaRPr lang="en-US" sz="1100" dirty="0">
              <a:effectLst/>
              <a:latin typeface="Calibri" panose="020F0502020204030204" pitchFamily="34" charset="0"/>
              <a:ea typeface="Calibri" panose="020F0502020204030204" pitchFamily="34" charset="0"/>
            </a:endParaRPr>
          </a:p>
          <a:p>
            <a:pPr marL="0" marR="0">
              <a:lnSpc>
                <a:spcPct val="120000"/>
              </a:lnSpc>
              <a:spcBef>
                <a:spcPts val="0"/>
              </a:spcBef>
              <a:spcAft>
                <a:spcPts val="0"/>
              </a:spcAft>
            </a:pPr>
            <a:r>
              <a:rPr lang="en-US" sz="1200" baseline="30000" dirty="0">
                <a:effectLst/>
                <a:latin typeface="Calibri" panose="020F0502020204030204" pitchFamily="34" charset="0"/>
                <a:ea typeface="Calibri" panose="020F0502020204030204" pitchFamily="34" charset="0"/>
              </a:rPr>
              <a:t>15</a:t>
            </a:r>
            <a:r>
              <a:rPr lang="en-US" sz="1100" dirty="0">
                <a:effectLst/>
                <a:latin typeface="Calibri" panose="020F0502020204030204" pitchFamily="34" charset="0"/>
                <a:ea typeface="Calibri" panose="020F0502020204030204" pitchFamily="34" charset="0"/>
              </a:rPr>
              <a:t>This is another example of Moshe </a:t>
            </a:r>
            <a:r>
              <a:rPr lang="en-US" sz="1100" dirty="0" err="1">
                <a:effectLst/>
                <a:latin typeface="Calibri" panose="020F0502020204030204" pitchFamily="34" charset="0"/>
                <a:ea typeface="Calibri" panose="020F0502020204030204" pitchFamily="34" charset="0"/>
              </a:rPr>
              <a:t>Rabbeinu</a:t>
            </a:r>
            <a:r>
              <a:rPr lang="en-US" sz="1100" dirty="0">
                <a:effectLst/>
                <a:latin typeface="Calibri" panose="020F0502020204030204" pitchFamily="34" charset="0"/>
                <a:ea typeface="Calibri" panose="020F0502020204030204" pitchFamily="34" charset="0"/>
              </a:rPr>
              <a:t> “translating” his </a:t>
            </a:r>
            <a:r>
              <a:rPr lang="en-US" sz="1100" i="1" dirty="0" err="1">
                <a:effectLst/>
                <a:latin typeface="Calibri" panose="020F0502020204030204" pitchFamily="34" charset="0"/>
                <a:ea typeface="Calibri" panose="020F0502020204030204" pitchFamily="34" charset="0"/>
              </a:rPr>
              <a:t>Nesiah</a:t>
            </a:r>
            <a:r>
              <a:rPr lang="en-US" sz="1100" i="1" dirty="0">
                <a:effectLst/>
                <a:latin typeface="Calibri" panose="020F0502020204030204" pitchFamily="34" charset="0"/>
                <a:ea typeface="Calibri" panose="020F0502020204030204" pitchFamily="34" charset="0"/>
              </a:rPr>
              <a:t> </a:t>
            </a:r>
            <a:r>
              <a:rPr lang="en-US" sz="1100" i="1" dirty="0" err="1">
                <a:effectLst/>
                <a:latin typeface="Calibri" panose="020F0502020204030204" pitchFamily="34" charset="0"/>
                <a:ea typeface="Calibri" panose="020F0502020204030204" pitchFamily="34" charset="0"/>
              </a:rPr>
              <a:t>B’ol</a:t>
            </a:r>
            <a:r>
              <a:rPr lang="en-US" sz="1100" i="1" dirty="0">
                <a:effectLst/>
                <a:latin typeface="Calibri" panose="020F0502020204030204" pitchFamily="34" charset="0"/>
                <a:ea typeface="Calibri" panose="020F0502020204030204" pitchFamily="34" charset="0"/>
              </a:rPr>
              <a:t> </a:t>
            </a:r>
            <a:r>
              <a:rPr lang="en-US" sz="1100" dirty="0">
                <a:effectLst/>
                <a:latin typeface="Calibri" panose="020F0502020204030204" pitchFamily="34" charset="0"/>
                <a:ea typeface="Calibri" panose="020F0502020204030204" pitchFamily="34" charset="0"/>
              </a:rPr>
              <a:t>from an inner feeling to specific actions which demonstrate the theme of “</a:t>
            </a:r>
            <a:r>
              <a:rPr lang="he-IL" sz="1200" dirty="0">
                <a:effectLst/>
                <a:latin typeface="Calibri" panose="020F0502020204030204" pitchFamily="34" charset="0"/>
                <a:ea typeface="Calibri" panose="020F0502020204030204" pitchFamily="34" charset="0"/>
                <a:cs typeface="Times New Roman" panose="02020603050405020304" pitchFamily="18" charset="0"/>
              </a:rPr>
              <a:t>עמו אנכי בצרה</a:t>
            </a:r>
            <a:r>
              <a:rPr lang="en-US" sz="1100" dirty="0">
                <a:effectLst/>
                <a:latin typeface="Calibri" panose="020F0502020204030204" pitchFamily="34" charset="0"/>
                <a:ea typeface="Calibri" panose="020F0502020204030204" pitchFamily="34" charset="0"/>
              </a:rPr>
              <a:t>” even if they have no tangible benefit.</a:t>
            </a:r>
          </a:p>
          <a:p>
            <a:pPr marL="0" marR="0" algn="ctr">
              <a:lnSpc>
                <a:spcPct val="150000"/>
              </a:lnSpc>
              <a:spcBef>
                <a:spcPts val="1200"/>
              </a:spcBef>
              <a:spcAft>
                <a:spcPts val="0"/>
              </a:spcAft>
            </a:pPr>
            <a:r>
              <a:rPr lang="en-US" sz="1100" b="1" u="sng" dirty="0">
                <a:effectLst/>
                <a:latin typeface="Calibri" panose="020F0502020204030204" pitchFamily="34" charset="0"/>
                <a:ea typeface="Calibri" panose="020F0502020204030204" pitchFamily="34" charset="0"/>
              </a:rPr>
              <a:t>Slide 16</a:t>
            </a:r>
            <a:endParaRPr lang="en-US" sz="1100" dirty="0">
              <a:effectLst/>
              <a:latin typeface="Calibri" panose="020F0502020204030204" pitchFamily="34" charset="0"/>
              <a:ea typeface="Calibri" panose="020F0502020204030204" pitchFamily="34" charset="0"/>
            </a:endParaRPr>
          </a:p>
          <a:p>
            <a:pPr marL="0" marR="0">
              <a:lnSpc>
                <a:spcPct val="125000"/>
              </a:lnSpc>
              <a:spcAft>
                <a:spcPts val="0"/>
              </a:spcAft>
            </a:pPr>
            <a:r>
              <a:rPr lang="en-US" sz="1200" baseline="30000" dirty="0">
                <a:effectLst/>
                <a:latin typeface="Calibri" panose="020F0502020204030204" pitchFamily="34" charset="0"/>
                <a:ea typeface="Calibri" panose="020F0502020204030204" pitchFamily="34" charset="0"/>
              </a:rPr>
              <a:t>16</a:t>
            </a:r>
            <a:r>
              <a:rPr lang="en-US" sz="1100" dirty="0">
                <a:effectLst/>
                <a:latin typeface="Calibri" panose="020F0502020204030204" pitchFamily="34" charset="0"/>
                <a:ea typeface="Calibri" panose="020F0502020204030204" pitchFamily="34" charset="0"/>
              </a:rPr>
              <a:t>See </a:t>
            </a:r>
            <a:r>
              <a:rPr lang="en-US" sz="1100" dirty="0" err="1">
                <a:effectLst/>
                <a:latin typeface="Calibri" panose="020F0502020204030204" pitchFamily="34" charset="0"/>
                <a:ea typeface="Calibri" panose="020F0502020204030204" pitchFamily="34" charset="0"/>
              </a:rPr>
              <a:t>Kuntres</a:t>
            </a:r>
            <a:r>
              <a:rPr lang="en-US" sz="1100" dirty="0">
                <a:effectLst/>
                <a:latin typeface="Calibri" panose="020F0502020204030204" pitchFamily="34" charset="0"/>
                <a:ea typeface="Calibri" panose="020F0502020204030204" pitchFamily="34" charset="0"/>
              </a:rPr>
              <a:t>, Section </a:t>
            </a:r>
            <a:r>
              <a:rPr lang="en-US" sz="1000" dirty="0">
                <a:effectLst/>
                <a:latin typeface="Cambria" panose="02040503050406030204" pitchFamily="18" charset="0"/>
                <a:ea typeface="Calibri" panose="020F0502020204030204" pitchFamily="34" charset="0"/>
              </a:rPr>
              <a:t>II-D,</a:t>
            </a:r>
            <a:r>
              <a:rPr lang="en-US" sz="1000" dirty="0">
                <a:effectLst/>
                <a:latin typeface="Calibri" panose="020F0502020204030204" pitchFamily="34" charset="0"/>
                <a:ea typeface="Calibri" panose="020F0502020204030204" pitchFamily="34" charset="0"/>
              </a:rPr>
              <a:t> </a:t>
            </a:r>
            <a:r>
              <a:rPr lang="en-US" sz="1100" dirty="0">
                <a:effectLst/>
                <a:latin typeface="Calibri" panose="020F0502020204030204" pitchFamily="34" charset="0"/>
                <a:ea typeface="Calibri" panose="020F0502020204030204" pitchFamily="34" charset="0"/>
              </a:rPr>
              <a:t>pp. 25-27, for more extensive discussion.</a:t>
            </a:r>
          </a:p>
          <a:p>
            <a:pPr marL="0" marR="182880">
              <a:lnSpc>
                <a:spcPct val="125000"/>
              </a:lnSpc>
              <a:spcBef>
                <a:spcPts val="400"/>
              </a:spcBef>
              <a:spcAft>
                <a:spcPts val="0"/>
              </a:spcAft>
            </a:pPr>
            <a:r>
              <a:rPr lang="en-US" sz="1200" baseline="30000" dirty="0">
                <a:effectLst/>
                <a:latin typeface="Calibri" panose="020F0502020204030204" pitchFamily="34" charset="0"/>
                <a:ea typeface="Calibri" panose="020F0502020204030204" pitchFamily="34" charset="0"/>
              </a:rPr>
              <a:t>17</a:t>
            </a:r>
            <a:r>
              <a:rPr lang="en-US" sz="1100" dirty="0">
                <a:effectLst/>
                <a:latin typeface="Calibri" panose="020F0502020204030204" pitchFamily="34" charset="0"/>
                <a:ea typeface="Times New Roman" panose="02020603050405020304" pitchFamily="18" charset="0"/>
              </a:rPr>
              <a:t>What </a:t>
            </a:r>
            <a:r>
              <a:rPr lang="en-US" sz="1100" dirty="0">
                <a:effectLst/>
                <a:latin typeface="Calibri" panose="020F0502020204030204" pitchFamily="34" charset="0"/>
                <a:ea typeface="Times New Roman" panose="02020603050405020304" pitchFamily="18" charset="0"/>
                <a:cs typeface="Calibri" panose="020F0502020204030204" pitchFamily="34" charset="0"/>
              </a:rPr>
              <a:t>is the connection between </a:t>
            </a:r>
            <a:r>
              <a:rPr lang="en-US" sz="1100" dirty="0" err="1">
                <a:effectLst/>
                <a:latin typeface="Calibri" panose="020F0502020204030204" pitchFamily="34" charset="0"/>
                <a:ea typeface="Times New Roman" panose="02020603050405020304" pitchFamily="18" charset="0"/>
                <a:cs typeface="Calibri" panose="020F0502020204030204" pitchFamily="34" charset="0"/>
              </a:rPr>
              <a:t>Aharon</a:t>
            </a:r>
            <a:r>
              <a:rPr lang="en-US" sz="1100" dirty="0">
                <a:effectLst/>
                <a:latin typeface="Calibri" panose="020F0502020204030204" pitchFamily="34" charset="0"/>
                <a:ea typeface="Times New Roman" panose="02020603050405020304" pitchFamily="18" charset="0"/>
                <a:cs typeface="Calibri" panose="020F0502020204030204" pitchFamily="34" charset="0"/>
              </a:rPr>
              <a:t> rejoicing over his brother’s rise to prominence and his worthiness to wear the </a:t>
            </a:r>
            <a:r>
              <a:rPr lang="en-US" sz="1100" i="1" dirty="0" err="1">
                <a:effectLst/>
                <a:latin typeface="Calibri" panose="020F0502020204030204" pitchFamily="34" charset="0"/>
                <a:ea typeface="Times New Roman" panose="02020603050405020304" pitchFamily="18" charset="0"/>
                <a:cs typeface="Calibri" panose="020F0502020204030204" pitchFamily="34" charset="0"/>
              </a:rPr>
              <a:t>Urim</a:t>
            </a:r>
            <a:r>
              <a:rPr lang="en-US" sz="1100" i="1" dirty="0">
                <a:effectLst/>
                <a:latin typeface="Calibri" panose="020F0502020204030204" pitchFamily="34" charset="0"/>
                <a:ea typeface="Times New Roman" panose="02020603050405020304" pitchFamily="18" charset="0"/>
                <a:cs typeface="Calibri" panose="020F0502020204030204" pitchFamily="34" charset="0"/>
              </a:rPr>
              <a:t> </a:t>
            </a:r>
            <a:r>
              <a:rPr lang="en-US" sz="1100" i="1" dirty="0" err="1">
                <a:effectLst/>
                <a:latin typeface="Calibri" panose="020F0502020204030204" pitchFamily="34" charset="0"/>
                <a:ea typeface="Times New Roman" panose="02020603050405020304" pitchFamily="18" charset="0"/>
                <a:cs typeface="Calibri" panose="020F0502020204030204" pitchFamily="34" charset="0"/>
              </a:rPr>
              <a:t>v’Tumim</a:t>
            </a:r>
            <a:r>
              <a:rPr lang="en-US" sz="1100" dirty="0">
                <a:effectLst/>
                <a:latin typeface="Calibri" panose="020F0502020204030204" pitchFamily="34" charset="0"/>
                <a:ea typeface="Times New Roman" panose="02020603050405020304" pitchFamily="18" charset="0"/>
                <a:cs typeface="Calibri" panose="020F0502020204030204" pitchFamily="34" charset="0"/>
              </a:rPr>
              <a:t>?  When the Jewish people seek Divine guidance, the </a:t>
            </a:r>
            <a:r>
              <a:rPr lang="en-US" sz="1100" i="1" dirty="0">
                <a:effectLst/>
                <a:latin typeface="Calibri" panose="020F0502020204030204" pitchFamily="34" charset="0"/>
                <a:ea typeface="Times New Roman" panose="02020603050405020304" pitchFamily="18" charset="0"/>
                <a:cs typeface="Calibri" panose="020F0502020204030204" pitchFamily="34" charset="0"/>
              </a:rPr>
              <a:t>Kohen </a:t>
            </a:r>
            <a:r>
              <a:rPr lang="en-US" sz="1100" i="1" dirty="0" err="1">
                <a:effectLst/>
                <a:latin typeface="Calibri" panose="020F0502020204030204" pitchFamily="34" charset="0"/>
                <a:ea typeface="Times New Roman" panose="02020603050405020304" pitchFamily="18" charset="0"/>
                <a:cs typeface="Calibri" panose="020F0502020204030204" pitchFamily="34" charset="0"/>
              </a:rPr>
              <a:t>Gadol</a:t>
            </a:r>
            <a:r>
              <a:rPr lang="en-US" sz="1100" dirty="0">
                <a:effectLst/>
                <a:latin typeface="Calibri" panose="020F0502020204030204" pitchFamily="34" charset="0"/>
                <a:ea typeface="Times New Roman" panose="02020603050405020304" pitchFamily="18" charset="0"/>
                <a:cs typeface="Calibri" panose="020F0502020204030204" pitchFamily="34" charset="0"/>
              </a:rPr>
              <a:t> (high priest) conveys their inquiry to Hashem through the </a:t>
            </a:r>
            <a:r>
              <a:rPr lang="en-US" sz="1100" i="1" dirty="0" err="1">
                <a:effectLst/>
                <a:latin typeface="Calibri" panose="020F0502020204030204" pitchFamily="34" charset="0"/>
                <a:ea typeface="Times New Roman" panose="02020603050405020304" pitchFamily="18" charset="0"/>
                <a:cs typeface="Calibri" panose="020F0502020204030204" pitchFamily="34" charset="0"/>
              </a:rPr>
              <a:t>Urim</a:t>
            </a:r>
            <a:r>
              <a:rPr lang="en-US" sz="1100" i="1" dirty="0">
                <a:effectLst/>
                <a:latin typeface="Calibri" panose="020F0502020204030204" pitchFamily="34" charset="0"/>
                <a:ea typeface="Times New Roman" panose="02020603050405020304" pitchFamily="18" charset="0"/>
                <a:cs typeface="Calibri" panose="020F0502020204030204" pitchFamily="34" charset="0"/>
              </a:rPr>
              <a:t> </a:t>
            </a:r>
            <a:r>
              <a:rPr lang="en-US" sz="1100" i="1" dirty="0" err="1">
                <a:effectLst/>
                <a:latin typeface="Calibri" panose="020F0502020204030204" pitchFamily="34" charset="0"/>
                <a:ea typeface="Times New Roman" panose="02020603050405020304" pitchFamily="18" charset="0"/>
                <a:cs typeface="Calibri" panose="020F0502020204030204" pitchFamily="34" charset="0"/>
              </a:rPr>
              <a:t>v’Tumim</a:t>
            </a:r>
            <a:r>
              <a:rPr lang="en-US" sz="1100" dirty="0">
                <a:effectLst/>
                <a:latin typeface="Calibri" panose="020F0502020204030204" pitchFamily="34" charset="0"/>
                <a:ea typeface="Times New Roman" panose="02020603050405020304" pitchFamily="18" charset="0"/>
                <a:cs typeface="Calibri" panose="020F0502020204030204" pitchFamily="34" charset="0"/>
              </a:rPr>
              <a:t> which he carries in the breastplate (</a:t>
            </a:r>
            <a:r>
              <a:rPr lang="en-US" sz="1100" i="1" dirty="0" err="1">
                <a:effectLst/>
                <a:latin typeface="Calibri" panose="020F0502020204030204" pitchFamily="34" charset="0"/>
                <a:ea typeface="Times New Roman" panose="02020603050405020304" pitchFamily="18" charset="0"/>
                <a:cs typeface="Calibri" panose="020F0502020204030204" pitchFamily="34" charset="0"/>
              </a:rPr>
              <a:t>Choshen</a:t>
            </a:r>
            <a:r>
              <a:rPr lang="en-US" sz="1100" dirty="0">
                <a:effectLst/>
                <a:latin typeface="Calibri" panose="020F0502020204030204" pitchFamily="34" charset="0"/>
                <a:ea typeface="Times New Roman" panose="02020603050405020304" pitchFamily="18" charset="0"/>
                <a:cs typeface="Calibri" panose="020F0502020204030204" pitchFamily="34" charset="0"/>
              </a:rPr>
              <a:t>) over his heart.  </a:t>
            </a:r>
            <a:r>
              <a:rPr lang="en-US" sz="1100" dirty="0" err="1">
                <a:effectLst/>
                <a:latin typeface="Calibri" panose="020F0502020204030204" pitchFamily="34" charset="0"/>
                <a:ea typeface="Times New Roman" panose="02020603050405020304" pitchFamily="18" charset="0"/>
                <a:cs typeface="Calibri" panose="020F0502020204030204" pitchFamily="34" charset="0"/>
              </a:rPr>
              <a:t>Rav</a:t>
            </a:r>
            <a:r>
              <a:rPr lang="en-US" sz="1100" dirty="0">
                <a:effectLst/>
                <a:latin typeface="Calibri" panose="020F0502020204030204" pitchFamily="34" charset="0"/>
                <a:ea typeface="Times New Roman" panose="02020603050405020304" pitchFamily="18" charset="0"/>
                <a:cs typeface="Calibri" panose="020F0502020204030204" pitchFamily="34" charset="0"/>
              </a:rPr>
              <a:t> Chaim </a:t>
            </a:r>
            <a:r>
              <a:rPr lang="en-US" sz="1100" dirty="0" err="1">
                <a:effectLst/>
                <a:latin typeface="Calibri" panose="020F0502020204030204" pitchFamily="34" charset="0"/>
                <a:ea typeface="Times New Roman" panose="02020603050405020304" pitchFamily="18" charset="0"/>
                <a:cs typeface="Calibri" panose="020F0502020204030204" pitchFamily="34" charset="0"/>
              </a:rPr>
              <a:t>Shmuelevitz</a:t>
            </a:r>
            <a:r>
              <a:rPr lang="en-US" sz="1100" dirty="0">
                <a:effectLst/>
                <a:latin typeface="Calibri" panose="020F0502020204030204" pitchFamily="34" charset="0"/>
                <a:ea typeface="Times New Roman" panose="02020603050405020304" pitchFamily="18" charset="0"/>
                <a:cs typeface="Calibri" panose="020F0502020204030204" pitchFamily="34" charset="0"/>
              </a:rPr>
              <a:t> explains that in order for the </a:t>
            </a:r>
            <a:r>
              <a:rPr lang="en-US" sz="1100" i="1" dirty="0" err="1">
                <a:effectLst/>
                <a:latin typeface="Calibri" panose="020F0502020204030204" pitchFamily="34" charset="0"/>
                <a:ea typeface="Times New Roman" panose="02020603050405020304" pitchFamily="18" charset="0"/>
                <a:cs typeface="Calibri" panose="020F0502020204030204" pitchFamily="34" charset="0"/>
              </a:rPr>
              <a:t>Urim</a:t>
            </a:r>
            <a:r>
              <a:rPr lang="en-US" sz="1100" i="1" dirty="0">
                <a:effectLst/>
                <a:latin typeface="Calibri" panose="020F0502020204030204" pitchFamily="34" charset="0"/>
                <a:ea typeface="Times New Roman" panose="02020603050405020304" pitchFamily="18" charset="0"/>
                <a:cs typeface="Calibri" panose="020F0502020204030204" pitchFamily="34" charset="0"/>
              </a:rPr>
              <a:t> </a:t>
            </a:r>
            <a:r>
              <a:rPr lang="en-US" sz="1100" i="1" dirty="0" err="1">
                <a:effectLst/>
                <a:latin typeface="Calibri" panose="020F0502020204030204" pitchFamily="34" charset="0"/>
                <a:ea typeface="Times New Roman" panose="02020603050405020304" pitchFamily="18" charset="0"/>
                <a:cs typeface="Calibri" panose="020F0502020204030204" pitchFamily="34" charset="0"/>
              </a:rPr>
              <a:t>v’Tumim</a:t>
            </a:r>
            <a:r>
              <a:rPr lang="en-US" sz="1100" dirty="0">
                <a:effectLst/>
                <a:latin typeface="Calibri" panose="020F0502020204030204" pitchFamily="34" charset="0"/>
                <a:ea typeface="Times New Roman" panose="02020603050405020304" pitchFamily="18" charset="0"/>
                <a:cs typeface="Calibri" panose="020F0502020204030204" pitchFamily="34" charset="0"/>
              </a:rPr>
              <a:t> to be a vehicle for Heavenly guidance during the Jewish people’s difficulties, the </a:t>
            </a:r>
            <a:r>
              <a:rPr lang="en-US" sz="1100" i="1" dirty="0">
                <a:effectLst/>
                <a:latin typeface="Calibri" panose="020F0502020204030204" pitchFamily="34" charset="0"/>
                <a:ea typeface="Times New Roman" panose="02020603050405020304" pitchFamily="18" charset="0"/>
                <a:cs typeface="Calibri" panose="020F0502020204030204" pitchFamily="34" charset="0"/>
              </a:rPr>
              <a:t>Kohen </a:t>
            </a:r>
            <a:r>
              <a:rPr lang="en-US" sz="1100" i="1" dirty="0" err="1">
                <a:effectLst/>
                <a:latin typeface="Calibri" panose="020F0502020204030204" pitchFamily="34" charset="0"/>
                <a:ea typeface="Times New Roman" panose="02020603050405020304" pitchFamily="18" charset="0"/>
                <a:cs typeface="Calibri" panose="020F0502020204030204" pitchFamily="34" charset="0"/>
              </a:rPr>
              <a:t>Gadol</a:t>
            </a:r>
            <a:r>
              <a:rPr lang="en-US" sz="1100" dirty="0">
                <a:effectLst/>
                <a:latin typeface="Calibri" panose="020F0502020204030204" pitchFamily="34" charset="0"/>
                <a:ea typeface="Times New Roman" panose="02020603050405020304" pitchFamily="18" charset="0"/>
                <a:cs typeface="Calibri" panose="020F0502020204030204" pitchFamily="34" charset="0"/>
              </a:rPr>
              <a:t> must have a heart of empathy, who identifies with the feelings of a person in his moment of distress.  </a:t>
            </a:r>
            <a:r>
              <a:rPr lang="en-US" sz="1100" dirty="0" err="1">
                <a:effectLst/>
                <a:latin typeface="Calibri" panose="020F0502020204030204" pitchFamily="34" charset="0"/>
                <a:ea typeface="Times New Roman" panose="02020603050405020304" pitchFamily="18" charset="0"/>
                <a:cs typeface="Calibri" panose="020F0502020204030204" pitchFamily="34" charset="0"/>
              </a:rPr>
              <a:t>Rav</a:t>
            </a:r>
            <a:r>
              <a:rPr lang="en-US" sz="1100" dirty="0">
                <a:effectLst/>
                <a:latin typeface="Calibri" panose="020F0502020204030204" pitchFamily="34" charset="0"/>
                <a:ea typeface="Times New Roman" panose="02020603050405020304" pitchFamily="18" charset="0"/>
                <a:cs typeface="Calibri" panose="020F0502020204030204" pitchFamily="34" charset="0"/>
              </a:rPr>
              <a:t> </a:t>
            </a:r>
            <a:r>
              <a:rPr lang="en-US" sz="1100" dirty="0" err="1">
                <a:effectLst/>
                <a:latin typeface="Calibri" panose="020F0502020204030204" pitchFamily="34" charset="0"/>
                <a:ea typeface="Times New Roman" panose="02020603050405020304" pitchFamily="18" charset="0"/>
                <a:cs typeface="Calibri" panose="020F0502020204030204" pitchFamily="34" charset="0"/>
              </a:rPr>
              <a:t>Shmuelevitz</a:t>
            </a:r>
            <a:r>
              <a:rPr lang="en-US" sz="1100" dirty="0">
                <a:effectLst/>
                <a:latin typeface="Calibri" panose="020F0502020204030204" pitchFamily="34" charset="0"/>
                <a:ea typeface="Times New Roman" panose="02020603050405020304" pitchFamily="18" charset="0"/>
                <a:cs typeface="Calibri" panose="020F0502020204030204" pitchFamily="34" charset="0"/>
              </a:rPr>
              <a:t> states: </a:t>
            </a:r>
            <a:r>
              <a:rPr lang="en-US" sz="1100" i="1" dirty="0">
                <a:effectLst/>
                <a:latin typeface="Calibri" panose="020F0502020204030204" pitchFamily="34" charset="0"/>
                <a:ea typeface="Times New Roman" panose="02020603050405020304" pitchFamily="18" charset="0"/>
                <a:cs typeface="Calibri" panose="020F0502020204030204" pitchFamily="34" charset="0"/>
              </a:rPr>
              <a:t>“The magnanimous heart that holds within it the exalted </a:t>
            </a:r>
            <a:r>
              <a:rPr lang="en-US" sz="1100" dirty="0" err="1">
                <a:effectLst/>
                <a:latin typeface="Calibri" panose="020F0502020204030204" pitchFamily="34" charset="0"/>
                <a:ea typeface="Times New Roman" panose="02020603050405020304" pitchFamily="18" charset="0"/>
                <a:cs typeface="Calibri" panose="020F0502020204030204" pitchFamily="34" charset="0"/>
              </a:rPr>
              <a:t>middah</a:t>
            </a:r>
            <a:r>
              <a:rPr lang="en-US" sz="1100" i="1" dirty="0">
                <a:effectLst/>
                <a:latin typeface="Calibri" panose="020F0502020204030204" pitchFamily="34" charset="0"/>
                <a:ea typeface="Times New Roman" panose="02020603050405020304" pitchFamily="18" charset="0"/>
                <a:cs typeface="Calibri" panose="020F0502020204030204" pitchFamily="34" charset="0"/>
              </a:rPr>
              <a:t> to rejoice in another’s happiness</a:t>
            </a:r>
            <a:r>
              <a:rPr lang="en-US" sz="1100" dirty="0">
                <a:effectLst/>
                <a:latin typeface="Calibri" panose="020F0502020204030204" pitchFamily="34" charset="0"/>
                <a:ea typeface="Times New Roman" panose="02020603050405020304" pitchFamily="18" charset="0"/>
                <a:cs typeface="Calibri" panose="020F0502020204030204" pitchFamily="34" charset="0"/>
              </a:rPr>
              <a:t>,” i.e., </a:t>
            </a:r>
            <a:r>
              <a:rPr lang="en-US" sz="1100" dirty="0" err="1">
                <a:effectLst/>
                <a:latin typeface="Calibri" panose="020F0502020204030204" pitchFamily="34" charset="0"/>
                <a:ea typeface="Times New Roman" panose="02020603050405020304" pitchFamily="18" charset="0"/>
                <a:cs typeface="Calibri" panose="020F0502020204030204" pitchFamily="34" charset="0"/>
              </a:rPr>
              <a:t>Aharon’s</a:t>
            </a:r>
            <a:r>
              <a:rPr lang="en-US" sz="1100" dirty="0">
                <a:effectLst/>
                <a:latin typeface="Calibri" panose="020F0502020204030204" pitchFamily="34" charset="0"/>
                <a:ea typeface="Times New Roman" panose="02020603050405020304" pitchFamily="18" charset="0"/>
                <a:cs typeface="Calibri" panose="020F0502020204030204" pitchFamily="34" charset="0"/>
              </a:rPr>
              <a:t> heart that rejoiced over Moshe’s selection as the redeemer of Israel, </a:t>
            </a:r>
            <a:r>
              <a:rPr lang="en-US" sz="1100" i="1" dirty="0">
                <a:effectLst/>
                <a:latin typeface="Calibri" panose="020F0502020204030204" pitchFamily="34" charset="0"/>
                <a:ea typeface="Times New Roman" panose="02020603050405020304" pitchFamily="18" charset="0"/>
                <a:cs typeface="Calibri" panose="020F0502020204030204" pitchFamily="34" charset="0"/>
              </a:rPr>
              <a:t>“is sensitized to feel the heart of each Jew, and therefore,</a:t>
            </a:r>
            <a:r>
              <a:rPr lang="en-US" sz="1100" dirty="0">
                <a:effectLst/>
                <a:latin typeface="Calibri" panose="020F0502020204030204" pitchFamily="34" charset="0"/>
                <a:ea typeface="Times New Roman" panose="02020603050405020304" pitchFamily="18" charset="0"/>
                <a:cs typeface="Calibri" panose="020F0502020204030204" pitchFamily="34" charset="0"/>
              </a:rPr>
              <a:t> </a:t>
            </a:r>
            <a:r>
              <a:rPr lang="en-US" sz="1100" i="1" dirty="0">
                <a:effectLst/>
                <a:latin typeface="Calibri" panose="020F0502020204030204" pitchFamily="34" charset="0"/>
                <a:ea typeface="Times New Roman" panose="02020603050405020304" pitchFamily="18" charset="0"/>
                <a:cs typeface="Calibri" panose="020F0502020204030204" pitchFamily="34" charset="0"/>
              </a:rPr>
              <a:t>precisely is the place for the </a:t>
            </a:r>
            <a:r>
              <a:rPr lang="en-US" sz="1100" dirty="0" err="1">
                <a:effectLst/>
                <a:latin typeface="Calibri" panose="020F0502020204030204" pitchFamily="34" charset="0"/>
                <a:ea typeface="Times New Roman" panose="02020603050405020304" pitchFamily="18" charset="0"/>
                <a:cs typeface="Calibri" panose="020F0502020204030204" pitchFamily="34" charset="0"/>
              </a:rPr>
              <a:t>Urim</a:t>
            </a:r>
            <a:r>
              <a:rPr lang="en-US" sz="1100" dirty="0">
                <a:effectLst/>
                <a:latin typeface="Calibri" panose="020F0502020204030204" pitchFamily="34" charset="0"/>
                <a:ea typeface="Times New Roman" panose="02020603050405020304" pitchFamily="18" charset="0"/>
                <a:cs typeface="Calibri" panose="020F0502020204030204" pitchFamily="34" charset="0"/>
              </a:rPr>
              <a:t> </a:t>
            </a:r>
            <a:r>
              <a:rPr lang="en-US" sz="1100" dirty="0" err="1">
                <a:effectLst/>
                <a:latin typeface="Calibri" panose="020F0502020204030204" pitchFamily="34" charset="0"/>
                <a:ea typeface="Times New Roman" panose="02020603050405020304" pitchFamily="18" charset="0"/>
                <a:cs typeface="Calibri" panose="020F0502020204030204" pitchFamily="34" charset="0"/>
              </a:rPr>
              <a:t>v’Tumim</a:t>
            </a:r>
            <a:r>
              <a:rPr lang="en-US" sz="1100" dirty="0">
                <a:effectLst/>
                <a:latin typeface="Calibri" panose="020F0502020204030204" pitchFamily="34" charset="0"/>
                <a:ea typeface="Times New Roman" panose="02020603050405020304" pitchFamily="18" charset="0"/>
                <a:cs typeface="Calibri" panose="020F0502020204030204" pitchFamily="34" charset="0"/>
              </a:rPr>
              <a:t> </a:t>
            </a:r>
            <a:r>
              <a:rPr lang="en-US" sz="1100" i="1" dirty="0">
                <a:effectLst/>
                <a:latin typeface="Calibri" panose="020F0502020204030204" pitchFamily="34" charset="0"/>
                <a:ea typeface="Times New Roman" panose="02020603050405020304" pitchFamily="18" charset="0"/>
                <a:cs typeface="Calibri" panose="020F0502020204030204" pitchFamily="34" charset="0"/>
              </a:rPr>
              <a:t>to rest upon”</a:t>
            </a:r>
            <a:r>
              <a:rPr lang="en-US" sz="1100" dirty="0">
                <a:effectLst/>
                <a:latin typeface="Calibri" panose="020F0502020204030204" pitchFamily="34" charset="0"/>
                <a:ea typeface="Times New Roman" panose="02020603050405020304" pitchFamily="18" charset="0"/>
              </a:rPr>
              <a:t> (see </a:t>
            </a:r>
            <a:r>
              <a:rPr lang="en-US" sz="1100" dirty="0" err="1">
                <a:effectLst/>
                <a:latin typeface="Calibri" panose="020F0502020204030204" pitchFamily="34" charset="0"/>
                <a:ea typeface="Times New Roman" panose="02020603050405020304" pitchFamily="18" charset="0"/>
              </a:rPr>
              <a:t>Kuntres</a:t>
            </a:r>
            <a:r>
              <a:rPr lang="en-US" sz="1100" dirty="0">
                <a:effectLst/>
                <a:latin typeface="Calibri" panose="020F0502020204030204" pitchFamily="34" charset="0"/>
                <a:ea typeface="Times New Roman" panose="02020603050405020304" pitchFamily="18" charset="0"/>
              </a:rPr>
              <a:t>, Section </a:t>
            </a:r>
            <a:r>
              <a:rPr lang="en-US" sz="1000" dirty="0">
                <a:effectLst/>
                <a:latin typeface="Cambria" panose="02040503050406030204" pitchFamily="18" charset="0"/>
                <a:ea typeface="Times New Roman" panose="02020603050405020304" pitchFamily="18" charset="0"/>
              </a:rPr>
              <a:t>II-D-2,</a:t>
            </a:r>
            <a:r>
              <a:rPr lang="en-US" sz="1000" dirty="0">
                <a:effectLst/>
                <a:latin typeface="Calibri" panose="020F0502020204030204" pitchFamily="34" charset="0"/>
                <a:ea typeface="Times New Roman" panose="02020603050405020304" pitchFamily="18" charset="0"/>
              </a:rPr>
              <a:t> </a:t>
            </a:r>
            <a:r>
              <a:rPr lang="en-US" sz="1100" dirty="0">
                <a:effectLst/>
                <a:latin typeface="Calibri" panose="020F0502020204030204" pitchFamily="34" charset="0"/>
                <a:ea typeface="Times New Roman" panose="02020603050405020304" pitchFamily="18" charset="0"/>
              </a:rPr>
              <a:t>p. 26).</a:t>
            </a:r>
            <a:endParaRPr lang="en-US" sz="1100" dirty="0">
              <a:effectLst/>
              <a:latin typeface="Calibri" panose="020F0502020204030204" pitchFamily="34" charset="0"/>
              <a:ea typeface="Calibri" panose="020F0502020204030204" pitchFamily="34" charset="0"/>
            </a:endParaRPr>
          </a:p>
          <a:p>
            <a:pPr marL="0" marR="0" algn="ctr">
              <a:lnSpc>
                <a:spcPct val="150000"/>
              </a:lnSpc>
              <a:spcBef>
                <a:spcPts val="900"/>
              </a:spcBef>
              <a:spcAft>
                <a:spcPts val="0"/>
              </a:spcAft>
            </a:pPr>
            <a:r>
              <a:rPr lang="en-US" sz="1100" b="1" u="sng" dirty="0">
                <a:effectLst/>
                <a:latin typeface="Calibri" panose="020F0502020204030204" pitchFamily="34" charset="0"/>
                <a:ea typeface="Calibri" panose="020F0502020204030204" pitchFamily="34" charset="0"/>
              </a:rPr>
              <a:t>Slide 17</a:t>
            </a:r>
            <a:endParaRPr lang="en-US" sz="1100" dirty="0">
              <a:effectLst/>
              <a:latin typeface="Calibri" panose="020F0502020204030204" pitchFamily="34" charset="0"/>
              <a:ea typeface="Calibri" panose="020F0502020204030204" pitchFamily="34" charset="0"/>
            </a:endParaRPr>
          </a:p>
          <a:p>
            <a:pPr marL="137160" marR="0" algn="r" rtl="1">
              <a:lnSpc>
                <a:spcPct val="125000"/>
              </a:lnSpc>
              <a:spcBef>
                <a:spcPts val="300"/>
              </a:spcBef>
              <a:spcAft>
                <a:spcPts val="0"/>
              </a:spcAft>
            </a:pPr>
            <a:r>
              <a:rPr lang="en-US" sz="1200" baseline="30000" dirty="0">
                <a:effectLst/>
                <a:latin typeface="Calibri" panose="020F0502020204030204" pitchFamily="34" charset="0"/>
                <a:ea typeface="Calibri" panose="020F0502020204030204" pitchFamily="34" charset="0"/>
              </a:rPr>
              <a:t>18</a:t>
            </a:r>
            <a:r>
              <a:rPr lang="he-IL" sz="1100" dirty="0">
                <a:effectLst/>
                <a:latin typeface="Calibri" panose="020F0502020204030204" pitchFamily="34" charset="0"/>
                <a:ea typeface="Calibri" panose="020F0502020204030204" pitchFamily="34" charset="0"/>
                <a:cs typeface="Times New Roman" panose="02020603050405020304" pitchFamily="18" charset="0"/>
              </a:rPr>
              <a:t>הרב מתתיהו סלומון׃ מתנת חיים, מאמרים, ח״א, מאמר ״נושא בעול - מקניני התורה</a:t>
            </a:r>
            <a:r>
              <a:rPr lang="he-IL" sz="1100" dirty="0">
                <a:effectLst/>
                <a:latin typeface="Calibri" panose="020F0502020204030204" pitchFamily="34" charset="0"/>
                <a:ea typeface="Calibri" panose="020F0502020204030204" pitchFamily="34" charset="0"/>
                <a:cs typeface="Arial" panose="020B0604020202020204" pitchFamily="34" charset="0"/>
              </a:rPr>
              <a:t>״</a:t>
            </a:r>
            <a:r>
              <a:rPr lang="en-US" sz="1100" dirty="0">
                <a:effectLst/>
                <a:latin typeface="Calibri" panose="020F0502020204030204" pitchFamily="34" charset="0"/>
                <a:ea typeface="Calibri" panose="020F0502020204030204" pitchFamily="34" charset="0"/>
              </a:rPr>
              <a:t>.</a:t>
            </a:r>
          </a:p>
          <a:p>
            <a:pPr marL="0" marR="82550">
              <a:lnSpc>
                <a:spcPct val="125000"/>
              </a:lnSpc>
              <a:spcBef>
                <a:spcPts val="400"/>
              </a:spcBef>
              <a:spcAft>
                <a:spcPts val="0"/>
              </a:spcAft>
            </a:pPr>
            <a:r>
              <a:rPr lang="en-US" sz="1200" baseline="30000" dirty="0">
                <a:effectLst/>
                <a:latin typeface="Calibri" panose="020F0502020204030204" pitchFamily="34" charset="0"/>
                <a:ea typeface="Calibri" panose="020F0502020204030204" pitchFamily="34" charset="0"/>
              </a:rPr>
              <a:t>19</a:t>
            </a:r>
            <a:r>
              <a:rPr lang="en-US" sz="1100" dirty="0">
                <a:effectLst/>
                <a:latin typeface="Calibri" panose="020F0502020204030204" pitchFamily="34" charset="0"/>
                <a:ea typeface="Times New Roman" panose="02020603050405020304" pitchFamily="18" charset="0"/>
              </a:rPr>
              <a:t>The verse in </a:t>
            </a:r>
            <a:r>
              <a:rPr lang="en-US" sz="1100" i="1" dirty="0" err="1">
                <a:effectLst/>
                <a:latin typeface="Calibri" panose="020F0502020204030204" pitchFamily="34" charset="0"/>
                <a:ea typeface="Times New Roman" panose="02020603050405020304" pitchFamily="18" charset="0"/>
              </a:rPr>
              <a:t>Parshas</a:t>
            </a:r>
            <a:r>
              <a:rPr lang="en-US" sz="1100" i="1" dirty="0">
                <a:effectLst/>
                <a:latin typeface="Calibri" panose="020F0502020204030204" pitchFamily="34" charset="0"/>
                <a:ea typeface="Times New Roman" panose="02020603050405020304" pitchFamily="18" charset="0"/>
              </a:rPr>
              <a:t> Tetzaveh</a:t>
            </a:r>
            <a:r>
              <a:rPr lang="en-US" sz="1100" dirty="0">
                <a:effectLst/>
                <a:latin typeface="Calibri" panose="020F0502020204030204" pitchFamily="34" charset="0"/>
                <a:ea typeface="Times New Roman" panose="02020603050405020304" pitchFamily="18" charset="0"/>
              </a:rPr>
              <a:t> pertaining </a:t>
            </a:r>
            <a:r>
              <a:rPr lang="en-US" sz="1100" dirty="0">
                <a:effectLst/>
                <a:latin typeface="Calibri" panose="020F0502020204030204" pitchFamily="34" charset="0"/>
                <a:ea typeface="Times New Roman" panose="02020603050405020304" pitchFamily="18" charset="0"/>
                <a:cs typeface="Calibri" panose="020F0502020204030204" pitchFamily="34" charset="0"/>
              </a:rPr>
              <a:t>to the </a:t>
            </a:r>
            <a:r>
              <a:rPr lang="en-US" sz="1100" i="1" dirty="0" err="1">
                <a:effectLst/>
                <a:latin typeface="Calibri" panose="020F0502020204030204" pitchFamily="34" charset="0"/>
                <a:ea typeface="Times New Roman" panose="02020603050405020304" pitchFamily="18" charset="0"/>
                <a:cs typeface="Calibri" panose="020F0502020204030204" pitchFamily="34" charset="0"/>
              </a:rPr>
              <a:t>Urim</a:t>
            </a:r>
            <a:r>
              <a:rPr lang="en-US" sz="1100" i="1" dirty="0">
                <a:effectLst/>
                <a:latin typeface="Calibri" panose="020F0502020204030204" pitchFamily="34" charset="0"/>
                <a:ea typeface="Times New Roman" panose="02020603050405020304" pitchFamily="18" charset="0"/>
                <a:cs typeface="Calibri" panose="020F0502020204030204" pitchFamily="34" charset="0"/>
              </a:rPr>
              <a:t> </a:t>
            </a:r>
            <a:r>
              <a:rPr lang="en-US" sz="1100" i="1" dirty="0" err="1">
                <a:effectLst/>
                <a:latin typeface="Calibri" panose="020F0502020204030204" pitchFamily="34" charset="0"/>
                <a:ea typeface="Times New Roman" panose="02020603050405020304" pitchFamily="18" charset="0"/>
                <a:cs typeface="Calibri" panose="020F0502020204030204" pitchFamily="34" charset="0"/>
              </a:rPr>
              <a:t>v’Tumim</a:t>
            </a:r>
            <a:r>
              <a:rPr lang="en-US" sz="1100" dirty="0">
                <a:effectLst/>
                <a:latin typeface="Calibri" panose="020F0502020204030204" pitchFamily="34" charset="0"/>
                <a:ea typeface="Times New Roman" panose="02020603050405020304" pitchFamily="18" charset="0"/>
              </a:rPr>
              <a:t> (</a:t>
            </a:r>
            <a:r>
              <a:rPr lang="en-US" sz="1100" dirty="0" err="1">
                <a:effectLst/>
                <a:latin typeface="Calibri" panose="020F0502020204030204" pitchFamily="34" charset="0"/>
                <a:ea typeface="Times New Roman" panose="02020603050405020304" pitchFamily="18" charset="0"/>
              </a:rPr>
              <a:t>Shemos</a:t>
            </a:r>
            <a:r>
              <a:rPr lang="en-US" sz="1100" dirty="0">
                <a:effectLst/>
                <a:latin typeface="Calibri" panose="020F0502020204030204" pitchFamily="34" charset="0"/>
                <a:ea typeface="Times New Roman" panose="02020603050405020304" pitchFamily="18" charset="0"/>
              </a:rPr>
              <a:t> 28: 30), </a:t>
            </a:r>
            <a:r>
              <a:rPr lang="en-US" sz="1100" dirty="0">
                <a:effectLst/>
                <a:latin typeface="Calibri" panose="020F0502020204030204" pitchFamily="34" charset="0"/>
                <a:ea typeface="Times New Roman" panose="02020603050405020304" pitchFamily="18" charset="0"/>
                <a:cs typeface="Calibri" panose="020F0502020204030204" pitchFamily="34" charset="0"/>
              </a:rPr>
              <a:t>states: </a:t>
            </a:r>
            <a:r>
              <a:rPr lang="en-US" sz="1100" i="1" dirty="0">
                <a:effectLst/>
                <a:latin typeface="Calibri" panose="020F0502020204030204" pitchFamily="34" charset="0"/>
                <a:ea typeface="Times New Roman" panose="02020603050405020304" pitchFamily="18" charset="0"/>
                <a:cs typeface="Calibri" panose="020F0502020204030204" pitchFamily="34" charset="0"/>
              </a:rPr>
              <a:t>“</a:t>
            </a:r>
            <a:r>
              <a:rPr lang="en-US" sz="1100" i="1" dirty="0" err="1">
                <a:effectLst/>
                <a:latin typeface="Calibri" panose="020F0502020204030204" pitchFamily="34" charset="0"/>
                <a:ea typeface="Times New Roman" panose="02020603050405020304" pitchFamily="18" charset="0"/>
                <a:cs typeface="Calibri" panose="020F0502020204030204" pitchFamily="34" charset="0"/>
              </a:rPr>
              <a:t>Aharon</a:t>
            </a:r>
            <a:r>
              <a:rPr lang="en-US" sz="1100" i="1" dirty="0">
                <a:effectLst/>
                <a:latin typeface="Calibri" panose="020F0502020204030204" pitchFamily="34" charset="0"/>
                <a:ea typeface="Times New Roman" panose="02020603050405020304" pitchFamily="18" charset="0"/>
                <a:cs typeface="Calibri" panose="020F0502020204030204" pitchFamily="34" charset="0"/>
              </a:rPr>
              <a:t> shall bear the judgment of the Children of Israel on his heart before Hashem, constantly</a:t>
            </a:r>
            <a:r>
              <a:rPr lang="en-US" sz="1100" dirty="0">
                <a:effectLst/>
                <a:latin typeface="Calibri" panose="020F0502020204030204" pitchFamily="34" charset="0"/>
                <a:ea typeface="Times New Roman" panose="02020603050405020304" pitchFamily="18" charset="0"/>
                <a:cs typeface="Calibri" panose="020F0502020204030204" pitchFamily="34" charset="0"/>
              </a:rPr>
              <a:t>,” which is interpreted by the</a:t>
            </a:r>
            <a:r>
              <a:rPr lang="en-US" sz="1100" i="1" dirty="0">
                <a:effectLst/>
                <a:latin typeface="Calibri" panose="020F0502020204030204" pitchFamily="34" charset="0"/>
                <a:ea typeface="Times New Roman" panose="02020603050405020304" pitchFamily="18" charset="0"/>
                <a:cs typeface="Calibri" panose="020F0502020204030204" pitchFamily="34" charset="0"/>
              </a:rPr>
              <a:t> Sforno</a:t>
            </a:r>
            <a:r>
              <a:rPr lang="en-US" sz="1100" dirty="0">
                <a:effectLst/>
                <a:latin typeface="Calibri" panose="020F0502020204030204" pitchFamily="34" charset="0"/>
                <a:ea typeface="Times New Roman" panose="02020603050405020304" pitchFamily="18" charset="0"/>
                <a:cs typeface="Calibri" panose="020F0502020204030204" pitchFamily="34" charset="0"/>
              </a:rPr>
              <a:t>:  </a:t>
            </a:r>
            <a:r>
              <a:rPr lang="en-US" sz="1100" i="1" dirty="0">
                <a:effectLst/>
                <a:latin typeface="Calibri" panose="020F0502020204030204" pitchFamily="34" charset="0"/>
                <a:ea typeface="Times New Roman" panose="02020603050405020304" pitchFamily="18" charset="0"/>
                <a:cs typeface="Calibri" panose="020F0502020204030204" pitchFamily="34" charset="0"/>
              </a:rPr>
              <a:t>“So that he will pray on their behalf that they would emerge meritorious in judgment</a:t>
            </a:r>
            <a:r>
              <a:rPr lang="en-US" sz="1100" dirty="0">
                <a:effectLst/>
                <a:latin typeface="Calibri" panose="020F0502020204030204" pitchFamily="34" charset="0"/>
                <a:ea typeface="Times New Roman" panose="02020603050405020304" pitchFamily="18" charset="0"/>
                <a:cs typeface="Calibri" panose="020F0502020204030204" pitchFamily="34" charset="0"/>
              </a:rPr>
              <a:t>.”  </a:t>
            </a:r>
            <a:r>
              <a:rPr lang="en-US" sz="1100" dirty="0" err="1">
                <a:effectLst/>
                <a:latin typeface="Calibri" panose="020F0502020204030204" pitchFamily="34" charset="0"/>
                <a:ea typeface="Times New Roman" panose="02020603050405020304" pitchFamily="18" charset="0"/>
                <a:cs typeface="Calibri" panose="020F0502020204030204" pitchFamily="34" charset="0"/>
              </a:rPr>
              <a:t>Rav</a:t>
            </a:r>
            <a:r>
              <a:rPr lang="en-US" sz="1100" dirty="0">
                <a:effectLst/>
                <a:latin typeface="Calibri" panose="020F0502020204030204" pitchFamily="34" charset="0"/>
                <a:ea typeface="Times New Roman" panose="02020603050405020304" pitchFamily="18" charset="0"/>
                <a:cs typeface="Calibri" panose="020F0502020204030204" pitchFamily="34" charset="0"/>
              </a:rPr>
              <a:t> Salomon deduces that </a:t>
            </a:r>
            <a:r>
              <a:rPr lang="en-US" sz="1100" dirty="0" err="1">
                <a:effectLst/>
                <a:latin typeface="Calibri" panose="020F0502020204030204" pitchFamily="34" charset="0"/>
                <a:ea typeface="Times New Roman" panose="02020603050405020304" pitchFamily="18" charset="0"/>
                <a:cs typeface="Calibri" panose="020F0502020204030204" pitchFamily="34" charset="0"/>
              </a:rPr>
              <a:t>Aharon’s</a:t>
            </a:r>
            <a:r>
              <a:rPr lang="en-US" sz="1100" dirty="0">
                <a:effectLst/>
                <a:latin typeface="Calibri" panose="020F0502020204030204" pitchFamily="34" charset="0"/>
                <a:ea typeface="Times New Roman" panose="02020603050405020304" pitchFamily="18" charset="0"/>
                <a:cs typeface="Calibri" panose="020F0502020204030204" pitchFamily="34" charset="0"/>
              </a:rPr>
              <a:t> merit, whereby Hashem would answer his prayers on behalf of the Jewish people, was directly linked to his </a:t>
            </a:r>
            <a:r>
              <a:rPr lang="en-US" sz="1100" i="1" dirty="0" err="1">
                <a:effectLst/>
                <a:latin typeface="Calibri" panose="020F0502020204030204" pitchFamily="34" charset="0"/>
                <a:ea typeface="Times New Roman" panose="02020603050405020304" pitchFamily="18" charset="0"/>
                <a:cs typeface="Calibri" panose="020F0502020204030204" pitchFamily="34" charset="0"/>
              </a:rPr>
              <a:t>ma’alah</a:t>
            </a:r>
            <a:r>
              <a:rPr lang="en-US" sz="1100" dirty="0">
                <a:effectLst/>
                <a:latin typeface="Calibri" panose="020F0502020204030204" pitchFamily="34" charset="0"/>
                <a:ea typeface="Times New Roman" panose="02020603050405020304" pitchFamily="18" charset="0"/>
                <a:cs typeface="Calibri" panose="020F0502020204030204" pitchFamily="34" charset="0"/>
              </a:rPr>
              <a:t> of </a:t>
            </a:r>
            <a:r>
              <a:rPr lang="en-US" sz="1100" i="1" dirty="0" err="1">
                <a:effectLst/>
                <a:latin typeface="Calibri" panose="020F0502020204030204" pitchFamily="34" charset="0"/>
                <a:ea typeface="Times New Roman" panose="02020603050405020304" pitchFamily="18" charset="0"/>
                <a:cs typeface="Calibri" panose="020F0502020204030204" pitchFamily="34" charset="0"/>
              </a:rPr>
              <a:t>Nosei</a:t>
            </a:r>
            <a:r>
              <a:rPr lang="en-US" sz="1100" i="1" dirty="0">
                <a:effectLst/>
                <a:latin typeface="Calibri" panose="020F0502020204030204" pitchFamily="34" charset="0"/>
                <a:ea typeface="Times New Roman" panose="02020603050405020304" pitchFamily="18" charset="0"/>
                <a:cs typeface="Calibri" panose="020F0502020204030204" pitchFamily="34" charset="0"/>
              </a:rPr>
              <a:t> </a:t>
            </a:r>
            <a:r>
              <a:rPr lang="en-US" sz="1100" i="1" dirty="0" err="1">
                <a:effectLst/>
                <a:latin typeface="Calibri" panose="020F0502020204030204" pitchFamily="34" charset="0"/>
                <a:ea typeface="Times New Roman" panose="02020603050405020304" pitchFamily="18" charset="0"/>
                <a:cs typeface="Calibri" panose="020F0502020204030204" pitchFamily="34" charset="0"/>
              </a:rPr>
              <a:t>B’ol</a:t>
            </a:r>
            <a:r>
              <a:rPr lang="en-US" sz="1100" i="1" dirty="0">
                <a:effectLst/>
                <a:latin typeface="Calibri" panose="020F0502020204030204" pitchFamily="34" charset="0"/>
                <a:ea typeface="Times New Roman" panose="02020603050405020304" pitchFamily="18" charset="0"/>
                <a:cs typeface="Calibri" panose="020F0502020204030204" pitchFamily="34" charset="0"/>
              </a:rPr>
              <a:t> </a:t>
            </a:r>
            <a:r>
              <a:rPr lang="en-US" sz="1100" i="1" dirty="0" err="1">
                <a:effectLst/>
                <a:latin typeface="Calibri" panose="020F0502020204030204" pitchFamily="34" charset="0"/>
                <a:ea typeface="Times New Roman" panose="02020603050405020304" pitchFamily="18" charset="0"/>
                <a:cs typeface="Calibri" panose="020F0502020204030204" pitchFamily="34" charset="0"/>
              </a:rPr>
              <a:t>Im</a:t>
            </a:r>
            <a:r>
              <a:rPr lang="en-US" sz="1100" i="1" dirty="0">
                <a:effectLst/>
                <a:latin typeface="Calibri" panose="020F0502020204030204" pitchFamily="34" charset="0"/>
                <a:ea typeface="Times New Roman" panose="02020603050405020304" pitchFamily="18" charset="0"/>
                <a:cs typeface="Calibri" panose="020F0502020204030204" pitchFamily="34" charset="0"/>
              </a:rPr>
              <a:t> </a:t>
            </a:r>
            <a:r>
              <a:rPr lang="en-US" sz="1100" i="1" dirty="0" err="1">
                <a:effectLst/>
                <a:latin typeface="Calibri" panose="020F0502020204030204" pitchFamily="34" charset="0"/>
                <a:ea typeface="Times New Roman" panose="02020603050405020304" pitchFamily="18" charset="0"/>
                <a:cs typeface="Calibri" panose="020F0502020204030204" pitchFamily="34" charset="0"/>
              </a:rPr>
              <a:t>Chaveiro</a:t>
            </a:r>
            <a:r>
              <a:rPr lang="en-US" sz="1100" i="1" dirty="0">
                <a:effectLst/>
                <a:latin typeface="Calibri" panose="020F0502020204030204" pitchFamily="34" charset="0"/>
                <a:ea typeface="Times New Roman" panose="02020603050405020304" pitchFamily="18" charset="0"/>
                <a:cs typeface="Calibri" panose="020F0502020204030204" pitchFamily="34" charset="0"/>
              </a:rPr>
              <a:t>,</a:t>
            </a:r>
            <a:r>
              <a:rPr lang="en-US" sz="1100" dirty="0">
                <a:effectLst/>
                <a:latin typeface="Calibri" panose="020F0502020204030204" pitchFamily="34" charset="0"/>
                <a:ea typeface="Times New Roman" panose="02020603050405020304" pitchFamily="18" charset="0"/>
                <a:cs typeface="Calibri" panose="020F0502020204030204" pitchFamily="34" charset="0"/>
              </a:rPr>
              <a:t> feeling their pain as his own personal distress.  This serves as</a:t>
            </a:r>
            <a:r>
              <a:rPr lang="en-US" sz="1100" dirty="0">
                <a:effectLst/>
                <a:latin typeface="Calibri" panose="020F0502020204030204" pitchFamily="34" charset="0"/>
                <a:ea typeface="Times New Roman" panose="02020603050405020304" pitchFamily="18" charset="0"/>
              </a:rPr>
              <a:t> a lesson that </a:t>
            </a:r>
            <a:r>
              <a:rPr lang="en-US" sz="1100" b="1" i="1" dirty="0">
                <a:effectLst/>
                <a:latin typeface="Calibri" panose="020F0502020204030204" pitchFamily="34" charset="0"/>
                <a:ea typeface="Times New Roman" panose="02020603050405020304" pitchFamily="18" charset="0"/>
              </a:rPr>
              <a:t>the effectiveness of our prayers on behalf of others, is directly proportional to the degree we experience their pain as our own</a:t>
            </a:r>
            <a:r>
              <a:rPr lang="en-US" sz="1100" dirty="0">
                <a:effectLst/>
                <a:latin typeface="Calibri" panose="020F0502020204030204" pitchFamily="34" charset="0"/>
                <a:ea typeface="Times New Roman" panose="02020603050405020304" pitchFamily="18" charset="0"/>
              </a:rPr>
              <a:t> (see </a:t>
            </a:r>
            <a:r>
              <a:rPr lang="en-US" sz="1100" dirty="0" err="1">
                <a:effectLst/>
                <a:latin typeface="Calibri" panose="020F0502020204030204" pitchFamily="34" charset="0"/>
                <a:ea typeface="Times New Roman" panose="02020603050405020304" pitchFamily="18" charset="0"/>
              </a:rPr>
              <a:t>Kuntres</a:t>
            </a:r>
            <a:r>
              <a:rPr lang="en-US" sz="1100" dirty="0">
                <a:effectLst/>
                <a:latin typeface="Calibri" panose="020F0502020204030204" pitchFamily="34" charset="0"/>
                <a:ea typeface="Times New Roman" panose="02020603050405020304" pitchFamily="18" charset="0"/>
              </a:rPr>
              <a:t>, Section </a:t>
            </a:r>
            <a:r>
              <a:rPr lang="en-US" sz="1000" dirty="0">
                <a:effectLst/>
                <a:latin typeface="Cambria" panose="02040503050406030204" pitchFamily="18" charset="0"/>
                <a:ea typeface="Times New Roman" panose="02020603050405020304" pitchFamily="18" charset="0"/>
              </a:rPr>
              <a:t>II-D-3</a:t>
            </a:r>
            <a:r>
              <a:rPr lang="en-US" sz="1000" dirty="0">
                <a:effectLst/>
                <a:latin typeface="Calibri" panose="020F0502020204030204" pitchFamily="34" charset="0"/>
                <a:ea typeface="Times New Roman" panose="02020603050405020304" pitchFamily="18" charset="0"/>
              </a:rPr>
              <a:t>, </a:t>
            </a:r>
            <a:r>
              <a:rPr lang="en-US" sz="1100" dirty="0">
                <a:effectLst/>
                <a:latin typeface="Calibri" panose="020F0502020204030204" pitchFamily="34" charset="0"/>
                <a:ea typeface="Times New Roman" panose="02020603050405020304" pitchFamily="18" charset="0"/>
              </a:rPr>
              <a:t>p. 26).</a:t>
            </a:r>
            <a:endParaRPr lang="en-US" sz="1100" dirty="0">
              <a:effectLst/>
              <a:latin typeface="Calibri" panose="020F0502020204030204" pitchFamily="34" charset="0"/>
              <a:ea typeface="Calibri" panose="020F0502020204030204" pitchFamily="34" charset="0"/>
            </a:endParaRPr>
          </a:p>
        </p:txBody>
      </p:sp>
      <p:sp>
        <p:nvSpPr>
          <p:cNvPr id="3" name="TextBox 2">
            <a:extLst>
              <a:ext uri="{FF2B5EF4-FFF2-40B4-BE49-F238E27FC236}">
                <a16:creationId xmlns:a16="http://schemas.microsoft.com/office/drawing/2014/main" id="{20D7553F-C2C1-4738-A797-BF626037FBB4}"/>
              </a:ext>
            </a:extLst>
          </p:cNvPr>
          <p:cNvSpPr txBox="1"/>
          <p:nvPr/>
        </p:nvSpPr>
        <p:spPr>
          <a:xfrm>
            <a:off x="518024" y="332622"/>
            <a:ext cx="6653848" cy="307777"/>
          </a:xfrm>
          <a:prstGeom prst="rect">
            <a:avLst/>
          </a:prstGeom>
          <a:noFill/>
        </p:spPr>
        <p:txBody>
          <a:bodyPr wrap="square" rtlCol="0">
            <a:spAutoFit/>
          </a:bodyPr>
          <a:lstStyle/>
          <a:p>
            <a:pPr algn="ctr"/>
            <a:r>
              <a:rPr lang="en-US" sz="1400" dirty="0">
                <a:latin typeface="Cambria" panose="02040503050406030204" pitchFamily="18" charset="0"/>
                <a:ea typeface="Cambria" panose="02040503050406030204" pitchFamily="18" charset="0"/>
              </a:rPr>
              <a:t>Footnotes: Additional explanation and references, by section and slide numbers</a:t>
            </a:r>
            <a:endParaRPr lang="en-US" sz="1400" dirty="0"/>
          </a:p>
        </p:txBody>
      </p:sp>
    </p:spTree>
    <p:extLst>
      <p:ext uri="{BB962C8B-B14F-4D97-AF65-F5344CB8AC3E}">
        <p14:creationId xmlns:p14="http://schemas.microsoft.com/office/powerpoint/2010/main" val="268020477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2907998-DB52-4907-B76C-2908988B4A82}"/>
              </a:ext>
            </a:extLst>
          </p:cNvPr>
          <p:cNvSpPr>
            <a:spLocks noGrp="1"/>
          </p:cNvSpPr>
          <p:nvPr>
            <p:ph type="sldNum" sz="quarter" idx="12"/>
          </p:nvPr>
        </p:nvSpPr>
        <p:spPr/>
        <p:txBody>
          <a:bodyPr/>
          <a:lstStyle/>
          <a:p>
            <a:fld id="{0C214F17-86AB-4F1C-BC88-4CB7EE2FB93D}" type="slidenum">
              <a:rPr lang="en-US" sz="1050" b="1" smtClean="0">
                <a:solidFill>
                  <a:schemeClr val="tx1"/>
                </a:solidFill>
              </a:rPr>
              <a:t>57</a:t>
            </a:fld>
            <a:endParaRPr lang="en-US" sz="1050" b="1" dirty="0">
              <a:solidFill>
                <a:schemeClr val="tx1"/>
              </a:solidFill>
            </a:endParaRPr>
          </a:p>
        </p:txBody>
      </p:sp>
      <p:sp>
        <p:nvSpPr>
          <p:cNvPr id="6" name="TextBox 5">
            <a:extLst>
              <a:ext uri="{FF2B5EF4-FFF2-40B4-BE49-F238E27FC236}">
                <a16:creationId xmlns:a16="http://schemas.microsoft.com/office/drawing/2014/main" id="{A44C9ECF-DC59-463B-B9E0-7F30F3FD5B29}"/>
              </a:ext>
            </a:extLst>
          </p:cNvPr>
          <p:cNvSpPr txBox="1"/>
          <p:nvPr/>
        </p:nvSpPr>
        <p:spPr>
          <a:xfrm>
            <a:off x="673100" y="1029286"/>
            <a:ext cx="6653848" cy="7932108"/>
          </a:xfrm>
          <a:prstGeom prst="rect">
            <a:avLst/>
          </a:prstGeom>
          <a:noFill/>
        </p:spPr>
        <p:txBody>
          <a:bodyPr wrap="square">
            <a:spAutoFit/>
          </a:bodyPr>
          <a:lstStyle/>
          <a:p>
            <a:pPr marL="0" marR="0">
              <a:lnSpc>
                <a:spcPct val="130000"/>
              </a:lnSpc>
              <a:spcBef>
                <a:spcPts val="2400"/>
              </a:spcBef>
              <a:spcAft>
                <a:spcPts val="0"/>
              </a:spcAft>
            </a:pPr>
            <a:r>
              <a:rPr lang="en-US" sz="1300" b="1" dirty="0">
                <a:effectLst/>
                <a:latin typeface="Cambria" panose="02040503050406030204" pitchFamily="18" charset="0"/>
                <a:ea typeface="Calibri" panose="020F0502020204030204" pitchFamily="34" charset="0"/>
              </a:rPr>
              <a:t>Section III:  What is the reason for the imperative to be </a:t>
            </a:r>
            <a:r>
              <a:rPr lang="en-US" sz="1300" b="1" i="1" dirty="0" err="1">
                <a:effectLst/>
                <a:latin typeface="Cambria" panose="02040503050406030204" pitchFamily="18" charset="0"/>
                <a:ea typeface="Calibri" panose="020F0502020204030204" pitchFamily="34" charset="0"/>
              </a:rPr>
              <a:t>Nosei</a:t>
            </a:r>
            <a:r>
              <a:rPr lang="en-US" sz="1300" b="1" i="1" dirty="0">
                <a:effectLst/>
                <a:latin typeface="Cambria" panose="02040503050406030204" pitchFamily="18" charset="0"/>
                <a:ea typeface="Calibri" panose="020F0502020204030204" pitchFamily="34" charset="0"/>
              </a:rPr>
              <a:t> </a:t>
            </a:r>
            <a:r>
              <a:rPr lang="en-US" sz="1300" b="1" i="1" dirty="0" err="1">
                <a:effectLst/>
                <a:latin typeface="Cambria" panose="02040503050406030204" pitchFamily="18" charset="0"/>
                <a:ea typeface="Calibri" panose="020F0502020204030204" pitchFamily="34" charset="0"/>
              </a:rPr>
              <a:t>B’ol</a:t>
            </a:r>
            <a:r>
              <a:rPr lang="en-US" sz="1300" b="1" i="1" dirty="0">
                <a:effectLst/>
                <a:latin typeface="Cambria" panose="02040503050406030204" pitchFamily="18" charset="0"/>
                <a:ea typeface="Calibri" panose="020F0502020204030204" pitchFamily="34" charset="0"/>
              </a:rPr>
              <a:t> </a:t>
            </a:r>
            <a:r>
              <a:rPr lang="en-US" sz="1300" b="1" i="1" dirty="0" err="1">
                <a:effectLst/>
                <a:latin typeface="Cambria" panose="02040503050406030204" pitchFamily="18" charset="0"/>
                <a:ea typeface="Calibri" panose="020F0502020204030204" pitchFamily="34" charset="0"/>
              </a:rPr>
              <a:t>Im</a:t>
            </a:r>
            <a:r>
              <a:rPr lang="en-US" sz="1300" b="1" i="1" dirty="0">
                <a:effectLst/>
                <a:latin typeface="Cambria" panose="02040503050406030204" pitchFamily="18" charset="0"/>
                <a:ea typeface="Calibri" panose="020F0502020204030204" pitchFamily="34" charset="0"/>
              </a:rPr>
              <a:t> </a:t>
            </a:r>
            <a:r>
              <a:rPr lang="en-US" sz="1300" b="1" i="1" dirty="0" err="1">
                <a:effectLst/>
                <a:latin typeface="Cambria" panose="02040503050406030204" pitchFamily="18" charset="0"/>
                <a:ea typeface="Calibri" panose="020F0502020204030204" pitchFamily="34" charset="0"/>
              </a:rPr>
              <a:t>Chaveiro</a:t>
            </a:r>
            <a:r>
              <a:rPr lang="en-US" sz="1300" b="1" i="1" dirty="0">
                <a:effectLst/>
                <a:latin typeface="Cambria" panose="02040503050406030204" pitchFamily="18" charset="0"/>
                <a:ea typeface="Calibri" panose="020F0502020204030204" pitchFamily="34" charset="0"/>
              </a:rPr>
              <a:t> </a:t>
            </a:r>
            <a:r>
              <a:rPr lang="en-US" sz="1300" b="1" dirty="0">
                <a:effectLst/>
                <a:latin typeface="Cambria" panose="02040503050406030204" pitchFamily="18" charset="0"/>
                <a:ea typeface="Calibri" panose="020F0502020204030204" pitchFamily="34" charset="0"/>
              </a:rPr>
              <a:t>?</a:t>
            </a:r>
            <a:endParaRPr lang="en-US" sz="1300" dirty="0">
              <a:effectLst/>
              <a:latin typeface="Calibri" panose="020F0502020204030204" pitchFamily="34" charset="0"/>
              <a:ea typeface="Calibri" panose="020F0502020204030204" pitchFamily="34" charset="0"/>
            </a:endParaRPr>
          </a:p>
          <a:p>
            <a:pPr marL="0" marR="0" algn="ctr">
              <a:lnSpc>
                <a:spcPct val="130000"/>
              </a:lnSpc>
              <a:spcBef>
                <a:spcPts val="1200"/>
              </a:spcBef>
              <a:spcAft>
                <a:spcPts val="0"/>
              </a:spcAft>
            </a:pPr>
            <a:r>
              <a:rPr lang="en-US" sz="1100" b="1" u="sng" dirty="0">
                <a:effectLst/>
                <a:latin typeface="Calibri" panose="020F0502020204030204" pitchFamily="34" charset="0"/>
                <a:ea typeface="Calibri" panose="020F0502020204030204" pitchFamily="34" charset="0"/>
              </a:rPr>
              <a:t>Slide 18</a:t>
            </a:r>
            <a:endParaRPr lang="en-US" sz="1100" dirty="0">
              <a:effectLst/>
              <a:latin typeface="Calibri" panose="020F0502020204030204" pitchFamily="34" charset="0"/>
              <a:ea typeface="Calibri" panose="020F0502020204030204" pitchFamily="34" charset="0"/>
            </a:endParaRPr>
          </a:p>
          <a:p>
            <a:pPr marL="0" marR="356870">
              <a:lnSpc>
                <a:spcPct val="130000"/>
              </a:lnSpc>
              <a:spcBef>
                <a:spcPts val="300"/>
              </a:spcBef>
              <a:spcAft>
                <a:spcPts val="0"/>
              </a:spcAft>
            </a:pPr>
            <a:r>
              <a:rPr lang="en-US" sz="1200" baseline="30000" dirty="0">
                <a:effectLst/>
                <a:latin typeface="Calibri" panose="020F0502020204030204" pitchFamily="34" charset="0"/>
                <a:ea typeface="Calibri" panose="020F0502020204030204" pitchFamily="34" charset="0"/>
              </a:rPr>
              <a:t>1</a:t>
            </a:r>
            <a:r>
              <a:rPr lang="en-US" sz="1100" dirty="0">
                <a:effectLst/>
                <a:latin typeface="Calibri" panose="020F0502020204030204" pitchFamily="34" charset="0"/>
                <a:ea typeface="Calibri" panose="020F0502020204030204" pitchFamily="34" charset="0"/>
              </a:rPr>
              <a:t>See </a:t>
            </a:r>
            <a:r>
              <a:rPr lang="en-US" sz="1100" dirty="0" err="1">
                <a:effectLst/>
                <a:latin typeface="Calibri" panose="020F0502020204030204" pitchFamily="34" charset="0"/>
                <a:ea typeface="Calibri" panose="020F0502020204030204" pitchFamily="34" charset="0"/>
              </a:rPr>
              <a:t>Kuntres</a:t>
            </a:r>
            <a:r>
              <a:rPr lang="en-US" sz="1100" dirty="0">
                <a:effectLst/>
                <a:latin typeface="Calibri" panose="020F0502020204030204" pitchFamily="34" charset="0"/>
                <a:ea typeface="Calibri" panose="020F0502020204030204" pitchFamily="34" charset="0"/>
              </a:rPr>
              <a:t>, Section </a:t>
            </a:r>
            <a:r>
              <a:rPr lang="en-US" sz="1000" dirty="0">
                <a:effectLst/>
                <a:latin typeface="Cambria" panose="02040503050406030204" pitchFamily="18" charset="0"/>
                <a:ea typeface="Calibri" panose="020F0502020204030204" pitchFamily="34" charset="0"/>
              </a:rPr>
              <a:t>III-A</a:t>
            </a:r>
            <a:r>
              <a:rPr lang="en-US" sz="1000" dirty="0">
                <a:effectLst/>
                <a:latin typeface="Calibri" panose="020F0502020204030204" pitchFamily="34" charset="0"/>
                <a:ea typeface="Calibri" panose="020F0502020204030204" pitchFamily="34" charset="0"/>
              </a:rPr>
              <a:t>, </a:t>
            </a:r>
            <a:r>
              <a:rPr lang="en-US" sz="1100" dirty="0">
                <a:effectLst/>
                <a:latin typeface="Calibri" panose="020F0502020204030204" pitchFamily="34" charset="0"/>
                <a:ea typeface="Calibri" panose="020F0502020204030204" pitchFamily="34" charset="0"/>
              </a:rPr>
              <a:t>pp. 31-33 for more extensive discussion.</a:t>
            </a:r>
          </a:p>
          <a:p>
            <a:pPr marL="0" marR="356870">
              <a:lnSpc>
                <a:spcPct val="130000"/>
              </a:lnSpc>
              <a:spcBef>
                <a:spcPts val="600"/>
              </a:spcBef>
              <a:spcAft>
                <a:spcPts val="0"/>
              </a:spcAft>
            </a:pPr>
            <a:r>
              <a:rPr lang="en-US" sz="1200" baseline="30000" dirty="0">
                <a:effectLst/>
                <a:latin typeface="Calibri" panose="020F0502020204030204" pitchFamily="34" charset="0"/>
                <a:ea typeface="Times New Roman" panose="02020603050405020304" pitchFamily="18" charset="0"/>
              </a:rPr>
              <a:t>2</a:t>
            </a:r>
            <a:r>
              <a:rPr lang="en-US" sz="1100" dirty="0">
                <a:effectLst/>
                <a:latin typeface="Calibri" panose="020F0502020204030204" pitchFamily="34" charset="0"/>
                <a:ea typeface="Times New Roman" panose="02020603050405020304" pitchFamily="18" charset="0"/>
              </a:rPr>
              <a:t>Within normal human limitations, it would be impossible to empathize with another person to such an extent as to literally experience his or her feelings of pain or joy.  However, when Hashem created man in His Divine image (</a:t>
            </a:r>
            <a:r>
              <a:rPr lang="en-US" sz="1100" i="1" dirty="0" err="1">
                <a:effectLst/>
                <a:latin typeface="Calibri" panose="020F0502020204030204" pitchFamily="34" charset="0"/>
                <a:ea typeface="Times New Roman" panose="02020603050405020304" pitchFamily="18" charset="0"/>
              </a:rPr>
              <a:t>b</a:t>
            </a:r>
            <a:r>
              <a:rPr lang="en-US" sz="1100" i="1" dirty="0" err="1">
                <a:effectLst/>
                <a:latin typeface="Times New Roman" panose="02020603050405020304" pitchFamily="18" charset="0"/>
                <a:ea typeface="Times New Roman" panose="02020603050405020304" pitchFamily="18" charset="0"/>
                <a:cs typeface="Calibri" panose="020F0502020204030204" pitchFamily="34" charset="0"/>
              </a:rPr>
              <a:t>’</a:t>
            </a:r>
            <a:r>
              <a:rPr lang="en-US" sz="1100" i="1" dirty="0" err="1">
                <a:effectLst/>
                <a:latin typeface="Calibri" panose="020F0502020204030204" pitchFamily="34" charset="0"/>
                <a:ea typeface="Times New Roman" panose="02020603050405020304" pitchFamily="18" charset="0"/>
              </a:rPr>
              <a:t>Tzelem</a:t>
            </a:r>
            <a:r>
              <a:rPr lang="en-US" sz="1100" i="1" dirty="0">
                <a:effectLst/>
                <a:latin typeface="Calibri" panose="020F0502020204030204" pitchFamily="34" charset="0"/>
                <a:ea typeface="Times New Roman" panose="02020603050405020304" pitchFamily="18" charset="0"/>
              </a:rPr>
              <a:t> </a:t>
            </a:r>
            <a:r>
              <a:rPr lang="en-US" sz="1100" i="1" dirty="0" err="1">
                <a:effectLst/>
                <a:latin typeface="Calibri" panose="020F0502020204030204" pitchFamily="34" charset="0"/>
                <a:ea typeface="Times New Roman" panose="02020603050405020304" pitchFamily="18" charset="0"/>
              </a:rPr>
              <a:t>Elokim</a:t>
            </a:r>
            <a:r>
              <a:rPr lang="en-US" sz="1100" dirty="0">
                <a:effectLst/>
                <a:latin typeface="Calibri" panose="020F0502020204030204" pitchFamily="34" charset="0"/>
                <a:ea typeface="Times New Roman" panose="02020603050405020304" pitchFamily="18" charset="0"/>
              </a:rPr>
              <a:t>), He, so to speak</a:t>
            </a:r>
            <a:r>
              <a:rPr lang="en-US" sz="1100" dirty="0">
                <a:effectLst/>
                <a:latin typeface="Calibri" panose="020F0502020204030204" pitchFamily="34" charset="0"/>
                <a:ea typeface="Times New Roman" panose="02020603050405020304" pitchFamily="18" charset="0"/>
                <a:cs typeface="Calibri" panose="020F0502020204030204" pitchFamily="34" charset="0"/>
              </a:rPr>
              <a:t>, “breathed into us” a particle of Himself, endowing us with the capacity to transcend our natural human limitations and accomplish feats in the domain of “Divine”.  This gives</a:t>
            </a:r>
            <a:r>
              <a:rPr lang="en-US" sz="1100" dirty="0">
                <a:effectLst/>
                <a:latin typeface="Calibri" panose="020F0502020204030204" pitchFamily="34" charset="0"/>
                <a:ea typeface="Times New Roman" panose="02020603050405020304" pitchFamily="18" charset="0"/>
              </a:rPr>
              <a:t> us the capacity to emulate Hashem’s </a:t>
            </a:r>
            <a:r>
              <a:rPr lang="en-US" sz="1100" i="1" dirty="0" err="1">
                <a:effectLst/>
                <a:latin typeface="Calibri" panose="020F0502020204030204" pitchFamily="34" charset="0"/>
                <a:ea typeface="Times New Roman" panose="02020603050405020304" pitchFamily="18" charset="0"/>
              </a:rPr>
              <a:t>middah</a:t>
            </a:r>
            <a:r>
              <a:rPr lang="en-US" sz="1100" dirty="0">
                <a:effectLst/>
                <a:latin typeface="Calibri" panose="020F0502020204030204" pitchFamily="34" charset="0"/>
                <a:ea typeface="Times New Roman" panose="02020603050405020304" pitchFamily="18" charset="0"/>
              </a:rPr>
              <a:t> of </a:t>
            </a:r>
            <a:r>
              <a:rPr lang="en-US" sz="1100" dirty="0">
                <a:effectLst/>
                <a:latin typeface="Calibri" panose="020F0502020204030204" pitchFamily="34" charset="0"/>
                <a:ea typeface="Times New Roman" panose="02020603050405020304" pitchFamily="18" charset="0"/>
                <a:cs typeface="Calibri" panose="020F0502020204030204" pitchFamily="34" charset="0"/>
              </a:rPr>
              <a:t>“</a:t>
            </a:r>
            <a:r>
              <a:rPr lang="he-IL" sz="1200" dirty="0">
                <a:effectLst/>
                <a:latin typeface="Palatino Linotype" panose="02040502050505030304" pitchFamily="18" charset="0"/>
                <a:ea typeface="Calibri" panose="020F0502020204030204" pitchFamily="34" charset="0"/>
                <a:cs typeface="Times New Roman" panose="02020603050405020304" pitchFamily="18" charset="0"/>
              </a:rPr>
              <a:t>לִשְׁאֵרִית נַחֲלָתוֹ</a:t>
            </a:r>
            <a:r>
              <a:rPr lang="en-US" sz="1100" dirty="0">
                <a:effectLst/>
                <a:latin typeface="Calibri" panose="020F0502020204030204" pitchFamily="34" charset="0"/>
                <a:ea typeface="Times New Roman" panose="02020603050405020304" pitchFamily="18" charset="0"/>
                <a:cs typeface="Calibri" panose="020F0502020204030204" pitchFamily="34" charset="0"/>
              </a:rPr>
              <a:t>”</a:t>
            </a:r>
            <a:r>
              <a:rPr lang="en-US" sz="1100" dirty="0">
                <a:effectLst/>
                <a:latin typeface="Calibri" panose="020F0502020204030204" pitchFamily="34" charset="0"/>
                <a:ea typeface="Times New Roman" panose="02020603050405020304" pitchFamily="18" charset="0"/>
              </a:rPr>
              <a:t>, e.g., to actually share another person</a:t>
            </a:r>
            <a:r>
              <a:rPr lang="en-US" sz="1100" dirty="0">
                <a:effectLst/>
                <a:latin typeface="Times New Roman" panose="02020603050405020304" pitchFamily="18" charset="0"/>
                <a:ea typeface="Times New Roman" panose="02020603050405020304" pitchFamily="18" charset="0"/>
                <a:cs typeface="Calibri" panose="020F0502020204030204" pitchFamily="34" charset="0"/>
              </a:rPr>
              <a:t>’</a:t>
            </a:r>
            <a:r>
              <a:rPr lang="en-US" sz="1100" dirty="0">
                <a:effectLst/>
                <a:latin typeface="Calibri" panose="020F0502020204030204" pitchFamily="34" charset="0"/>
                <a:ea typeface="Times New Roman" panose="02020603050405020304" pitchFamily="18" charset="0"/>
              </a:rPr>
              <a:t>s pain or joy.  When we are </a:t>
            </a:r>
            <a:r>
              <a:rPr lang="en-US" sz="1100" i="1" dirty="0" err="1">
                <a:effectLst/>
                <a:latin typeface="Calibri" panose="020F0502020204030204" pitchFamily="34" charset="0"/>
                <a:ea typeface="Times New Roman" panose="02020603050405020304" pitchFamily="18" charset="0"/>
              </a:rPr>
              <a:t>Nosei</a:t>
            </a:r>
            <a:r>
              <a:rPr lang="en-US" sz="1100" i="1" dirty="0">
                <a:effectLst/>
                <a:latin typeface="Calibri" panose="020F0502020204030204" pitchFamily="34" charset="0"/>
                <a:ea typeface="Times New Roman" panose="02020603050405020304" pitchFamily="18" charset="0"/>
              </a:rPr>
              <a:t> </a:t>
            </a:r>
            <a:r>
              <a:rPr lang="en-US" sz="1100" i="1" dirty="0" err="1">
                <a:effectLst/>
                <a:latin typeface="Calibri" panose="020F0502020204030204" pitchFamily="34" charset="0"/>
                <a:ea typeface="Times New Roman" panose="02020603050405020304" pitchFamily="18" charset="0"/>
              </a:rPr>
              <a:t>B</a:t>
            </a:r>
            <a:r>
              <a:rPr lang="en-US" sz="1100" i="1" dirty="0" err="1">
                <a:effectLst/>
                <a:latin typeface="Times New Roman" panose="02020603050405020304" pitchFamily="18" charset="0"/>
                <a:ea typeface="Times New Roman" panose="02020603050405020304" pitchFamily="18" charset="0"/>
                <a:cs typeface="Calibri" panose="020F0502020204030204" pitchFamily="34" charset="0"/>
              </a:rPr>
              <a:t>’</a:t>
            </a:r>
            <a:r>
              <a:rPr lang="en-US" sz="1100" i="1" dirty="0" err="1">
                <a:effectLst/>
                <a:latin typeface="Calibri" panose="020F0502020204030204" pitchFamily="34" charset="0"/>
                <a:ea typeface="Times New Roman" panose="02020603050405020304" pitchFamily="18" charset="0"/>
              </a:rPr>
              <a:t>ol</a:t>
            </a:r>
            <a:r>
              <a:rPr lang="en-US" sz="1100" i="1" dirty="0">
                <a:effectLst/>
                <a:latin typeface="Calibri" panose="020F0502020204030204" pitchFamily="34" charset="0"/>
                <a:ea typeface="Times New Roman" panose="02020603050405020304" pitchFamily="18" charset="0"/>
              </a:rPr>
              <a:t> </a:t>
            </a:r>
            <a:r>
              <a:rPr lang="en-US" sz="1100" i="1" dirty="0" err="1">
                <a:effectLst/>
                <a:latin typeface="Calibri" panose="020F0502020204030204" pitchFamily="34" charset="0"/>
                <a:ea typeface="Times New Roman" panose="02020603050405020304" pitchFamily="18" charset="0"/>
              </a:rPr>
              <a:t>Im</a:t>
            </a:r>
            <a:r>
              <a:rPr lang="en-US" sz="1100" i="1" dirty="0">
                <a:effectLst/>
                <a:latin typeface="Calibri" panose="020F0502020204030204" pitchFamily="34" charset="0"/>
                <a:ea typeface="Times New Roman" panose="02020603050405020304" pitchFamily="18" charset="0"/>
              </a:rPr>
              <a:t> </a:t>
            </a:r>
            <a:r>
              <a:rPr lang="en-US" sz="1100" i="1" dirty="0" err="1">
                <a:effectLst/>
                <a:latin typeface="Calibri" panose="020F0502020204030204" pitchFamily="34" charset="0"/>
                <a:ea typeface="Times New Roman" panose="02020603050405020304" pitchFamily="18" charset="0"/>
              </a:rPr>
              <a:t>Chaveiro</a:t>
            </a:r>
            <a:r>
              <a:rPr lang="en-US" sz="1100" dirty="0">
                <a:effectLst/>
                <a:latin typeface="Calibri" panose="020F0502020204030204" pitchFamily="34" charset="0"/>
                <a:ea typeface="Times New Roman" panose="02020603050405020304" pitchFamily="18" charset="0"/>
              </a:rPr>
              <a:t>, we actualize this Divine-like capacity, thus fulfilling the Mitzvah of </a:t>
            </a:r>
            <a:r>
              <a:rPr lang="en-US" sz="1100" dirty="0">
                <a:effectLst/>
                <a:latin typeface="Calibri" panose="020F0502020204030204" pitchFamily="34" charset="0"/>
                <a:ea typeface="Times New Roman" panose="02020603050405020304" pitchFamily="18" charset="0"/>
                <a:cs typeface="Calibri" panose="020F0502020204030204" pitchFamily="34" charset="0"/>
              </a:rPr>
              <a:t>“</a:t>
            </a:r>
            <a:r>
              <a:rPr lang="he-IL" sz="1200" dirty="0">
                <a:effectLst/>
                <a:latin typeface="Calibri" panose="020F0502020204030204" pitchFamily="34" charset="0"/>
                <a:ea typeface="Calibri" panose="020F0502020204030204" pitchFamily="34" charset="0"/>
                <a:cs typeface="Times New Roman" panose="02020603050405020304" pitchFamily="18" charset="0"/>
              </a:rPr>
              <a:t>והלכת בדרכיו</a:t>
            </a:r>
            <a:r>
              <a:rPr lang="en-US" sz="1100" dirty="0">
                <a:effectLst/>
                <a:latin typeface="Calibri" panose="020F0502020204030204" pitchFamily="34" charset="0"/>
                <a:ea typeface="Times New Roman" panose="02020603050405020304" pitchFamily="18" charset="0"/>
                <a:cs typeface="Calibri" panose="020F0502020204030204" pitchFamily="34" charset="0"/>
              </a:rPr>
              <a:t>”</a:t>
            </a:r>
            <a:r>
              <a:rPr lang="en-US" sz="1100" dirty="0">
                <a:effectLst/>
                <a:latin typeface="Calibri" panose="020F0502020204030204" pitchFamily="34" charset="0"/>
                <a:ea typeface="Times New Roman" panose="02020603050405020304" pitchFamily="18" charset="0"/>
              </a:rPr>
              <a:t> (</a:t>
            </a:r>
            <a:r>
              <a:rPr lang="en-US" sz="1100" b="1" dirty="0" err="1">
                <a:effectLst/>
                <a:latin typeface="Calibri" panose="020F0502020204030204" pitchFamily="34" charset="0"/>
                <a:ea typeface="Times New Roman" panose="02020603050405020304" pitchFamily="18" charset="0"/>
              </a:rPr>
              <a:t>Rav</a:t>
            </a:r>
            <a:r>
              <a:rPr lang="en-US" sz="1100" b="1" dirty="0">
                <a:effectLst/>
                <a:latin typeface="Calibri" panose="020F0502020204030204" pitchFamily="34" charset="0"/>
                <a:ea typeface="Times New Roman" panose="02020603050405020304" pitchFamily="18" charset="0"/>
              </a:rPr>
              <a:t> </a:t>
            </a:r>
            <a:r>
              <a:rPr lang="en-US" sz="1100" b="1" dirty="0" err="1">
                <a:effectLst/>
                <a:latin typeface="Calibri" panose="020F0502020204030204" pitchFamily="34" charset="0"/>
                <a:ea typeface="Times New Roman" panose="02020603050405020304" pitchFamily="18" charset="0"/>
              </a:rPr>
              <a:t>Yechezkel</a:t>
            </a:r>
            <a:r>
              <a:rPr lang="en-US" sz="1100" b="1" dirty="0">
                <a:effectLst/>
                <a:latin typeface="Calibri" panose="020F0502020204030204" pitchFamily="34" charset="0"/>
                <a:ea typeface="Times New Roman" panose="02020603050405020304" pitchFamily="18" charset="0"/>
              </a:rPr>
              <a:t> </a:t>
            </a:r>
            <a:r>
              <a:rPr lang="en-US" sz="1100" b="1" dirty="0" err="1">
                <a:effectLst/>
                <a:latin typeface="Calibri" panose="020F0502020204030204" pitchFamily="34" charset="0"/>
                <a:ea typeface="Times New Roman" panose="02020603050405020304" pitchFamily="18" charset="0"/>
              </a:rPr>
              <a:t>Levenstein</a:t>
            </a:r>
            <a:r>
              <a:rPr lang="en-US" sz="1100" b="1" dirty="0">
                <a:effectLst/>
                <a:latin typeface="Calibri" panose="020F0502020204030204" pitchFamily="34" charset="0"/>
                <a:ea typeface="Times New Roman" panose="02020603050405020304" pitchFamily="18" charset="0"/>
              </a:rPr>
              <a:t>:</a:t>
            </a:r>
            <a:r>
              <a:rPr lang="en-US" sz="1100" dirty="0">
                <a:effectLst/>
                <a:latin typeface="Calibri" panose="020F0502020204030204" pitchFamily="34" charset="0"/>
                <a:ea typeface="Times New Roman" panose="02020603050405020304" pitchFamily="18" charset="0"/>
              </a:rPr>
              <a:t> see </a:t>
            </a:r>
            <a:r>
              <a:rPr lang="en-US" sz="1100" dirty="0" err="1">
                <a:effectLst/>
                <a:latin typeface="Calibri" panose="020F0502020204030204" pitchFamily="34" charset="0"/>
                <a:ea typeface="Times New Roman" panose="02020603050405020304" pitchFamily="18" charset="0"/>
              </a:rPr>
              <a:t>Kuntres</a:t>
            </a:r>
            <a:r>
              <a:rPr lang="en-US" sz="1100" dirty="0">
                <a:effectLst/>
                <a:latin typeface="Calibri" panose="020F0502020204030204" pitchFamily="34" charset="0"/>
                <a:ea typeface="Times New Roman" panose="02020603050405020304" pitchFamily="18" charset="0"/>
              </a:rPr>
              <a:t>, Section </a:t>
            </a:r>
            <a:r>
              <a:rPr lang="en-US" sz="1000" dirty="0">
                <a:effectLst/>
                <a:latin typeface="Cambria" panose="02040503050406030204" pitchFamily="18" charset="0"/>
                <a:ea typeface="Times New Roman" panose="02020603050405020304" pitchFamily="18" charset="0"/>
              </a:rPr>
              <a:t>II-A-1,</a:t>
            </a:r>
            <a:r>
              <a:rPr lang="en-US" sz="1000" dirty="0">
                <a:effectLst/>
                <a:latin typeface="Calibri" panose="020F0502020204030204" pitchFamily="34" charset="0"/>
                <a:ea typeface="Times New Roman" panose="02020603050405020304" pitchFamily="18" charset="0"/>
              </a:rPr>
              <a:t> </a:t>
            </a:r>
            <a:r>
              <a:rPr lang="en-US" sz="1100" dirty="0">
                <a:effectLst/>
                <a:latin typeface="Calibri" panose="020F0502020204030204" pitchFamily="34" charset="0"/>
                <a:ea typeface="Times New Roman" panose="02020603050405020304" pitchFamily="18" charset="0"/>
              </a:rPr>
              <a:t>p. 10 and Section </a:t>
            </a:r>
            <a:r>
              <a:rPr lang="en-US" sz="1000" dirty="0">
                <a:effectLst/>
                <a:latin typeface="Cambria" panose="02040503050406030204" pitchFamily="18" charset="0"/>
                <a:ea typeface="Times New Roman" panose="02020603050405020304" pitchFamily="18" charset="0"/>
              </a:rPr>
              <a:t>III-A-4</a:t>
            </a:r>
            <a:r>
              <a:rPr lang="en-US" sz="1000" dirty="0">
                <a:effectLst/>
                <a:latin typeface="Calibri" panose="020F0502020204030204" pitchFamily="34" charset="0"/>
                <a:ea typeface="Times New Roman" panose="02020603050405020304" pitchFamily="18" charset="0"/>
              </a:rPr>
              <a:t>, </a:t>
            </a:r>
            <a:r>
              <a:rPr lang="en-US" sz="1100" dirty="0">
                <a:effectLst/>
                <a:latin typeface="Calibri" panose="020F0502020204030204" pitchFamily="34" charset="0"/>
                <a:ea typeface="Times New Roman" panose="02020603050405020304" pitchFamily="18" charset="0"/>
              </a:rPr>
              <a:t>pp. 32-33; and</a:t>
            </a:r>
            <a:r>
              <a:rPr lang="en-US" sz="1100" b="1" dirty="0">
                <a:effectLst/>
                <a:latin typeface="Calibri" panose="020F0502020204030204" pitchFamily="34" charset="0"/>
                <a:ea typeface="Times New Roman" panose="02020603050405020304" pitchFamily="18" charset="0"/>
              </a:rPr>
              <a:t> </a:t>
            </a:r>
            <a:r>
              <a:rPr lang="en-US" sz="1100" b="1" dirty="0" err="1">
                <a:effectLst/>
                <a:latin typeface="Calibri" panose="020F0502020204030204" pitchFamily="34" charset="0"/>
                <a:ea typeface="Times New Roman" panose="02020603050405020304" pitchFamily="18" charset="0"/>
              </a:rPr>
              <a:t>Rav</a:t>
            </a:r>
            <a:r>
              <a:rPr lang="en-US" sz="1100" b="1" dirty="0">
                <a:effectLst/>
                <a:latin typeface="Calibri" panose="020F0502020204030204" pitchFamily="34" charset="0"/>
                <a:ea typeface="Times New Roman" panose="02020603050405020304" pitchFamily="18" charset="0"/>
              </a:rPr>
              <a:t> </a:t>
            </a:r>
            <a:r>
              <a:rPr lang="en-US" sz="1100" b="1" dirty="0" err="1">
                <a:effectLst/>
                <a:latin typeface="Calibri" panose="020F0502020204030204" pitchFamily="34" charset="0"/>
                <a:ea typeface="Times New Roman" panose="02020603050405020304" pitchFamily="18" charset="0"/>
              </a:rPr>
              <a:t>Shlomo</a:t>
            </a:r>
            <a:r>
              <a:rPr lang="en-US" sz="1100" b="1" dirty="0">
                <a:effectLst/>
                <a:latin typeface="Calibri" panose="020F0502020204030204" pitchFamily="34" charset="0"/>
                <a:ea typeface="Times New Roman" panose="02020603050405020304" pitchFamily="18" charset="0"/>
              </a:rPr>
              <a:t> </a:t>
            </a:r>
            <a:r>
              <a:rPr lang="en-US" sz="1100" b="1" dirty="0" err="1">
                <a:effectLst/>
                <a:latin typeface="Calibri" panose="020F0502020204030204" pitchFamily="34" charset="0"/>
                <a:ea typeface="Times New Roman" panose="02020603050405020304" pitchFamily="18" charset="0"/>
              </a:rPr>
              <a:t>Wolbe</a:t>
            </a:r>
            <a:r>
              <a:rPr lang="en-US" sz="1100" b="1" dirty="0">
                <a:effectLst/>
                <a:latin typeface="Calibri" panose="020F0502020204030204" pitchFamily="34" charset="0"/>
                <a:ea typeface="Times New Roman" panose="02020603050405020304" pitchFamily="18" charset="0"/>
              </a:rPr>
              <a:t>:</a:t>
            </a:r>
            <a:r>
              <a:rPr lang="en-US" sz="1100" dirty="0">
                <a:effectLst/>
                <a:latin typeface="Calibri" panose="020F0502020204030204" pitchFamily="34" charset="0"/>
                <a:ea typeface="Times New Roman" panose="02020603050405020304" pitchFamily="18" charset="0"/>
              </a:rPr>
              <a:t> see </a:t>
            </a:r>
            <a:r>
              <a:rPr lang="en-US" sz="1100" dirty="0" err="1">
                <a:effectLst/>
                <a:latin typeface="Calibri" panose="020F0502020204030204" pitchFamily="34" charset="0"/>
                <a:ea typeface="Times New Roman" panose="02020603050405020304" pitchFamily="18" charset="0"/>
              </a:rPr>
              <a:t>Kuntres</a:t>
            </a:r>
            <a:r>
              <a:rPr lang="en-US" sz="1100" dirty="0">
                <a:effectLst/>
                <a:latin typeface="Calibri" panose="020F0502020204030204" pitchFamily="34" charset="0"/>
                <a:ea typeface="Times New Roman" panose="02020603050405020304" pitchFamily="18" charset="0"/>
              </a:rPr>
              <a:t>, Section </a:t>
            </a:r>
            <a:r>
              <a:rPr lang="en-US" sz="1000" dirty="0">
                <a:effectLst/>
                <a:latin typeface="Cambria" panose="02040503050406030204" pitchFamily="18" charset="0"/>
                <a:ea typeface="Times New Roman" panose="02020603050405020304" pitchFamily="18" charset="0"/>
              </a:rPr>
              <a:t>III-A-1</a:t>
            </a:r>
            <a:r>
              <a:rPr lang="en-US" sz="1000" dirty="0">
                <a:effectLst/>
                <a:latin typeface="Calibri" panose="020F0502020204030204" pitchFamily="34" charset="0"/>
                <a:ea typeface="Times New Roman" panose="02020603050405020304" pitchFamily="18" charset="0"/>
              </a:rPr>
              <a:t>, </a:t>
            </a:r>
            <a:r>
              <a:rPr lang="en-US" sz="1100" dirty="0">
                <a:effectLst/>
                <a:latin typeface="Calibri" panose="020F0502020204030204" pitchFamily="34" charset="0"/>
                <a:ea typeface="Times New Roman" panose="02020603050405020304" pitchFamily="18" charset="0"/>
              </a:rPr>
              <a:t>p. 31). </a:t>
            </a:r>
            <a:endParaRPr lang="en-US" sz="1100" dirty="0">
              <a:effectLst/>
              <a:latin typeface="Calibri" panose="020F0502020204030204" pitchFamily="34" charset="0"/>
              <a:ea typeface="Calibri" panose="020F0502020204030204" pitchFamily="34" charset="0"/>
            </a:endParaRPr>
          </a:p>
          <a:p>
            <a:pPr marL="0" marR="356870">
              <a:lnSpc>
                <a:spcPct val="130000"/>
              </a:lnSpc>
              <a:spcBef>
                <a:spcPts val="600"/>
              </a:spcBef>
              <a:spcAft>
                <a:spcPts val="0"/>
              </a:spcAft>
            </a:pPr>
            <a:r>
              <a:rPr lang="en-US" sz="1200" baseline="30000" dirty="0">
                <a:effectLst/>
                <a:latin typeface="Calibri" panose="020F0502020204030204" pitchFamily="34" charset="0"/>
                <a:ea typeface="Times New Roman" panose="02020603050405020304" pitchFamily="18" charset="0"/>
              </a:rPr>
              <a:t>3</a:t>
            </a:r>
            <a:r>
              <a:rPr lang="en-US" sz="1100" dirty="0">
                <a:effectLst/>
                <a:latin typeface="Calibri" panose="020F0502020204030204" pitchFamily="34" charset="0"/>
                <a:ea typeface="Times New Roman" panose="02020603050405020304" pitchFamily="18" charset="0"/>
              </a:rPr>
              <a:t>Hashem experiences our pain and cannot bear to see us suffer because of </a:t>
            </a:r>
            <a:r>
              <a:rPr lang="en-US" sz="1100" dirty="0">
                <a:effectLst/>
                <a:latin typeface="Calibri" panose="020F0502020204030204" pitchFamily="34" charset="0"/>
                <a:ea typeface="Times New Roman" panose="02020603050405020304" pitchFamily="18" charset="0"/>
                <a:cs typeface="Calibri" panose="020F0502020204030204" pitchFamily="34" charset="0"/>
              </a:rPr>
              <a:t>His </a:t>
            </a:r>
            <a:r>
              <a:rPr lang="en-US" sz="1050" dirty="0">
                <a:effectLst/>
                <a:latin typeface="Calibri" panose="020F0502020204030204" pitchFamily="34" charset="0"/>
                <a:ea typeface="Times New Roman" panose="02020603050405020304" pitchFamily="18" charset="0"/>
                <a:cs typeface="Calibri" panose="020F0502020204030204" pitchFamily="34" charset="0"/>
              </a:rPr>
              <a:t>“</a:t>
            </a:r>
            <a:r>
              <a:rPr lang="he-IL" sz="1200" dirty="0">
                <a:effectLst/>
                <a:latin typeface="Calibri" panose="020F0502020204030204" pitchFamily="34" charset="0"/>
                <a:ea typeface="Calibri" panose="020F0502020204030204" pitchFamily="34" charset="0"/>
                <a:cs typeface="Times New Roman" panose="02020603050405020304" pitchFamily="18" charset="0"/>
              </a:rPr>
              <a:t>שְׁאֵר בָּשָׂר</a:t>
            </a:r>
            <a:r>
              <a:rPr lang="en-US" sz="1050" dirty="0">
                <a:effectLst/>
                <a:latin typeface="Calibri" panose="020F0502020204030204" pitchFamily="34" charset="0"/>
                <a:ea typeface="Times New Roman" panose="02020603050405020304" pitchFamily="18" charset="0"/>
                <a:cs typeface="Calibri" panose="020F0502020204030204" pitchFamily="34" charset="0"/>
              </a:rPr>
              <a:t>”</a:t>
            </a:r>
            <a:r>
              <a:rPr lang="en-US" sz="1050" dirty="0">
                <a:effectLst/>
                <a:latin typeface="Calibri" panose="020F0502020204030204" pitchFamily="34" charset="0"/>
                <a:ea typeface="Times New Roman" panose="02020603050405020304" pitchFamily="18" charset="0"/>
              </a:rPr>
              <a:t>-</a:t>
            </a:r>
            <a:r>
              <a:rPr lang="en-US" sz="1100" dirty="0">
                <a:effectLst/>
                <a:latin typeface="Calibri" panose="020F0502020204030204" pitchFamily="34" charset="0"/>
                <a:ea typeface="Times New Roman" panose="02020603050405020304" pitchFamily="18" charset="0"/>
              </a:rPr>
              <a:t>intimate familial relationship with us.  Similarly, the close familial bonds within the Jewish people</a:t>
            </a:r>
            <a:r>
              <a:rPr lang="en-US" sz="1100" i="1" dirty="0">
                <a:effectLst/>
                <a:latin typeface="Calibri" panose="020F0502020204030204" pitchFamily="34" charset="0"/>
                <a:ea typeface="Times New Roman" panose="02020603050405020304" pitchFamily="18" charset="0"/>
              </a:rPr>
              <a:t>,</a:t>
            </a:r>
            <a:r>
              <a:rPr lang="en-US" sz="1100" dirty="0">
                <a:effectLst/>
                <a:latin typeface="Calibri" panose="020F0502020204030204" pitchFamily="34" charset="0"/>
                <a:ea typeface="Times New Roman" panose="02020603050405020304" pitchFamily="18" charset="0"/>
              </a:rPr>
              <a:t> which </a:t>
            </a:r>
            <a:r>
              <a:rPr lang="en-US" sz="1100" i="1" dirty="0">
                <a:effectLst/>
                <a:latin typeface="Calibri" panose="020F0502020204030204" pitchFamily="34" charset="0"/>
                <a:ea typeface="Times New Roman" panose="02020603050405020304" pitchFamily="18" charset="0"/>
              </a:rPr>
              <a:t>Tomer Devorah </a:t>
            </a:r>
            <a:r>
              <a:rPr lang="en-US" sz="1100" dirty="0">
                <a:effectLst/>
                <a:latin typeface="Calibri" panose="020F0502020204030204" pitchFamily="34" charset="0"/>
                <a:ea typeface="Times New Roman" panose="02020603050405020304" pitchFamily="18" charset="0"/>
              </a:rPr>
              <a:t>describes as the </a:t>
            </a:r>
            <a:r>
              <a:rPr lang="en-US" sz="1100" dirty="0">
                <a:effectLst/>
                <a:latin typeface="Calibri" panose="020F0502020204030204" pitchFamily="34" charset="0"/>
                <a:ea typeface="Times New Roman" panose="02020603050405020304" pitchFamily="18" charset="0"/>
                <a:cs typeface="Calibri" panose="020F0502020204030204" pitchFamily="34" charset="0"/>
              </a:rPr>
              <a:t>“</a:t>
            </a:r>
            <a:r>
              <a:rPr lang="he-IL" sz="1200" dirty="0">
                <a:effectLst/>
                <a:latin typeface="Calibri" panose="020F0502020204030204" pitchFamily="34" charset="0"/>
                <a:ea typeface="Calibri" panose="020F0502020204030204" pitchFamily="34" charset="0"/>
                <a:cs typeface="Times New Roman" panose="02020603050405020304" pitchFamily="18" charset="0"/>
              </a:rPr>
              <a:t>שְׁאֵר בָּשָׂר</a:t>
            </a:r>
            <a:r>
              <a:rPr lang="en-US" sz="1100" dirty="0">
                <a:effectLst/>
                <a:latin typeface="Calibri" panose="020F0502020204030204" pitchFamily="34" charset="0"/>
                <a:ea typeface="Times New Roman" panose="02020603050405020304" pitchFamily="18" charset="0"/>
                <a:cs typeface="Calibri" panose="020F0502020204030204" pitchFamily="34" charset="0"/>
              </a:rPr>
              <a:t>”</a:t>
            </a:r>
            <a:r>
              <a:rPr lang="en-US" sz="1100" dirty="0">
                <a:effectLst/>
                <a:latin typeface="Calibri" panose="020F0502020204030204" pitchFamily="34" charset="0"/>
                <a:ea typeface="Times New Roman" panose="02020603050405020304" pitchFamily="18" charset="0"/>
              </a:rPr>
              <a:t>-bond between fellow J</a:t>
            </a:r>
            <a:r>
              <a:rPr lang="en-US" sz="1100" dirty="0">
                <a:effectLst/>
                <a:latin typeface="Calibri" panose="020F0502020204030204" pitchFamily="34" charset="0"/>
                <a:ea typeface="Times New Roman" panose="02020603050405020304" pitchFamily="18" charset="0"/>
                <a:cs typeface="Calibri" panose="020F0502020204030204" pitchFamily="34" charset="0"/>
              </a:rPr>
              <a:t>ews, dictate that a fellow Jew’s suffering would pain each of us, just as the members of a close family are pained when anyone of them is in distress.  Likewise, our common bond would dictate that another person’s good fortune would bring us joy </a:t>
            </a:r>
            <a:r>
              <a:rPr lang="en-US" sz="1100" dirty="0">
                <a:effectLst/>
                <a:latin typeface="Calibri" panose="020F0502020204030204" pitchFamily="34" charset="0"/>
                <a:ea typeface="Times New Roman" panose="02020603050405020304" pitchFamily="18" charset="0"/>
              </a:rPr>
              <a:t>(see </a:t>
            </a:r>
            <a:r>
              <a:rPr lang="en-US" sz="1100" dirty="0" err="1">
                <a:effectLst/>
                <a:latin typeface="Calibri" panose="020F0502020204030204" pitchFamily="34" charset="0"/>
                <a:ea typeface="Times New Roman" panose="02020603050405020304" pitchFamily="18" charset="0"/>
              </a:rPr>
              <a:t>Kuntres</a:t>
            </a:r>
            <a:r>
              <a:rPr lang="en-US" sz="1100" dirty="0">
                <a:effectLst/>
                <a:latin typeface="Calibri" panose="020F0502020204030204" pitchFamily="34" charset="0"/>
                <a:ea typeface="Times New Roman" panose="02020603050405020304" pitchFamily="18" charset="0"/>
              </a:rPr>
              <a:t>, Section </a:t>
            </a:r>
            <a:r>
              <a:rPr lang="en-US" sz="1000" dirty="0">
                <a:effectLst/>
                <a:latin typeface="Cambria" panose="02040503050406030204" pitchFamily="18" charset="0"/>
                <a:ea typeface="Times New Roman" panose="02020603050405020304" pitchFamily="18" charset="0"/>
              </a:rPr>
              <a:t>III-A-3</a:t>
            </a:r>
            <a:r>
              <a:rPr lang="en-US" sz="1000" dirty="0">
                <a:effectLst/>
                <a:latin typeface="Calibri" panose="020F0502020204030204" pitchFamily="34" charset="0"/>
                <a:ea typeface="Times New Roman" panose="02020603050405020304" pitchFamily="18" charset="0"/>
              </a:rPr>
              <a:t>, </a:t>
            </a:r>
            <a:r>
              <a:rPr lang="en-US" sz="1100" dirty="0">
                <a:effectLst/>
                <a:latin typeface="Calibri" panose="020F0502020204030204" pitchFamily="34" charset="0"/>
                <a:ea typeface="Times New Roman" panose="02020603050405020304" pitchFamily="18" charset="0"/>
              </a:rPr>
              <a:t>p. 32).  See also p. 58, “Explanation of the </a:t>
            </a:r>
            <a:r>
              <a:rPr lang="en-US" sz="1100" i="1" dirty="0" err="1">
                <a:effectLst/>
                <a:latin typeface="Calibri" panose="020F0502020204030204" pitchFamily="34" charset="0"/>
                <a:ea typeface="Times New Roman" panose="02020603050405020304" pitchFamily="18" charset="0"/>
              </a:rPr>
              <a:t>Tzelem</a:t>
            </a:r>
            <a:r>
              <a:rPr lang="en-US" sz="1100" i="1" dirty="0">
                <a:effectLst/>
                <a:latin typeface="Calibri" panose="020F0502020204030204" pitchFamily="34" charset="0"/>
                <a:ea typeface="Times New Roman" panose="02020603050405020304" pitchFamily="18" charset="0"/>
              </a:rPr>
              <a:t> </a:t>
            </a:r>
            <a:r>
              <a:rPr lang="en-US" sz="1100" i="1" dirty="0" err="1">
                <a:effectLst/>
                <a:latin typeface="Calibri" panose="020F0502020204030204" pitchFamily="34" charset="0"/>
                <a:ea typeface="Times New Roman" panose="02020603050405020304" pitchFamily="18" charset="0"/>
              </a:rPr>
              <a:t>Elokim</a:t>
            </a:r>
            <a:r>
              <a:rPr lang="en-US" sz="1100" i="1" dirty="0">
                <a:effectLst/>
                <a:latin typeface="Calibri" panose="020F0502020204030204" pitchFamily="34" charset="0"/>
                <a:ea typeface="Times New Roman" panose="02020603050405020304" pitchFamily="18" charset="0"/>
              </a:rPr>
              <a:t> </a:t>
            </a:r>
            <a:r>
              <a:rPr lang="en-US" sz="1100" dirty="0">
                <a:effectLst/>
                <a:latin typeface="Calibri" panose="020F0502020204030204" pitchFamily="34" charset="0"/>
                <a:ea typeface="Times New Roman" panose="02020603050405020304" pitchFamily="18" charset="0"/>
              </a:rPr>
              <a:t>concept.”</a:t>
            </a:r>
            <a:endParaRPr lang="en-US" sz="1100" dirty="0">
              <a:effectLst/>
              <a:latin typeface="Calibri" panose="020F0502020204030204" pitchFamily="34" charset="0"/>
              <a:ea typeface="Calibri" panose="020F0502020204030204" pitchFamily="34" charset="0"/>
            </a:endParaRPr>
          </a:p>
          <a:p>
            <a:pPr marL="0" marR="0" algn="ctr">
              <a:lnSpc>
                <a:spcPct val="130000"/>
              </a:lnSpc>
              <a:spcBef>
                <a:spcPts val="1200"/>
              </a:spcBef>
              <a:spcAft>
                <a:spcPts val="0"/>
              </a:spcAft>
            </a:pPr>
            <a:r>
              <a:rPr lang="en-US" sz="1100" b="1" u="sng" dirty="0">
                <a:effectLst/>
                <a:latin typeface="Calibri" panose="020F0502020204030204" pitchFamily="34" charset="0"/>
                <a:ea typeface="Calibri" panose="020F0502020204030204" pitchFamily="34" charset="0"/>
              </a:rPr>
              <a:t>Slide 19</a:t>
            </a:r>
            <a:endParaRPr lang="en-US" sz="1100" dirty="0">
              <a:effectLst/>
              <a:latin typeface="Calibri" panose="020F0502020204030204" pitchFamily="34" charset="0"/>
              <a:ea typeface="Calibri" panose="020F0502020204030204" pitchFamily="34" charset="0"/>
            </a:endParaRPr>
          </a:p>
          <a:p>
            <a:pPr marL="0" marR="0">
              <a:lnSpc>
                <a:spcPct val="130000"/>
              </a:lnSpc>
              <a:spcBef>
                <a:spcPts val="300"/>
              </a:spcBef>
              <a:spcAft>
                <a:spcPts val="0"/>
              </a:spcAft>
            </a:pPr>
            <a:r>
              <a:rPr lang="en-US" sz="1200" baseline="30000" dirty="0">
                <a:effectLst/>
                <a:latin typeface="Calibri" panose="020F0502020204030204" pitchFamily="34" charset="0"/>
                <a:ea typeface="Calibri" panose="020F0502020204030204" pitchFamily="34" charset="0"/>
              </a:rPr>
              <a:t>4</a:t>
            </a:r>
            <a:r>
              <a:rPr lang="en-US" sz="1100" dirty="0">
                <a:effectLst/>
                <a:latin typeface="Calibri" panose="020F0502020204030204" pitchFamily="34" charset="0"/>
                <a:ea typeface="Calibri" panose="020F0502020204030204" pitchFamily="34" charset="0"/>
              </a:rPr>
              <a:t>Rav </a:t>
            </a:r>
            <a:r>
              <a:rPr lang="en-US" sz="1100" dirty="0" err="1">
                <a:effectLst/>
                <a:latin typeface="Calibri" panose="020F0502020204030204" pitchFamily="34" charset="0"/>
                <a:ea typeface="Calibri" panose="020F0502020204030204" pitchFamily="34" charset="0"/>
              </a:rPr>
              <a:t>Yechezkel</a:t>
            </a:r>
            <a:r>
              <a:rPr lang="en-US" sz="1100" dirty="0">
                <a:effectLst/>
                <a:latin typeface="Calibri" panose="020F0502020204030204" pitchFamily="34" charset="0"/>
                <a:ea typeface="Calibri" panose="020F0502020204030204" pitchFamily="34" charset="0"/>
              </a:rPr>
              <a:t> </a:t>
            </a:r>
            <a:r>
              <a:rPr lang="en-US" sz="1100" dirty="0" err="1">
                <a:effectLst/>
                <a:latin typeface="Calibri" panose="020F0502020204030204" pitchFamily="34" charset="0"/>
                <a:ea typeface="Calibri" panose="020F0502020204030204" pitchFamily="34" charset="0"/>
              </a:rPr>
              <a:t>Levenstein</a:t>
            </a:r>
            <a:r>
              <a:rPr lang="en-US" sz="1100" dirty="0">
                <a:effectLst/>
                <a:latin typeface="Calibri" panose="020F0502020204030204" pitchFamily="34" charset="0"/>
                <a:ea typeface="Calibri" panose="020F0502020204030204" pitchFamily="34" charset="0"/>
              </a:rPr>
              <a:t> (</a:t>
            </a:r>
            <a:r>
              <a:rPr lang="ar-SA" sz="1100" dirty="0" err="1">
                <a:effectLst/>
                <a:latin typeface="Calibri" panose="020F0502020204030204" pitchFamily="34" charset="0"/>
                <a:ea typeface="Calibri" panose="020F0502020204030204" pitchFamily="34" charset="0"/>
                <a:cs typeface="Times New Roman" panose="02020603050405020304" pitchFamily="18" charset="0"/>
              </a:rPr>
              <a:t>הרב</a:t>
            </a:r>
            <a:r>
              <a:rPr lang="ar-SA" sz="1100" dirty="0">
                <a:effectLst/>
                <a:latin typeface="Calibri" panose="020F0502020204030204" pitchFamily="34" charset="0"/>
                <a:ea typeface="Calibri" panose="020F0502020204030204" pitchFamily="34" charset="0"/>
                <a:cs typeface="Times New Roman" panose="02020603050405020304" pitchFamily="18" charset="0"/>
              </a:rPr>
              <a:t> </a:t>
            </a:r>
            <a:r>
              <a:rPr lang="ar-SA" sz="1100" dirty="0" err="1">
                <a:effectLst/>
                <a:latin typeface="Calibri" panose="020F0502020204030204" pitchFamily="34" charset="0"/>
                <a:ea typeface="Calibri" panose="020F0502020204030204" pitchFamily="34" charset="0"/>
                <a:cs typeface="Times New Roman" panose="02020603050405020304" pitchFamily="18" charset="0"/>
              </a:rPr>
              <a:t>יחזקאל</a:t>
            </a:r>
            <a:r>
              <a:rPr lang="ar-SA" sz="1100" dirty="0">
                <a:effectLst/>
                <a:latin typeface="Calibri" panose="020F0502020204030204" pitchFamily="34" charset="0"/>
                <a:ea typeface="Calibri" panose="020F0502020204030204" pitchFamily="34" charset="0"/>
                <a:cs typeface="Times New Roman" panose="02020603050405020304" pitchFamily="18" charset="0"/>
              </a:rPr>
              <a:t> </a:t>
            </a:r>
            <a:r>
              <a:rPr lang="ar-SA" sz="1100" dirty="0" err="1">
                <a:effectLst/>
                <a:latin typeface="Calibri" panose="020F0502020204030204" pitchFamily="34" charset="0"/>
                <a:ea typeface="Calibri" panose="020F0502020204030204" pitchFamily="34" charset="0"/>
                <a:cs typeface="Times New Roman" panose="02020603050405020304" pitchFamily="18" charset="0"/>
              </a:rPr>
              <a:t>הלוי</a:t>
            </a:r>
            <a:r>
              <a:rPr lang="ar-SA" sz="1100" dirty="0">
                <a:effectLst/>
                <a:latin typeface="Calibri" panose="020F0502020204030204" pitchFamily="34" charset="0"/>
                <a:ea typeface="Calibri" panose="020F0502020204030204" pitchFamily="34" charset="0"/>
                <a:cs typeface="Times New Roman" panose="02020603050405020304" pitchFamily="18" charset="0"/>
              </a:rPr>
              <a:t> </a:t>
            </a:r>
            <a:r>
              <a:rPr lang="ar-SA" sz="1100" dirty="0" err="1">
                <a:effectLst/>
                <a:latin typeface="Calibri" panose="020F0502020204030204" pitchFamily="34" charset="0"/>
                <a:ea typeface="Calibri" panose="020F0502020204030204" pitchFamily="34" charset="0"/>
                <a:cs typeface="Times New Roman" panose="02020603050405020304" pitchFamily="18" charset="0"/>
              </a:rPr>
              <a:t>לעוינשטיין</a:t>
            </a:r>
            <a:r>
              <a:rPr lang="ar-SA" sz="1100" dirty="0">
                <a:effectLst/>
                <a:latin typeface="Calibri" panose="020F0502020204030204" pitchFamily="34" charset="0"/>
                <a:ea typeface="Calibri" panose="020F0502020204030204" pitchFamily="34" charset="0"/>
                <a:cs typeface="Times New Roman" panose="02020603050405020304" pitchFamily="18" charset="0"/>
              </a:rPr>
              <a:t>: </a:t>
            </a:r>
            <a:r>
              <a:rPr lang="ar-SA" sz="1100" dirty="0" err="1">
                <a:effectLst/>
                <a:latin typeface="Calibri" panose="020F0502020204030204" pitchFamily="34" charset="0"/>
                <a:ea typeface="Calibri" panose="020F0502020204030204" pitchFamily="34" charset="0"/>
                <a:cs typeface="Times New Roman" panose="02020603050405020304" pitchFamily="18" charset="0"/>
              </a:rPr>
              <a:t>אור</a:t>
            </a:r>
            <a:r>
              <a:rPr lang="ar-SA" sz="1100" dirty="0">
                <a:effectLst/>
                <a:latin typeface="Calibri" panose="020F0502020204030204" pitchFamily="34" charset="0"/>
                <a:ea typeface="Calibri" panose="020F0502020204030204" pitchFamily="34" charset="0"/>
                <a:cs typeface="Times New Roman" panose="02020603050405020304" pitchFamily="18" charset="0"/>
              </a:rPr>
              <a:t> </a:t>
            </a:r>
            <a:r>
              <a:rPr lang="ar-SA" sz="1100" dirty="0" err="1">
                <a:effectLst/>
                <a:latin typeface="Calibri" panose="020F0502020204030204" pitchFamily="34" charset="0"/>
                <a:ea typeface="Calibri" panose="020F0502020204030204" pitchFamily="34" charset="0"/>
                <a:cs typeface="Times New Roman" panose="02020603050405020304" pitchFamily="18" charset="0"/>
              </a:rPr>
              <a:t>יחזקאל</a:t>
            </a:r>
            <a:r>
              <a:rPr lang="ar-SA" sz="1100" dirty="0">
                <a:effectLst/>
                <a:latin typeface="Calibri" panose="020F0502020204030204" pitchFamily="34" charset="0"/>
                <a:ea typeface="Calibri" panose="020F0502020204030204" pitchFamily="34" charset="0"/>
                <a:cs typeface="Times New Roman" panose="02020603050405020304" pitchFamily="18" charset="0"/>
              </a:rPr>
              <a:t>, </a:t>
            </a:r>
            <a:r>
              <a:rPr lang="ar-SA" sz="1100" dirty="0" err="1">
                <a:effectLst/>
                <a:latin typeface="Calibri" panose="020F0502020204030204" pitchFamily="34" charset="0"/>
                <a:ea typeface="Calibri" panose="020F0502020204030204" pitchFamily="34" charset="0"/>
                <a:cs typeface="Times New Roman" panose="02020603050405020304" pitchFamily="18" charset="0"/>
              </a:rPr>
              <a:t>חלק</a:t>
            </a:r>
            <a:r>
              <a:rPr lang="ar-SA" sz="1100" dirty="0">
                <a:effectLst/>
                <a:latin typeface="Calibri" panose="020F0502020204030204" pitchFamily="34" charset="0"/>
                <a:ea typeface="Calibri" panose="020F0502020204030204" pitchFamily="34" charset="0"/>
                <a:cs typeface="Times New Roman" panose="02020603050405020304" pitchFamily="18" charset="0"/>
              </a:rPr>
              <a:t> </a:t>
            </a:r>
            <a:r>
              <a:rPr lang="ar-SA" sz="1100" dirty="0" err="1">
                <a:effectLst/>
                <a:latin typeface="Calibri" panose="020F0502020204030204" pitchFamily="34" charset="0"/>
                <a:ea typeface="Calibri" panose="020F0502020204030204" pitchFamily="34" charset="0"/>
                <a:cs typeface="Times New Roman" panose="02020603050405020304" pitchFamily="18" charset="0"/>
              </a:rPr>
              <a:t>מדות</a:t>
            </a:r>
            <a:r>
              <a:rPr lang="ar-SA" sz="1100" dirty="0">
                <a:effectLst/>
                <a:latin typeface="Calibri" panose="020F0502020204030204" pitchFamily="34" charset="0"/>
                <a:ea typeface="Calibri" panose="020F0502020204030204" pitchFamily="34" charset="0"/>
                <a:cs typeface="Times New Roman" panose="02020603050405020304" pitchFamily="18" charset="0"/>
              </a:rPr>
              <a:t>, </a:t>
            </a:r>
            <a:r>
              <a:rPr lang="ar-SA" sz="1100" dirty="0" err="1">
                <a:effectLst/>
                <a:latin typeface="Calibri" panose="020F0502020204030204" pitchFamily="34" charset="0"/>
                <a:ea typeface="Calibri" panose="020F0502020204030204" pitchFamily="34" charset="0"/>
                <a:cs typeface="Times New Roman" panose="02020603050405020304" pitchFamily="18" charset="0"/>
              </a:rPr>
              <a:t>מאמר</a:t>
            </a:r>
            <a:r>
              <a:rPr lang="ar-SA" sz="1100" dirty="0">
                <a:effectLst/>
                <a:latin typeface="Calibri" panose="020F0502020204030204" pitchFamily="34" charset="0"/>
                <a:ea typeface="Calibri" panose="020F0502020204030204" pitchFamily="34" charset="0"/>
                <a:cs typeface="Times New Roman" panose="02020603050405020304" pitchFamily="18" charset="0"/>
              </a:rPr>
              <a:t> ״</a:t>
            </a:r>
            <a:r>
              <a:rPr lang="ar-SA" sz="1100" dirty="0" err="1">
                <a:effectLst/>
                <a:latin typeface="Calibri" panose="020F0502020204030204" pitchFamily="34" charset="0"/>
                <a:ea typeface="Calibri" panose="020F0502020204030204" pitchFamily="34" charset="0"/>
                <a:cs typeface="Times New Roman" panose="02020603050405020304" pitchFamily="18" charset="0"/>
              </a:rPr>
              <a:t>נושא</a:t>
            </a:r>
            <a:r>
              <a:rPr lang="ar-SA" sz="1100" dirty="0">
                <a:effectLst/>
                <a:latin typeface="Calibri" panose="020F0502020204030204" pitchFamily="34" charset="0"/>
                <a:ea typeface="Calibri" panose="020F0502020204030204" pitchFamily="34" charset="0"/>
                <a:cs typeface="Times New Roman" panose="02020603050405020304" pitchFamily="18" charset="0"/>
              </a:rPr>
              <a:t> </a:t>
            </a:r>
            <a:r>
              <a:rPr lang="ar-SA" sz="1100" dirty="0" err="1">
                <a:effectLst/>
                <a:latin typeface="Calibri" panose="020F0502020204030204" pitchFamily="34" charset="0"/>
                <a:ea typeface="Calibri" panose="020F0502020204030204" pitchFamily="34" charset="0"/>
                <a:cs typeface="Times New Roman" panose="02020603050405020304" pitchFamily="18" charset="0"/>
              </a:rPr>
              <a:t>בעול</a:t>
            </a:r>
            <a:r>
              <a:rPr lang="ar-SA" sz="1100" dirty="0">
                <a:effectLst/>
                <a:latin typeface="Calibri" panose="020F0502020204030204" pitchFamily="34" charset="0"/>
                <a:ea typeface="Calibri" panose="020F0502020204030204" pitchFamily="34" charset="0"/>
                <a:cs typeface="Times New Roman" panose="02020603050405020304" pitchFamily="18" charset="0"/>
              </a:rPr>
              <a:t> </a:t>
            </a:r>
            <a:r>
              <a:rPr lang="ar-SA" sz="1100" dirty="0" err="1">
                <a:effectLst/>
                <a:latin typeface="Calibri" panose="020F0502020204030204" pitchFamily="34" charset="0"/>
                <a:ea typeface="Calibri" panose="020F0502020204030204" pitchFamily="34" charset="0"/>
                <a:cs typeface="Times New Roman" panose="02020603050405020304" pitchFamily="18" charset="0"/>
              </a:rPr>
              <a:t>עם</a:t>
            </a:r>
            <a:r>
              <a:rPr lang="ar-SA" sz="1100" dirty="0">
                <a:effectLst/>
                <a:latin typeface="Calibri" panose="020F0502020204030204" pitchFamily="34" charset="0"/>
                <a:ea typeface="Calibri" panose="020F0502020204030204" pitchFamily="34" charset="0"/>
                <a:cs typeface="Times New Roman" panose="02020603050405020304" pitchFamily="18" charset="0"/>
              </a:rPr>
              <a:t> </a:t>
            </a:r>
            <a:r>
              <a:rPr lang="ar-SA" sz="1100" dirty="0" err="1">
                <a:effectLst/>
                <a:latin typeface="Calibri" panose="020F0502020204030204" pitchFamily="34" charset="0"/>
                <a:ea typeface="Calibri" panose="020F0502020204030204" pitchFamily="34" charset="0"/>
                <a:cs typeface="Times New Roman" panose="02020603050405020304" pitchFamily="18" charset="0"/>
              </a:rPr>
              <a:t>חבירו</a:t>
            </a:r>
            <a:r>
              <a:rPr lang="ar-SA" sz="1100" dirty="0">
                <a:effectLst/>
                <a:latin typeface="Calibri" panose="020F0502020204030204" pitchFamily="34" charset="0"/>
                <a:ea typeface="Calibri" panose="020F0502020204030204" pitchFamily="34" charset="0"/>
                <a:cs typeface="Times New Roman" panose="02020603050405020304" pitchFamily="18" charset="0"/>
              </a:rPr>
              <a:t>״</a:t>
            </a:r>
            <a:r>
              <a:rPr lang="en-US" sz="1100" dirty="0">
                <a:effectLst/>
                <a:latin typeface="Calibri" panose="020F0502020204030204" pitchFamily="34" charset="0"/>
                <a:ea typeface="Calibri" panose="020F0502020204030204" pitchFamily="34" charset="0"/>
              </a:rPr>
              <a:t>); see </a:t>
            </a:r>
            <a:r>
              <a:rPr lang="en-US" sz="1100" dirty="0" err="1">
                <a:effectLst/>
                <a:latin typeface="Calibri" panose="020F0502020204030204" pitchFamily="34" charset="0"/>
                <a:ea typeface="Calibri" panose="020F0502020204030204" pitchFamily="34" charset="0"/>
              </a:rPr>
              <a:t>Kuntres</a:t>
            </a:r>
            <a:r>
              <a:rPr lang="en-US" sz="1100" dirty="0">
                <a:effectLst/>
                <a:latin typeface="Calibri" panose="020F0502020204030204" pitchFamily="34" charset="0"/>
                <a:ea typeface="Calibri" panose="020F0502020204030204" pitchFamily="34" charset="0"/>
              </a:rPr>
              <a:t>, </a:t>
            </a:r>
            <a:br>
              <a:rPr lang="en-US" sz="1100" dirty="0">
                <a:effectLst/>
                <a:latin typeface="Calibri" panose="020F0502020204030204" pitchFamily="34" charset="0"/>
                <a:ea typeface="Calibri" panose="020F0502020204030204" pitchFamily="34" charset="0"/>
              </a:rPr>
            </a:br>
            <a:r>
              <a:rPr lang="en-US" sz="1100" dirty="0">
                <a:effectLst/>
                <a:latin typeface="Calibri" panose="020F0502020204030204" pitchFamily="34" charset="0"/>
                <a:ea typeface="Calibri" panose="020F0502020204030204" pitchFamily="34" charset="0"/>
              </a:rPr>
              <a:t>Section </a:t>
            </a:r>
            <a:r>
              <a:rPr lang="en-US" sz="1000" dirty="0">
                <a:effectLst/>
                <a:latin typeface="Cambria" panose="02040503050406030204" pitchFamily="18" charset="0"/>
                <a:ea typeface="Calibri" panose="020F0502020204030204" pitchFamily="34" charset="0"/>
              </a:rPr>
              <a:t>II-A-1</a:t>
            </a:r>
            <a:r>
              <a:rPr lang="en-US" sz="1100" dirty="0">
                <a:effectLst/>
                <a:latin typeface="Calibri" panose="020F0502020204030204" pitchFamily="34" charset="0"/>
                <a:ea typeface="Calibri" panose="020F0502020204030204" pitchFamily="34" charset="0"/>
              </a:rPr>
              <a:t>, p. 10</a:t>
            </a:r>
            <a:r>
              <a:rPr lang="en-US" sz="1100" dirty="0">
                <a:latin typeface="Calibri" panose="020F0502020204030204" pitchFamily="34" charset="0"/>
                <a:ea typeface="Calibri" panose="020F0502020204030204" pitchFamily="34" charset="0"/>
              </a:rPr>
              <a:t>.</a:t>
            </a:r>
            <a:r>
              <a:rPr lang="en-US" sz="1100" dirty="0">
                <a:effectLst/>
                <a:latin typeface="Calibri" panose="020F0502020204030204" pitchFamily="34" charset="0"/>
                <a:ea typeface="Calibri" panose="020F0502020204030204" pitchFamily="34" charset="0"/>
              </a:rPr>
              <a:t> </a:t>
            </a:r>
          </a:p>
          <a:p>
            <a:pPr marL="0" marR="0">
              <a:lnSpc>
                <a:spcPct val="130000"/>
              </a:lnSpc>
              <a:spcBef>
                <a:spcPts val="600"/>
              </a:spcBef>
              <a:spcAft>
                <a:spcPts val="0"/>
              </a:spcAft>
            </a:pPr>
            <a:r>
              <a:rPr lang="en-US" sz="1200" baseline="30000" dirty="0">
                <a:effectLst/>
                <a:latin typeface="Calibri" panose="020F0502020204030204" pitchFamily="34" charset="0"/>
                <a:ea typeface="Calibri" panose="020F0502020204030204" pitchFamily="34" charset="0"/>
              </a:rPr>
              <a:t>5</a:t>
            </a:r>
            <a:r>
              <a:rPr lang="en-US" sz="1100" dirty="0">
                <a:effectLst/>
                <a:latin typeface="Calibri" panose="020F0502020204030204" pitchFamily="34" charset="0"/>
                <a:ea typeface="Calibri" panose="020F0502020204030204" pitchFamily="34" charset="0"/>
              </a:rPr>
              <a:t>Rav </a:t>
            </a:r>
            <a:r>
              <a:rPr lang="en-US" sz="1100" dirty="0" err="1">
                <a:effectLst/>
                <a:latin typeface="Calibri" panose="020F0502020204030204" pitchFamily="34" charset="0"/>
                <a:ea typeface="Calibri" panose="020F0502020204030204" pitchFamily="34" charset="0"/>
              </a:rPr>
              <a:t>Shlomo</a:t>
            </a:r>
            <a:r>
              <a:rPr lang="en-US" sz="1100" dirty="0">
                <a:effectLst/>
                <a:latin typeface="Calibri" panose="020F0502020204030204" pitchFamily="34" charset="0"/>
                <a:ea typeface="Calibri" panose="020F0502020204030204" pitchFamily="34" charset="0"/>
              </a:rPr>
              <a:t> </a:t>
            </a:r>
            <a:r>
              <a:rPr lang="en-US" sz="1100" dirty="0" err="1">
                <a:effectLst/>
                <a:latin typeface="Calibri" panose="020F0502020204030204" pitchFamily="34" charset="0"/>
                <a:ea typeface="Calibri" panose="020F0502020204030204" pitchFamily="34" charset="0"/>
              </a:rPr>
              <a:t>Wolbe</a:t>
            </a:r>
            <a:r>
              <a:rPr lang="en-US" sz="1100" dirty="0">
                <a:effectLst/>
                <a:latin typeface="Calibri" panose="020F0502020204030204" pitchFamily="34" charset="0"/>
                <a:ea typeface="Calibri" panose="020F0502020204030204" pitchFamily="34" charset="0"/>
              </a:rPr>
              <a:t> (</a:t>
            </a:r>
            <a:r>
              <a:rPr lang="he-IL" sz="1100" dirty="0">
                <a:effectLst/>
                <a:latin typeface="Calibri" panose="020F0502020204030204" pitchFamily="34" charset="0"/>
                <a:ea typeface="Calibri" panose="020F0502020204030204" pitchFamily="34" charset="0"/>
                <a:cs typeface="Times New Roman" panose="02020603050405020304" pitchFamily="18" charset="0"/>
              </a:rPr>
              <a:t>הרב שלמה וולבה׃ עלי שור חלק ב׳, עמ׳ רח - רט׳</a:t>
            </a:r>
            <a:r>
              <a:rPr lang="en-US" sz="1100" dirty="0">
                <a:effectLst/>
                <a:latin typeface="Calibri" panose="020F0502020204030204" pitchFamily="34" charset="0"/>
                <a:ea typeface="Calibri" panose="020F0502020204030204" pitchFamily="34" charset="0"/>
              </a:rPr>
              <a:t>); see </a:t>
            </a:r>
            <a:r>
              <a:rPr lang="en-US" sz="1100" dirty="0" err="1">
                <a:effectLst/>
                <a:latin typeface="Calibri" panose="020F0502020204030204" pitchFamily="34" charset="0"/>
                <a:ea typeface="Calibri" panose="020F0502020204030204" pitchFamily="34" charset="0"/>
              </a:rPr>
              <a:t>Kuntres</a:t>
            </a:r>
            <a:r>
              <a:rPr lang="en-US" sz="1100" dirty="0">
                <a:effectLst/>
                <a:latin typeface="Calibri" panose="020F0502020204030204" pitchFamily="34" charset="0"/>
                <a:ea typeface="Calibri" panose="020F0502020204030204" pitchFamily="34" charset="0"/>
              </a:rPr>
              <a:t>, Section </a:t>
            </a:r>
            <a:r>
              <a:rPr lang="en-US" sz="1000" dirty="0">
                <a:effectLst/>
                <a:latin typeface="Cambria" panose="02040503050406030204" pitchFamily="18" charset="0"/>
                <a:ea typeface="Calibri" panose="020F0502020204030204" pitchFamily="34" charset="0"/>
              </a:rPr>
              <a:t>III-A-1</a:t>
            </a:r>
            <a:r>
              <a:rPr lang="en-US" sz="1100" dirty="0">
                <a:effectLst/>
                <a:latin typeface="Calibri" panose="020F0502020204030204" pitchFamily="34" charset="0"/>
                <a:ea typeface="Calibri" panose="020F0502020204030204" pitchFamily="34" charset="0"/>
              </a:rPr>
              <a:t>, p. 31.</a:t>
            </a:r>
          </a:p>
          <a:p>
            <a:pPr marL="0" marR="0" algn="ctr">
              <a:lnSpc>
                <a:spcPct val="130000"/>
              </a:lnSpc>
              <a:spcBef>
                <a:spcPts val="1800"/>
              </a:spcBef>
              <a:spcAft>
                <a:spcPts val="0"/>
              </a:spcAft>
            </a:pPr>
            <a:r>
              <a:rPr lang="en-US" sz="1100" b="1" u="sng" dirty="0">
                <a:effectLst/>
                <a:latin typeface="Calibri" panose="020F0502020204030204" pitchFamily="34" charset="0"/>
                <a:ea typeface="Calibri" panose="020F0502020204030204" pitchFamily="34" charset="0"/>
              </a:rPr>
              <a:t>Slide 20</a:t>
            </a:r>
            <a:endParaRPr lang="en-US" sz="1100" dirty="0">
              <a:effectLst/>
              <a:latin typeface="Calibri" panose="020F0502020204030204" pitchFamily="34" charset="0"/>
              <a:ea typeface="Calibri" panose="020F0502020204030204" pitchFamily="34" charset="0"/>
            </a:endParaRPr>
          </a:p>
          <a:p>
            <a:pPr marL="0" marR="0">
              <a:lnSpc>
                <a:spcPct val="130000"/>
              </a:lnSpc>
              <a:spcBef>
                <a:spcPts val="300"/>
              </a:spcBef>
              <a:spcAft>
                <a:spcPts val="0"/>
              </a:spcAft>
            </a:pPr>
            <a:r>
              <a:rPr lang="en-US" sz="1200" baseline="30000" dirty="0">
                <a:effectLst/>
                <a:latin typeface="Calibri" panose="020F0502020204030204" pitchFamily="34" charset="0"/>
                <a:ea typeface="Calibri" panose="020F0502020204030204" pitchFamily="34" charset="0"/>
              </a:rPr>
              <a:t>6</a:t>
            </a:r>
            <a:r>
              <a:rPr lang="en-US" sz="1100" dirty="0">
                <a:effectLst/>
                <a:latin typeface="Calibri" panose="020F0502020204030204" pitchFamily="34" charset="0"/>
                <a:ea typeface="Calibri" panose="020F0502020204030204" pitchFamily="34" charset="0"/>
              </a:rPr>
              <a:t>See </a:t>
            </a:r>
            <a:r>
              <a:rPr lang="en-US" sz="1100" dirty="0" err="1">
                <a:effectLst/>
                <a:latin typeface="Calibri" panose="020F0502020204030204" pitchFamily="34" charset="0"/>
                <a:ea typeface="Calibri" panose="020F0502020204030204" pitchFamily="34" charset="0"/>
              </a:rPr>
              <a:t>Kuntres</a:t>
            </a:r>
            <a:r>
              <a:rPr lang="en-US" sz="1100" dirty="0">
                <a:effectLst/>
                <a:latin typeface="Calibri" panose="020F0502020204030204" pitchFamily="34" charset="0"/>
                <a:ea typeface="Calibri" panose="020F0502020204030204" pitchFamily="34" charset="0"/>
              </a:rPr>
              <a:t>, Section </a:t>
            </a:r>
            <a:r>
              <a:rPr lang="en-US" sz="1000" dirty="0">
                <a:effectLst/>
                <a:latin typeface="Cambria" panose="02040503050406030204" pitchFamily="18" charset="0"/>
                <a:ea typeface="Calibri" panose="020F0502020204030204" pitchFamily="34" charset="0"/>
              </a:rPr>
              <a:t>III-B</a:t>
            </a:r>
            <a:r>
              <a:rPr lang="en-US" sz="1000" dirty="0">
                <a:effectLst/>
                <a:latin typeface="Calibri" panose="020F0502020204030204" pitchFamily="34" charset="0"/>
                <a:ea typeface="Calibri" panose="020F0502020204030204" pitchFamily="34" charset="0"/>
              </a:rPr>
              <a:t>, </a:t>
            </a:r>
            <a:r>
              <a:rPr lang="en-US" sz="1100" dirty="0">
                <a:effectLst/>
                <a:latin typeface="Calibri" panose="020F0502020204030204" pitchFamily="34" charset="0"/>
                <a:ea typeface="Calibri" panose="020F0502020204030204" pitchFamily="34" charset="0"/>
              </a:rPr>
              <a:t>pp. 33-37 for more extensive discussion.</a:t>
            </a:r>
          </a:p>
          <a:p>
            <a:pPr marL="0" marR="0">
              <a:lnSpc>
                <a:spcPct val="130000"/>
              </a:lnSpc>
              <a:spcBef>
                <a:spcPts val="600"/>
              </a:spcBef>
              <a:spcAft>
                <a:spcPts val="0"/>
              </a:spcAft>
            </a:pPr>
            <a:r>
              <a:rPr lang="en-US" sz="1200" baseline="30000" dirty="0">
                <a:effectLst/>
                <a:latin typeface="Calibri" panose="020F0502020204030204" pitchFamily="34" charset="0"/>
                <a:ea typeface="Times New Roman" panose="02020603050405020304" pitchFamily="18" charset="0"/>
              </a:rPr>
              <a:t>7</a:t>
            </a:r>
            <a:r>
              <a:rPr lang="en-US" sz="1100" dirty="0">
                <a:effectLst/>
                <a:latin typeface="Calibri" panose="020F0502020204030204" pitchFamily="34" charset="0"/>
                <a:ea typeface="Times New Roman" panose="02020603050405020304" pitchFamily="18" charset="0"/>
              </a:rPr>
              <a:t>This is similar to </a:t>
            </a:r>
            <a:r>
              <a:rPr lang="en-US" sz="1100" i="1" dirty="0">
                <a:effectLst/>
                <a:latin typeface="Calibri" panose="020F0502020204030204" pitchFamily="34" charset="0"/>
                <a:ea typeface="Times New Roman" panose="02020603050405020304" pitchFamily="18" charset="0"/>
              </a:rPr>
              <a:t>Tomer </a:t>
            </a:r>
            <a:r>
              <a:rPr lang="en-US" sz="1100" i="1" dirty="0">
                <a:effectLst/>
                <a:latin typeface="Calibri" panose="020F0502020204030204" pitchFamily="34" charset="0"/>
                <a:ea typeface="Times New Roman" panose="02020603050405020304" pitchFamily="18" charset="0"/>
                <a:cs typeface="Calibri" panose="020F0502020204030204" pitchFamily="34" charset="0"/>
              </a:rPr>
              <a:t>Devorah’s </a:t>
            </a:r>
            <a:r>
              <a:rPr lang="en-US" sz="1100" dirty="0">
                <a:effectLst/>
                <a:latin typeface="Calibri" panose="020F0502020204030204" pitchFamily="34" charset="0"/>
                <a:ea typeface="Times New Roman" panose="02020603050405020304" pitchFamily="18" charset="0"/>
                <a:cs typeface="Calibri" panose="020F0502020204030204" pitchFamily="34" charset="0"/>
              </a:rPr>
              <a:t>statement:</a:t>
            </a:r>
            <a:r>
              <a:rPr lang="en-US" sz="1100" i="1" dirty="0">
                <a:effectLst/>
                <a:latin typeface="Calibri" panose="020F0502020204030204" pitchFamily="34" charset="0"/>
                <a:ea typeface="Times New Roman" panose="02020603050405020304" pitchFamily="18" charset="0"/>
                <a:cs typeface="Calibri" panose="020F0502020204030204" pitchFamily="34" charset="0"/>
              </a:rPr>
              <a:t> “Since the souls of all Jews are combined, when a person sins, he harms not only himself, but also the portion of a fellow Jew’s soul included within him.  Due to their shared soul, he is responsible for the other; thus, they are like one flesh”</a:t>
            </a:r>
            <a:r>
              <a:rPr lang="en-US" sz="1100" i="1" dirty="0">
                <a:effectLst/>
                <a:latin typeface="Calibri" panose="020F0502020204030204" pitchFamily="34" charset="0"/>
                <a:ea typeface="Times New Roman" panose="02020603050405020304" pitchFamily="18" charset="0"/>
              </a:rPr>
              <a:t> </a:t>
            </a:r>
            <a:r>
              <a:rPr lang="en-US" sz="1100" dirty="0">
                <a:effectLst/>
                <a:latin typeface="Calibri" panose="020F0502020204030204" pitchFamily="34" charset="0"/>
                <a:ea typeface="Times New Roman" panose="02020603050405020304" pitchFamily="18" charset="0"/>
              </a:rPr>
              <a:t>(see </a:t>
            </a:r>
            <a:r>
              <a:rPr lang="en-US" sz="1100" dirty="0" err="1">
                <a:effectLst/>
                <a:latin typeface="Calibri" panose="020F0502020204030204" pitchFamily="34" charset="0"/>
                <a:ea typeface="Times New Roman" panose="02020603050405020304" pitchFamily="18" charset="0"/>
              </a:rPr>
              <a:t>Kuntres</a:t>
            </a:r>
            <a:r>
              <a:rPr lang="en-US" sz="1100" dirty="0">
                <a:effectLst/>
                <a:latin typeface="Calibri" panose="020F0502020204030204" pitchFamily="34" charset="0"/>
                <a:ea typeface="Times New Roman" panose="02020603050405020304" pitchFamily="18" charset="0"/>
              </a:rPr>
              <a:t>, Source </a:t>
            </a:r>
            <a:r>
              <a:rPr lang="en-US" sz="1000" dirty="0">
                <a:effectLst/>
                <a:latin typeface="Cambria" panose="02040503050406030204" pitchFamily="18" charset="0"/>
                <a:ea typeface="Times New Roman" panose="02020603050405020304" pitchFamily="18" charset="0"/>
              </a:rPr>
              <a:t>III-3</a:t>
            </a:r>
            <a:r>
              <a:rPr lang="en-US" sz="1000" dirty="0">
                <a:effectLst/>
                <a:latin typeface="Calibri" panose="020F0502020204030204" pitchFamily="34" charset="0"/>
                <a:ea typeface="Times New Roman" panose="02020603050405020304" pitchFamily="18" charset="0"/>
              </a:rPr>
              <a:t>, </a:t>
            </a:r>
            <a:r>
              <a:rPr lang="en-US" sz="1100" dirty="0">
                <a:effectLst/>
                <a:latin typeface="Calibri" panose="020F0502020204030204" pitchFamily="34" charset="0"/>
                <a:ea typeface="Times New Roman" panose="02020603050405020304" pitchFamily="18" charset="0"/>
              </a:rPr>
              <a:t>p. 32).</a:t>
            </a:r>
            <a:endParaRPr lang="en-US" sz="1100" dirty="0">
              <a:effectLst/>
              <a:latin typeface="Calibri" panose="020F0502020204030204" pitchFamily="34" charset="0"/>
              <a:ea typeface="Calibri" panose="020F0502020204030204" pitchFamily="34" charset="0"/>
            </a:endParaRPr>
          </a:p>
          <a:p>
            <a:pPr marL="0" marR="0">
              <a:lnSpc>
                <a:spcPct val="130000"/>
              </a:lnSpc>
              <a:spcBef>
                <a:spcPts val="600"/>
              </a:spcBef>
              <a:spcAft>
                <a:spcPts val="0"/>
              </a:spcAft>
            </a:pPr>
            <a:r>
              <a:rPr lang="en-US" sz="1200" baseline="30000" dirty="0">
                <a:effectLst/>
                <a:latin typeface="Calibri" panose="020F0502020204030204" pitchFamily="34" charset="0"/>
                <a:ea typeface="Times New Roman" panose="02020603050405020304" pitchFamily="18" charset="0"/>
              </a:rPr>
              <a:t>8</a:t>
            </a:r>
            <a:r>
              <a:rPr lang="en-US" sz="1100" dirty="0">
                <a:effectLst/>
                <a:latin typeface="Calibri" panose="020F0502020204030204" pitchFamily="34" charset="0"/>
                <a:ea typeface="Times New Roman" panose="02020603050405020304" pitchFamily="18" charset="0"/>
              </a:rPr>
              <a:t>By logical </a:t>
            </a:r>
            <a:r>
              <a:rPr lang="en-US" sz="1100" dirty="0">
                <a:effectLst/>
                <a:latin typeface="Calibri" panose="020F0502020204030204" pitchFamily="34" charset="0"/>
                <a:ea typeface="Times New Roman" panose="02020603050405020304" pitchFamily="18" charset="0"/>
                <a:cs typeface="Calibri" panose="020F0502020204030204" pitchFamily="34" charset="0"/>
              </a:rPr>
              <a:t>extension, just as one person’s sin negatively affects his fellow Jew because of our</a:t>
            </a:r>
            <a:r>
              <a:rPr lang="en-US" sz="1100" dirty="0">
                <a:effectLst/>
                <a:latin typeface="Calibri" panose="020F0502020204030204" pitchFamily="34" charset="0"/>
                <a:ea typeface="Times New Roman" panose="02020603050405020304" pitchFamily="18" charset="0"/>
              </a:rPr>
              <a:t> existence as </a:t>
            </a:r>
            <a:br>
              <a:rPr lang="en-US" sz="1100" dirty="0">
                <a:effectLst/>
                <a:latin typeface="Calibri" panose="020F0502020204030204" pitchFamily="34" charset="0"/>
                <a:ea typeface="Times New Roman" panose="02020603050405020304" pitchFamily="18" charset="0"/>
              </a:rPr>
            </a:br>
            <a:r>
              <a:rPr lang="en-US" sz="1100" dirty="0">
                <a:effectLst/>
                <a:latin typeface="Calibri" panose="020F0502020204030204" pitchFamily="34" charset="0"/>
                <a:ea typeface="Times New Roman" panose="02020603050405020304" pitchFamily="18" charset="0"/>
                <a:cs typeface="Calibri" panose="020F0502020204030204" pitchFamily="34" charset="0"/>
              </a:rPr>
              <a:t>“</a:t>
            </a:r>
            <a:r>
              <a:rPr lang="he-IL" sz="1200" dirty="0">
                <a:effectLst/>
                <a:latin typeface="Calibri" panose="020F0502020204030204" pitchFamily="34" charset="0"/>
                <a:ea typeface="Calibri" panose="020F0502020204030204" pitchFamily="34" charset="0"/>
                <a:cs typeface="Times New Roman" panose="02020603050405020304" pitchFamily="18" charset="0"/>
              </a:rPr>
              <a:t>נפש אחת</a:t>
            </a:r>
            <a:r>
              <a:rPr lang="en-US" sz="1100" dirty="0">
                <a:effectLst/>
                <a:latin typeface="Calibri" panose="020F0502020204030204" pitchFamily="34" charset="0"/>
                <a:ea typeface="Times New Roman" panose="02020603050405020304" pitchFamily="18" charset="0"/>
                <a:cs typeface="Calibri" panose="020F0502020204030204" pitchFamily="34" charset="0"/>
              </a:rPr>
              <a:t>”,</a:t>
            </a:r>
            <a:r>
              <a:rPr lang="en-US" sz="1100" dirty="0">
                <a:effectLst/>
                <a:latin typeface="Calibri" panose="020F0502020204030204" pitchFamily="34" charset="0"/>
                <a:ea typeface="Times New Roman" panose="02020603050405020304" pitchFamily="18" charset="0"/>
              </a:rPr>
              <a:t> similarly </a:t>
            </a:r>
            <a:r>
              <a:rPr lang="en-US" sz="1100" dirty="0">
                <a:effectLst/>
                <a:latin typeface="Calibri" panose="020F0502020204030204" pitchFamily="34" charset="0"/>
                <a:ea typeface="Times New Roman" panose="02020603050405020304" pitchFamily="18" charset="0"/>
                <a:cs typeface="Calibri" panose="020F0502020204030204" pitchFamily="34" charset="0"/>
              </a:rPr>
              <a:t>our “</a:t>
            </a:r>
            <a:r>
              <a:rPr lang="he-IL" sz="1200" dirty="0">
                <a:effectLst/>
                <a:latin typeface="Calibri" panose="020F0502020204030204" pitchFamily="34" charset="0"/>
                <a:ea typeface="Calibri" panose="020F0502020204030204" pitchFamily="34" charset="0"/>
                <a:cs typeface="Times New Roman" panose="02020603050405020304" pitchFamily="18" charset="0"/>
              </a:rPr>
              <a:t>נפש אחת</a:t>
            </a:r>
            <a:r>
              <a:rPr lang="en-US" sz="1100" dirty="0">
                <a:effectLst/>
                <a:latin typeface="Calibri" panose="020F0502020204030204" pitchFamily="34" charset="0"/>
                <a:ea typeface="Times New Roman" panose="02020603050405020304" pitchFamily="18" charset="0"/>
                <a:cs typeface="Calibri" panose="020F0502020204030204" pitchFamily="34" charset="0"/>
              </a:rPr>
              <a:t>” </a:t>
            </a:r>
            <a:r>
              <a:rPr lang="en-US" sz="1100" dirty="0">
                <a:effectLst/>
                <a:latin typeface="Calibri" panose="020F0502020204030204" pitchFamily="34" charset="0"/>
                <a:ea typeface="Times New Roman" panose="02020603050405020304" pitchFamily="18" charset="0"/>
              </a:rPr>
              <a:t>existence enables one Jew to feel his </a:t>
            </a:r>
            <a:r>
              <a:rPr lang="en-US" sz="1100" dirty="0">
                <a:effectLst/>
                <a:latin typeface="Calibri" panose="020F0502020204030204" pitchFamily="34" charset="0"/>
                <a:ea typeface="Times New Roman" panose="02020603050405020304" pitchFamily="18" charset="0"/>
                <a:cs typeface="Calibri" panose="020F0502020204030204" pitchFamily="34" charset="0"/>
              </a:rPr>
              <a:t>fellow Jew’s pain or joy.</a:t>
            </a:r>
            <a:endParaRPr lang="en-US" sz="1100" dirty="0">
              <a:effectLst/>
              <a:latin typeface="Calibri" panose="020F0502020204030204" pitchFamily="34" charset="0"/>
              <a:ea typeface="Calibri" panose="020F0502020204030204" pitchFamily="34" charset="0"/>
            </a:endParaRPr>
          </a:p>
          <a:p>
            <a:pPr marL="0" marR="0">
              <a:lnSpc>
                <a:spcPct val="130000"/>
              </a:lnSpc>
              <a:spcBef>
                <a:spcPts val="600"/>
              </a:spcBef>
              <a:spcAft>
                <a:spcPts val="0"/>
              </a:spcAft>
            </a:pPr>
            <a:r>
              <a:rPr lang="en-US" sz="1200" baseline="30000" dirty="0">
                <a:effectLst/>
                <a:latin typeface="Calibri" panose="020F0502020204030204" pitchFamily="34" charset="0"/>
                <a:ea typeface="Times New Roman" panose="02020603050405020304" pitchFamily="18" charset="0"/>
                <a:cs typeface="Calibri" panose="020F0502020204030204" pitchFamily="34" charset="0"/>
              </a:rPr>
              <a:t>9</a:t>
            </a:r>
            <a:r>
              <a:rPr lang="en-US" sz="1100" dirty="0">
                <a:effectLst/>
                <a:latin typeface="Calibri" panose="020F0502020204030204" pitchFamily="34" charset="0"/>
                <a:ea typeface="Times New Roman" panose="02020603050405020304" pitchFamily="18" charset="0"/>
                <a:cs typeface="Calibri" panose="020F0502020204030204" pitchFamily="34" charset="0"/>
              </a:rPr>
              <a:t>In other words, because of our existence as a unified entity, we are “spiritually wired” to share the</a:t>
            </a:r>
            <a:r>
              <a:rPr lang="en-US" sz="1100" dirty="0">
                <a:effectLst/>
                <a:latin typeface="Calibri" panose="020F0502020204030204" pitchFamily="34" charset="0"/>
                <a:ea typeface="Times New Roman" panose="02020603050405020304" pitchFamily="18" charset="0"/>
              </a:rPr>
              <a:t> feelings of our fellow Jew. </a:t>
            </a:r>
            <a:endParaRPr lang="en-US" sz="1100" dirty="0">
              <a:effectLst/>
              <a:latin typeface="Calibri" panose="020F0502020204030204" pitchFamily="34" charset="0"/>
              <a:ea typeface="Calibri" panose="020F0502020204030204" pitchFamily="34" charset="0"/>
            </a:endParaRPr>
          </a:p>
        </p:txBody>
      </p:sp>
      <p:sp>
        <p:nvSpPr>
          <p:cNvPr id="3" name="TextBox 2">
            <a:extLst>
              <a:ext uri="{FF2B5EF4-FFF2-40B4-BE49-F238E27FC236}">
                <a16:creationId xmlns:a16="http://schemas.microsoft.com/office/drawing/2014/main" id="{F0C79CD8-0754-44A3-8633-5000DDE2D816}"/>
              </a:ext>
            </a:extLst>
          </p:cNvPr>
          <p:cNvSpPr txBox="1"/>
          <p:nvPr/>
        </p:nvSpPr>
        <p:spPr>
          <a:xfrm>
            <a:off x="518024" y="332622"/>
            <a:ext cx="6653848" cy="307777"/>
          </a:xfrm>
          <a:prstGeom prst="rect">
            <a:avLst/>
          </a:prstGeom>
          <a:noFill/>
        </p:spPr>
        <p:txBody>
          <a:bodyPr wrap="square" rtlCol="0">
            <a:spAutoFit/>
          </a:bodyPr>
          <a:lstStyle/>
          <a:p>
            <a:pPr algn="ctr"/>
            <a:r>
              <a:rPr lang="en-US" sz="1400" dirty="0">
                <a:latin typeface="Cambria" panose="02040503050406030204" pitchFamily="18" charset="0"/>
                <a:ea typeface="Cambria" panose="02040503050406030204" pitchFamily="18" charset="0"/>
              </a:rPr>
              <a:t>Footnotes: Additional explanation and references, by section and slide numbers</a:t>
            </a:r>
            <a:endParaRPr lang="en-US" sz="1400" dirty="0"/>
          </a:p>
        </p:txBody>
      </p:sp>
    </p:spTree>
    <p:extLst>
      <p:ext uri="{BB962C8B-B14F-4D97-AF65-F5344CB8AC3E}">
        <p14:creationId xmlns:p14="http://schemas.microsoft.com/office/powerpoint/2010/main" val="365944445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9458718-1143-491B-B931-5049784155C1}"/>
              </a:ext>
            </a:extLst>
          </p:cNvPr>
          <p:cNvSpPr>
            <a:spLocks noGrp="1"/>
          </p:cNvSpPr>
          <p:nvPr>
            <p:ph type="sldNum" sz="quarter" idx="12"/>
          </p:nvPr>
        </p:nvSpPr>
        <p:spPr/>
        <p:txBody>
          <a:bodyPr/>
          <a:lstStyle/>
          <a:p>
            <a:fld id="{0C214F17-86AB-4F1C-BC88-4CB7EE2FB93D}" type="slidenum">
              <a:rPr lang="en-US" sz="1050" b="1" smtClean="0">
                <a:solidFill>
                  <a:schemeClr val="tx1"/>
                </a:solidFill>
              </a:rPr>
              <a:t>58</a:t>
            </a:fld>
            <a:endParaRPr lang="en-US" sz="1050" b="1" dirty="0">
              <a:solidFill>
                <a:schemeClr val="tx1"/>
              </a:solidFill>
            </a:endParaRPr>
          </a:p>
        </p:txBody>
      </p:sp>
      <p:sp>
        <p:nvSpPr>
          <p:cNvPr id="4" name="TextBox 3">
            <a:extLst>
              <a:ext uri="{FF2B5EF4-FFF2-40B4-BE49-F238E27FC236}">
                <a16:creationId xmlns:a16="http://schemas.microsoft.com/office/drawing/2014/main" id="{BE2C1408-52D1-4979-B197-724D3EE8D30F}"/>
              </a:ext>
            </a:extLst>
          </p:cNvPr>
          <p:cNvSpPr txBox="1"/>
          <p:nvPr/>
        </p:nvSpPr>
        <p:spPr>
          <a:xfrm>
            <a:off x="534352" y="801263"/>
            <a:ext cx="6764073" cy="9208739"/>
          </a:xfrm>
          <a:prstGeom prst="rect">
            <a:avLst/>
          </a:prstGeom>
          <a:noFill/>
        </p:spPr>
        <p:txBody>
          <a:bodyPr wrap="square">
            <a:spAutoFit/>
          </a:bodyPr>
          <a:lstStyle/>
          <a:p>
            <a:pPr marL="0" marR="0" algn="ctr">
              <a:lnSpc>
                <a:spcPct val="125000"/>
              </a:lnSpc>
              <a:spcBef>
                <a:spcPts val="600"/>
              </a:spcBef>
              <a:spcAft>
                <a:spcPts val="0"/>
              </a:spcAft>
            </a:pPr>
            <a:r>
              <a:rPr lang="en-US" sz="1100" b="1" u="sng" dirty="0">
                <a:effectLst/>
                <a:latin typeface="Calibri" panose="020F0502020204030204" pitchFamily="34" charset="0"/>
                <a:ea typeface="Calibri" panose="020F0502020204030204" pitchFamily="34" charset="0"/>
              </a:rPr>
              <a:t>Slide 21</a:t>
            </a:r>
            <a:endParaRPr lang="en-US" sz="1100" dirty="0">
              <a:effectLst/>
              <a:latin typeface="Calibri" panose="020F0502020204030204" pitchFamily="34" charset="0"/>
              <a:ea typeface="Calibri" panose="020F0502020204030204" pitchFamily="34" charset="0"/>
            </a:endParaRPr>
          </a:p>
          <a:p>
            <a:pPr marL="0" marR="0">
              <a:lnSpc>
                <a:spcPct val="125000"/>
              </a:lnSpc>
              <a:spcBef>
                <a:spcPts val="300"/>
              </a:spcBef>
              <a:spcAft>
                <a:spcPts val="0"/>
              </a:spcAft>
            </a:pPr>
            <a:r>
              <a:rPr lang="en-US" sz="1200" baseline="30000" dirty="0">
                <a:effectLst/>
                <a:latin typeface="Calibri" panose="020F0502020204030204" pitchFamily="34" charset="0"/>
                <a:ea typeface="Calibri" panose="020F0502020204030204" pitchFamily="34" charset="0"/>
              </a:rPr>
              <a:t>10</a:t>
            </a:r>
            <a:r>
              <a:rPr lang="en-US" sz="1100" dirty="0">
                <a:effectLst/>
                <a:latin typeface="Calibri" panose="020F0502020204030204" pitchFamily="34" charset="0"/>
                <a:ea typeface="Calibri" panose="020F0502020204030204" pitchFamily="34" charset="0"/>
              </a:rPr>
              <a:t>See </a:t>
            </a:r>
            <a:r>
              <a:rPr lang="en-US" sz="1100" dirty="0" err="1">
                <a:effectLst/>
                <a:latin typeface="Calibri" panose="020F0502020204030204" pitchFamily="34" charset="0"/>
                <a:ea typeface="Calibri" panose="020F0502020204030204" pitchFamily="34" charset="0"/>
              </a:rPr>
              <a:t>Kuntres</a:t>
            </a:r>
            <a:r>
              <a:rPr lang="en-US" sz="1100" dirty="0">
                <a:effectLst/>
                <a:latin typeface="Calibri" panose="020F0502020204030204" pitchFamily="34" charset="0"/>
                <a:ea typeface="Calibri" panose="020F0502020204030204" pitchFamily="34" charset="0"/>
              </a:rPr>
              <a:t>, Section </a:t>
            </a:r>
            <a:r>
              <a:rPr lang="en-US" sz="1000" dirty="0">
                <a:effectLst/>
                <a:latin typeface="Cambria" panose="02040503050406030204" pitchFamily="18" charset="0"/>
                <a:ea typeface="Calibri" panose="020F0502020204030204" pitchFamily="34" charset="0"/>
              </a:rPr>
              <a:t>III-B</a:t>
            </a:r>
            <a:r>
              <a:rPr lang="en-US" sz="1100" dirty="0">
                <a:effectLst/>
                <a:latin typeface="Cambria" panose="02040503050406030204" pitchFamily="18" charset="0"/>
                <a:ea typeface="Calibri" panose="020F0502020204030204" pitchFamily="34" charset="0"/>
              </a:rPr>
              <a:t>,</a:t>
            </a:r>
            <a:r>
              <a:rPr lang="en-US" sz="1100" dirty="0">
                <a:effectLst/>
                <a:latin typeface="Calibri" panose="020F0502020204030204" pitchFamily="34" charset="0"/>
                <a:ea typeface="Calibri" panose="020F0502020204030204" pitchFamily="34" charset="0"/>
              </a:rPr>
              <a:t> pp. 33-37 for more extensive discussion.</a:t>
            </a:r>
          </a:p>
          <a:p>
            <a:pPr marL="0" marR="0">
              <a:lnSpc>
                <a:spcPct val="125000"/>
              </a:lnSpc>
              <a:spcBef>
                <a:spcPts val="500"/>
              </a:spcBef>
              <a:spcAft>
                <a:spcPts val="0"/>
              </a:spcAft>
            </a:pPr>
            <a:r>
              <a:rPr lang="en-US" sz="1200" baseline="30000" dirty="0">
                <a:effectLst/>
                <a:latin typeface="Calibri" panose="020F0502020204030204" pitchFamily="34" charset="0"/>
                <a:ea typeface="Calibri" panose="020F0502020204030204" pitchFamily="34" charset="0"/>
              </a:rPr>
              <a:t>11</a:t>
            </a:r>
            <a:r>
              <a:rPr lang="en-US" sz="1100" dirty="0">
                <a:effectLst/>
                <a:latin typeface="Calibri" panose="020F0502020204030204" pitchFamily="34" charset="0"/>
                <a:ea typeface="Calibri" panose="020F0502020204030204" pitchFamily="34" charset="0"/>
              </a:rPr>
              <a:t>Per the Midrash </a:t>
            </a:r>
            <a:r>
              <a:rPr lang="en-US" sz="1100" dirty="0" err="1">
                <a:effectLst/>
                <a:latin typeface="Calibri" panose="020F0502020204030204" pitchFamily="34" charset="0"/>
                <a:ea typeface="Calibri" panose="020F0502020204030204" pitchFamily="34" charset="0"/>
              </a:rPr>
              <a:t>Tanchuma</a:t>
            </a:r>
            <a:r>
              <a:rPr lang="en-US" sz="1100" dirty="0">
                <a:effectLst/>
                <a:latin typeface="Calibri" panose="020F0502020204030204" pitchFamily="34" charset="0"/>
                <a:ea typeface="Calibri" panose="020F0502020204030204" pitchFamily="34" charset="0"/>
              </a:rPr>
              <a:t> (</a:t>
            </a:r>
            <a:r>
              <a:rPr lang="en-US" sz="1100" dirty="0" err="1">
                <a:effectLst/>
                <a:latin typeface="Calibri" panose="020F0502020204030204" pitchFamily="34" charset="0"/>
                <a:ea typeface="Calibri" panose="020F0502020204030204" pitchFamily="34" charset="0"/>
              </a:rPr>
              <a:t>Parshas</a:t>
            </a:r>
            <a:r>
              <a:rPr lang="en-US" sz="1100" dirty="0">
                <a:effectLst/>
                <a:latin typeface="Calibri" panose="020F0502020204030204" pitchFamily="34" charset="0"/>
                <a:ea typeface="Calibri" panose="020F0502020204030204" pitchFamily="34" charset="0"/>
              </a:rPr>
              <a:t> </a:t>
            </a:r>
            <a:r>
              <a:rPr lang="en-US" sz="1100" dirty="0" err="1">
                <a:effectLst/>
                <a:latin typeface="Calibri" panose="020F0502020204030204" pitchFamily="34" charset="0"/>
                <a:ea typeface="Calibri" panose="020F0502020204030204" pitchFamily="34" charset="0"/>
              </a:rPr>
              <a:t>Netzavim</a:t>
            </a:r>
            <a:r>
              <a:rPr lang="en-US" sz="1100" dirty="0">
                <a:effectLst/>
                <a:latin typeface="Calibri" panose="020F0502020204030204" pitchFamily="34" charset="0"/>
                <a:ea typeface="Calibri" panose="020F0502020204030204" pitchFamily="34" charset="0"/>
              </a:rPr>
              <a:t>): </a:t>
            </a:r>
            <a:r>
              <a:rPr lang="en-US" sz="1100" i="1" dirty="0">
                <a:effectLst/>
                <a:latin typeface="Calibri" panose="020F0502020204030204" pitchFamily="34" charset="0"/>
                <a:ea typeface="Calibri" panose="020F0502020204030204" pitchFamily="34" charset="0"/>
              </a:rPr>
              <a:t>“</a:t>
            </a:r>
            <a:r>
              <a:rPr lang="en-US" sz="1100" i="1" dirty="0">
                <a:effectLst/>
                <a:latin typeface="Calibri" panose="020F0502020204030204" pitchFamily="34" charset="0"/>
                <a:ea typeface="Times New Roman" panose="02020603050405020304" pitchFamily="18" charset="0"/>
              </a:rPr>
              <a:t>When they will be unified (i.e., when they become </a:t>
            </a:r>
            <a:r>
              <a:rPr lang="en-US" sz="1100" dirty="0">
                <a:effectLst/>
                <a:latin typeface="Calibri" panose="020F0502020204030204" pitchFamily="34" charset="0"/>
                <a:ea typeface="Calibri" panose="020F0502020204030204" pitchFamily="34" charset="0"/>
              </a:rPr>
              <a:t>“</a:t>
            </a:r>
            <a:r>
              <a:rPr lang="he-IL" sz="1200" dirty="0">
                <a:effectLst/>
                <a:latin typeface="Calibri" panose="020F0502020204030204" pitchFamily="34" charset="0"/>
                <a:ea typeface="Calibri" panose="020F0502020204030204" pitchFamily="34" charset="0"/>
                <a:cs typeface="Times New Roman" panose="02020603050405020304" pitchFamily="18" charset="0"/>
              </a:rPr>
              <a:t>אגדה אחת</a:t>
            </a:r>
            <a:r>
              <a:rPr lang="en-US" sz="1100" dirty="0">
                <a:effectLst/>
                <a:latin typeface="Calibri" panose="020F0502020204030204" pitchFamily="34" charset="0"/>
                <a:ea typeface="Calibri" panose="020F0502020204030204" pitchFamily="34" charset="0"/>
              </a:rPr>
              <a:t>”</a:t>
            </a:r>
            <a:r>
              <a:rPr lang="en-US" sz="1100" i="1" dirty="0">
                <a:effectLst/>
                <a:latin typeface="Calibri" panose="020F0502020204030204" pitchFamily="34" charset="0"/>
                <a:ea typeface="Times New Roman" panose="02020603050405020304" pitchFamily="18" charset="0"/>
              </a:rPr>
              <a:t>, one </a:t>
            </a:r>
            <a:r>
              <a:rPr lang="en-US" sz="1100" i="1" dirty="0">
                <a:effectLst/>
                <a:latin typeface="Calibri" panose="020F0502020204030204" pitchFamily="34" charset="0"/>
                <a:ea typeface="Times New Roman" panose="02020603050405020304" pitchFamily="18" charset="0"/>
                <a:cs typeface="Calibri" panose="020F0502020204030204" pitchFamily="34" charset="0"/>
              </a:rPr>
              <a:t>bundle), they will welcome the countenance of the Divine Presence”</a:t>
            </a:r>
            <a:r>
              <a:rPr lang="en-US" sz="1100" i="1" dirty="0">
                <a:effectLst/>
                <a:latin typeface="Calibri" panose="020F0502020204030204" pitchFamily="34" charset="0"/>
                <a:ea typeface="Calibri" panose="020F0502020204030204" pitchFamily="34" charset="0"/>
                <a:cs typeface="Calibri" panose="020F0502020204030204" pitchFamily="34" charset="0"/>
              </a:rPr>
              <a:t> </a:t>
            </a:r>
            <a:r>
              <a:rPr lang="en-US" sz="1100" dirty="0">
                <a:effectLst/>
                <a:latin typeface="Calibri" panose="020F0502020204030204" pitchFamily="34" charset="0"/>
                <a:ea typeface="Calibri" panose="020F0502020204030204" pitchFamily="34" charset="0"/>
                <a:cs typeface="Calibri" panose="020F0502020204030204" pitchFamily="34" charset="0"/>
              </a:rPr>
              <a:t>(see </a:t>
            </a:r>
            <a:r>
              <a:rPr lang="en-US" sz="1100" dirty="0" err="1">
                <a:effectLst/>
                <a:latin typeface="Calibri" panose="020F0502020204030204" pitchFamily="34" charset="0"/>
                <a:ea typeface="Calibri" panose="020F0502020204030204" pitchFamily="34" charset="0"/>
                <a:cs typeface="Calibri" panose="020F0502020204030204" pitchFamily="34" charset="0"/>
              </a:rPr>
              <a:t>Kuntres</a:t>
            </a:r>
            <a:r>
              <a:rPr lang="en-US" sz="1100" dirty="0">
                <a:effectLst/>
                <a:latin typeface="Calibri" panose="020F0502020204030204" pitchFamily="34" charset="0"/>
                <a:ea typeface="Calibri" panose="020F0502020204030204" pitchFamily="34" charset="0"/>
                <a:cs typeface="Calibri" panose="020F0502020204030204" pitchFamily="34" charset="0"/>
              </a:rPr>
              <a:t>, Source </a:t>
            </a:r>
            <a:r>
              <a:rPr lang="en-US" sz="1000" dirty="0">
                <a:effectLst/>
                <a:latin typeface="Cambria" panose="02040503050406030204" pitchFamily="18" charset="0"/>
                <a:ea typeface="Times New Roman" panose="02020603050405020304" pitchFamily="18" charset="0"/>
                <a:cs typeface="Calibri" panose="020F0502020204030204" pitchFamily="34" charset="0"/>
              </a:rPr>
              <a:t>III-4</a:t>
            </a:r>
            <a:r>
              <a:rPr lang="en-US" sz="1000" dirty="0">
                <a:effectLst/>
                <a:latin typeface="Calibri" panose="020F0502020204030204" pitchFamily="34" charset="0"/>
                <a:ea typeface="Calibri" panose="020F0502020204030204" pitchFamily="34" charset="0"/>
                <a:cs typeface="Calibri" panose="020F0502020204030204" pitchFamily="34" charset="0"/>
              </a:rPr>
              <a:t>, </a:t>
            </a:r>
            <a:r>
              <a:rPr lang="en-US" sz="1100" dirty="0">
                <a:effectLst/>
                <a:latin typeface="Calibri" panose="020F0502020204030204" pitchFamily="34" charset="0"/>
                <a:ea typeface="Calibri" panose="020F0502020204030204" pitchFamily="34" charset="0"/>
                <a:cs typeface="Calibri" panose="020F0502020204030204" pitchFamily="34" charset="0"/>
              </a:rPr>
              <a:t>p. 34).</a:t>
            </a:r>
            <a:endParaRPr lang="en-US" sz="1100" dirty="0">
              <a:effectLst/>
              <a:latin typeface="Calibri" panose="020F0502020204030204" pitchFamily="34" charset="0"/>
              <a:ea typeface="Calibri" panose="020F0502020204030204" pitchFamily="34" charset="0"/>
            </a:endParaRPr>
          </a:p>
          <a:p>
            <a:pPr>
              <a:lnSpc>
                <a:spcPct val="125000"/>
              </a:lnSpc>
              <a:spcBef>
                <a:spcPts val="500"/>
              </a:spcBef>
            </a:pPr>
            <a:r>
              <a:rPr lang="en-US" sz="1200" baseline="30000" dirty="0">
                <a:effectLst/>
                <a:latin typeface="Calibri" panose="020F0502020204030204" pitchFamily="34" charset="0"/>
                <a:ea typeface="Calibri" panose="020F0502020204030204" pitchFamily="34" charset="0"/>
              </a:rPr>
              <a:t>12</a:t>
            </a:r>
            <a:r>
              <a:rPr lang="en-US" sz="1100" dirty="0">
                <a:effectLst/>
                <a:latin typeface="Calibri" panose="020F0502020204030204" pitchFamily="34" charset="0"/>
                <a:ea typeface="Times New Roman" panose="02020603050405020304" pitchFamily="18" charset="0"/>
              </a:rPr>
              <a:t>Based on the </a:t>
            </a:r>
            <a:r>
              <a:rPr lang="en-US" sz="1100" i="1" dirty="0" err="1">
                <a:effectLst/>
                <a:latin typeface="Calibri" panose="020F0502020204030204" pitchFamily="34" charset="0"/>
                <a:ea typeface="Times New Roman" panose="02020603050405020304" pitchFamily="18" charset="0"/>
              </a:rPr>
              <a:t>Malbim</a:t>
            </a:r>
            <a:r>
              <a:rPr lang="en-US" sz="1100" dirty="0">
                <a:effectLst/>
                <a:latin typeface="Calibri" panose="020F0502020204030204" pitchFamily="34" charset="0"/>
                <a:ea typeface="Times New Roman" panose="02020603050405020304" pitchFamily="18" charset="0"/>
              </a:rPr>
              <a:t> on </a:t>
            </a:r>
            <a:r>
              <a:rPr lang="en-US" sz="1100" dirty="0" err="1">
                <a:effectLst/>
                <a:latin typeface="Calibri" panose="020F0502020204030204" pitchFamily="34" charset="0"/>
                <a:ea typeface="Times New Roman" panose="02020603050405020304" pitchFamily="18" charset="0"/>
              </a:rPr>
              <a:t>Parshas</a:t>
            </a:r>
            <a:r>
              <a:rPr lang="en-US" sz="1100" dirty="0">
                <a:effectLst/>
                <a:latin typeface="Calibri" panose="020F0502020204030204" pitchFamily="34" charset="0"/>
                <a:ea typeface="Times New Roman" panose="02020603050405020304" pitchFamily="18" charset="0"/>
              </a:rPr>
              <a:t> </a:t>
            </a:r>
            <a:r>
              <a:rPr lang="en-US" sz="1100" dirty="0" err="1">
                <a:effectLst/>
                <a:latin typeface="Calibri" panose="020F0502020204030204" pitchFamily="34" charset="0"/>
                <a:ea typeface="Times New Roman" panose="02020603050405020304" pitchFamily="18" charset="0"/>
              </a:rPr>
              <a:t>Terumah</a:t>
            </a:r>
            <a:r>
              <a:rPr lang="en-US" sz="1100" dirty="0">
                <a:effectLst/>
                <a:latin typeface="Calibri" panose="020F0502020204030204" pitchFamily="34" charset="0"/>
                <a:ea typeface="Times New Roman" panose="02020603050405020304" pitchFamily="18" charset="0"/>
              </a:rPr>
              <a:t>, </a:t>
            </a:r>
            <a:r>
              <a:rPr lang="en-US" sz="1100" dirty="0" err="1">
                <a:effectLst/>
                <a:latin typeface="Calibri" panose="020F0502020204030204" pitchFamily="34" charset="0"/>
                <a:ea typeface="Calibri" panose="020F0502020204030204" pitchFamily="34" charset="0"/>
              </a:rPr>
              <a:t>Rav</a:t>
            </a:r>
            <a:r>
              <a:rPr lang="en-US" sz="1100" dirty="0">
                <a:effectLst/>
                <a:latin typeface="Calibri" panose="020F0502020204030204" pitchFamily="34" charset="0"/>
                <a:ea typeface="Calibri" panose="020F0502020204030204" pitchFamily="34" charset="0"/>
              </a:rPr>
              <a:t> Chaim </a:t>
            </a:r>
            <a:r>
              <a:rPr lang="en-US" sz="1100" dirty="0" err="1">
                <a:effectLst/>
                <a:latin typeface="Calibri" panose="020F0502020204030204" pitchFamily="34" charset="0"/>
                <a:ea typeface="Calibri" panose="020F0502020204030204" pitchFamily="34" charset="0"/>
              </a:rPr>
              <a:t>Mintz</a:t>
            </a:r>
            <a:r>
              <a:rPr lang="en-US" sz="1100" dirty="0">
                <a:effectLst/>
                <a:latin typeface="Calibri" panose="020F0502020204030204" pitchFamily="34" charset="0"/>
                <a:ea typeface="Times New Roman" panose="02020603050405020304" pitchFamily="18" charset="0"/>
              </a:rPr>
              <a:t> explains that the level of the Shechinah’s presence among us is directly proportional to the extent that we exist as a unified entity.  Since </a:t>
            </a:r>
            <a:r>
              <a:rPr lang="en-US" sz="1100" i="1" dirty="0" err="1">
                <a:effectLst/>
                <a:latin typeface="Calibri" panose="020F0502020204030204" pitchFamily="34" charset="0"/>
                <a:ea typeface="Times New Roman" panose="02020603050405020304" pitchFamily="18" charset="0"/>
              </a:rPr>
              <a:t>Achdus</a:t>
            </a:r>
            <a:r>
              <a:rPr lang="en-US" sz="1100" dirty="0">
                <a:effectLst/>
                <a:latin typeface="Calibri" panose="020F0502020204030204" pitchFamily="34" charset="0"/>
                <a:ea typeface="Times New Roman" panose="02020603050405020304" pitchFamily="18" charset="0"/>
              </a:rPr>
              <a:t> within the Jewish nation is increased when we are </a:t>
            </a:r>
            <a:r>
              <a:rPr lang="en-US" sz="1100" i="1" dirty="0" err="1">
                <a:effectLst/>
                <a:latin typeface="Calibri" panose="020F0502020204030204" pitchFamily="34" charset="0"/>
                <a:ea typeface="Times New Roman" panose="02020603050405020304" pitchFamily="18" charset="0"/>
              </a:rPr>
              <a:t>Nosei</a:t>
            </a:r>
            <a:r>
              <a:rPr lang="en-US" sz="1100" i="1" dirty="0">
                <a:effectLst/>
                <a:latin typeface="Calibri" panose="020F0502020204030204" pitchFamily="34" charset="0"/>
                <a:ea typeface="Times New Roman" panose="02020603050405020304" pitchFamily="18" charset="0"/>
              </a:rPr>
              <a:t> </a:t>
            </a:r>
            <a:r>
              <a:rPr lang="en-US" sz="1100" i="1" dirty="0" err="1">
                <a:effectLst/>
                <a:latin typeface="Calibri" panose="020F0502020204030204" pitchFamily="34" charset="0"/>
                <a:ea typeface="Times New Roman" panose="02020603050405020304" pitchFamily="18" charset="0"/>
              </a:rPr>
              <a:t>B’ol</a:t>
            </a:r>
            <a:r>
              <a:rPr lang="en-US" sz="1100" i="1" dirty="0">
                <a:effectLst/>
                <a:latin typeface="Calibri" panose="020F0502020204030204" pitchFamily="34" charset="0"/>
                <a:ea typeface="Times New Roman" panose="02020603050405020304" pitchFamily="18" charset="0"/>
              </a:rPr>
              <a:t> </a:t>
            </a:r>
            <a:r>
              <a:rPr lang="en-US" sz="1100" i="1" dirty="0" err="1">
                <a:effectLst/>
                <a:latin typeface="Calibri" panose="020F0502020204030204" pitchFamily="34" charset="0"/>
                <a:ea typeface="Times New Roman" panose="02020603050405020304" pitchFamily="18" charset="0"/>
              </a:rPr>
              <a:t>Im</a:t>
            </a:r>
            <a:r>
              <a:rPr lang="en-US" sz="1100" i="1" dirty="0">
                <a:effectLst/>
                <a:latin typeface="Calibri" panose="020F0502020204030204" pitchFamily="34" charset="0"/>
                <a:ea typeface="Times New Roman" panose="02020603050405020304" pitchFamily="18" charset="0"/>
              </a:rPr>
              <a:t> </a:t>
            </a:r>
            <a:r>
              <a:rPr lang="en-US" sz="1100" i="1" dirty="0" err="1">
                <a:effectLst/>
                <a:latin typeface="Calibri" panose="020F0502020204030204" pitchFamily="34" charset="0"/>
                <a:ea typeface="Times New Roman" panose="02020603050405020304" pitchFamily="18" charset="0"/>
              </a:rPr>
              <a:t>Chaveiro</a:t>
            </a:r>
            <a:r>
              <a:rPr lang="en-US" sz="1100" i="1" dirty="0">
                <a:effectLst/>
                <a:latin typeface="Calibri" panose="020F0502020204030204" pitchFamily="34" charset="0"/>
                <a:ea typeface="Times New Roman" panose="02020603050405020304" pitchFamily="18" charset="0"/>
              </a:rPr>
              <a:t>,</a:t>
            </a:r>
            <a:r>
              <a:rPr lang="en-US" sz="1100" dirty="0">
                <a:effectLst/>
                <a:latin typeface="Calibri" panose="020F0502020204030204" pitchFamily="34" charset="0"/>
                <a:ea typeface="Times New Roman" panose="02020603050405020304" pitchFamily="18" charset="0"/>
              </a:rPr>
              <a:t> by extension, our </a:t>
            </a:r>
            <a:r>
              <a:rPr lang="en-US" sz="1100" i="1" dirty="0" err="1">
                <a:effectLst/>
                <a:latin typeface="Calibri" panose="020F0502020204030204" pitchFamily="34" charset="0"/>
                <a:ea typeface="Times New Roman" panose="02020603050405020304" pitchFamily="18" charset="0"/>
              </a:rPr>
              <a:t>Nesiah</a:t>
            </a:r>
            <a:r>
              <a:rPr lang="en-US" sz="1100" i="1" dirty="0">
                <a:effectLst/>
                <a:latin typeface="Calibri" panose="020F0502020204030204" pitchFamily="34" charset="0"/>
                <a:ea typeface="Times New Roman" panose="02020603050405020304" pitchFamily="18" charset="0"/>
              </a:rPr>
              <a:t> </a:t>
            </a:r>
            <a:r>
              <a:rPr lang="en-US" sz="1100" i="1" dirty="0" err="1">
                <a:effectLst/>
                <a:latin typeface="Calibri" panose="020F0502020204030204" pitchFamily="34" charset="0"/>
                <a:ea typeface="Times New Roman" panose="02020603050405020304" pitchFamily="18" charset="0"/>
              </a:rPr>
              <a:t>B’ol</a:t>
            </a:r>
            <a:r>
              <a:rPr lang="en-US" sz="1100" dirty="0">
                <a:effectLst/>
                <a:latin typeface="Calibri" panose="020F0502020204030204" pitchFamily="34" charset="0"/>
                <a:ea typeface="Times New Roman" panose="02020603050405020304" pitchFamily="18" charset="0"/>
              </a:rPr>
              <a:t> creates a more welcome </a:t>
            </a:r>
            <a:r>
              <a:rPr lang="en-US" sz="1100" dirty="0">
                <a:effectLst/>
                <a:latin typeface="Calibri" panose="020F0502020204030204" pitchFamily="34" charset="0"/>
                <a:ea typeface="Times New Roman" panose="02020603050405020304" pitchFamily="18" charset="0"/>
                <a:cs typeface="Calibri" panose="020F0502020204030204" pitchFamily="34" charset="0"/>
              </a:rPr>
              <a:t>abode for the Shechinah to dwell among us.  This, in turn, reverses the </a:t>
            </a:r>
            <a:r>
              <a:rPr lang="en-US" sz="1100" i="1" dirty="0">
                <a:effectLst/>
                <a:latin typeface="Calibri" panose="020F0502020204030204" pitchFamily="34" charset="0"/>
                <a:ea typeface="Times New Roman" panose="02020603050405020304" pitchFamily="18" charset="0"/>
                <a:cs typeface="Calibri" panose="020F0502020204030204" pitchFamily="34" charset="0"/>
              </a:rPr>
              <a:t>Hester Panim</a:t>
            </a:r>
            <a:r>
              <a:rPr lang="en-US" sz="1100" dirty="0">
                <a:effectLst/>
                <a:latin typeface="Calibri" panose="020F0502020204030204" pitchFamily="34" charset="0"/>
                <a:ea typeface="Times New Roman" panose="02020603050405020304" pitchFamily="18" charset="0"/>
                <a:cs typeface="Calibri" panose="020F0502020204030204" pitchFamily="34" charset="0"/>
              </a:rPr>
              <a:t> (concealment of Hashem’s presence) which is the cause of all suffering.  Accordingly, our </a:t>
            </a:r>
            <a:r>
              <a:rPr lang="en-US" sz="1100" i="1" dirty="0" err="1">
                <a:effectLst/>
                <a:latin typeface="Calibri" panose="020F0502020204030204" pitchFamily="34" charset="0"/>
                <a:ea typeface="Times New Roman" panose="02020603050405020304" pitchFamily="18" charset="0"/>
                <a:cs typeface="Calibri" panose="020F0502020204030204" pitchFamily="34" charset="0"/>
              </a:rPr>
              <a:t>Nesiah</a:t>
            </a:r>
            <a:r>
              <a:rPr lang="en-US" sz="1100" i="1" dirty="0">
                <a:effectLst/>
                <a:latin typeface="Calibri" panose="020F0502020204030204" pitchFamily="34" charset="0"/>
                <a:ea typeface="Times New Roman" panose="02020603050405020304" pitchFamily="18" charset="0"/>
                <a:cs typeface="Calibri" panose="020F0502020204030204" pitchFamily="34" charset="0"/>
              </a:rPr>
              <a:t> </a:t>
            </a:r>
            <a:r>
              <a:rPr lang="en-US" sz="1100" i="1" dirty="0" err="1">
                <a:effectLst/>
                <a:latin typeface="Calibri" panose="020F0502020204030204" pitchFamily="34" charset="0"/>
                <a:ea typeface="Times New Roman" panose="02020603050405020304" pitchFamily="18" charset="0"/>
                <a:cs typeface="Calibri" panose="020F0502020204030204" pitchFamily="34" charset="0"/>
              </a:rPr>
              <a:t>B’ol</a:t>
            </a:r>
            <a:r>
              <a:rPr lang="en-US" sz="1100" dirty="0">
                <a:effectLst/>
                <a:latin typeface="Calibri" panose="020F0502020204030204" pitchFamily="34" charset="0"/>
                <a:ea typeface="Times New Roman" panose="02020603050405020304" pitchFamily="18" charset="0"/>
                <a:cs typeface="Calibri" panose="020F0502020204030204" pitchFamily="34" charset="0"/>
              </a:rPr>
              <a:t> has a potent beneficial effect of reducing suffering in the world (</a:t>
            </a:r>
            <a:r>
              <a:rPr lang="en-US" sz="1100" dirty="0">
                <a:effectLst/>
                <a:latin typeface="Calibri" panose="020F0502020204030204" pitchFamily="34" charset="0"/>
                <a:ea typeface="Calibri" panose="020F0502020204030204" pitchFamily="34" charset="0"/>
                <a:cs typeface="Calibri" panose="020F0502020204030204" pitchFamily="34" charset="0"/>
              </a:rPr>
              <a:t>see </a:t>
            </a:r>
            <a:r>
              <a:rPr lang="en-US" sz="1100" dirty="0" err="1">
                <a:effectLst/>
                <a:latin typeface="Calibri" panose="020F0502020204030204" pitchFamily="34" charset="0"/>
                <a:ea typeface="Calibri" panose="020F0502020204030204" pitchFamily="34" charset="0"/>
                <a:cs typeface="Calibri" panose="020F0502020204030204" pitchFamily="34" charset="0"/>
              </a:rPr>
              <a:t>Kuntres</a:t>
            </a:r>
            <a:r>
              <a:rPr lang="en-US" sz="1100" dirty="0">
                <a:effectLst/>
                <a:latin typeface="Calibri" panose="020F0502020204030204" pitchFamily="34" charset="0"/>
                <a:ea typeface="Calibri" panose="020F0502020204030204" pitchFamily="34" charset="0"/>
                <a:cs typeface="Calibri" panose="020F0502020204030204" pitchFamily="34" charset="0"/>
              </a:rPr>
              <a:t>, Section </a:t>
            </a:r>
            <a:r>
              <a:rPr lang="en-US" sz="1000" dirty="0">
                <a:effectLst/>
                <a:latin typeface="Cambria" panose="02040503050406030204" pitchFamily="18" charset="0"/>
                <a:ea typeface="Calibri" panose="020F0502020204030204" pitchFamily="34" charset="0"/>
                <a:cs typeface="Calibri" panose="020F0502020204030204" pitchFamily="34" charset="0"/>
              </a:rPr>
              <a:t>III-B-5,</a:t>
            </a:r>
            <a:r>
              <a:rPr lang="en-US" sz="1000" dirty="0">
                <a:effectLst/>
                <a:latin typeface="Calibri" panose="020F0502020204030204" pitchFamily="34" charset="0"/>
                <a:ea typeface="Calibri" panose="020F0502020204030204" pitchFamily="34" charset="0"/>
                <a:cs typeface="Calibri" panose="020F0502020204030204" pitchFamily="34" charset="0"/>
              </a:rPr>
              <a:t> </a:t>
            </a:r>
            <a:r>
              <a:rPr lang="en-US" sz="1100" dirty="0">
                <a:effectLst/>
                <a:latin typeface="Calibri" panose="020F0502020204030204" pitchFamily="34" charset="0"/>
                <a:ea typeface="Calibri" panose="020F0502020204030204" pitchFamily="34" charset="0"/>
                <a:cs typeface="Calibri" panose="020F0502020204030204" pitchFamily="34" charset="0"/>
              </a:rPr>
              <a:t>p. 35).</a:t>
            </a:r>
            <a:endParaRPr lang="en-US" sz="1100" dirty="0">
              <a:effectLst/>
              <a:latin typeface="Calibri" panose="020F0502020204030204" pitchFamily="34" charset="0"/>
              <a:ea typeface="Calibri" panose="020F0502020204030204" pitchFamily="34" charset="0"/>
            </a:endParaRPr>
          </a:p>
          <a:p>
            <a:pPr marL="0" marR="0" algn="ctr">
              <a:lnSpc>
                <a:spcPct val="120000"/>
              </a:lnSpc>
              <a:spcBef>
                <a:spcPts val="1500"/>
              </a:spcBef>
              <a:spcAft>
                <a:spcPts val="0"/>
              </a:spcAft>
            </a:pPr>
            <a:r>
              <a:rPr lang="en-US" sz="1100" b="1" u="sng" dirty="0">
                <a:effectLst/>
                <a:latin typeface="Calibri" panose="020F0502020204030204" pitchFamily="34" charset="0"/>
                <a:ea typeface="Calibri" panose="020F0502020204030204" pitchFamily="34" charset="0"/>
              </a:rPr>
              <a:t>Slide 22</a:t>
            </a:r>
            <a:endParaRPr lang="en-US" sz="1100" dirty="0">
              <a:effectLst/>
              <a:latin typeface="Calibri" panose="020F0502020204030204" pitchFamily="34" charset="0"/>
              <a:ea typeface="Calibri" panose="020F0502020204030204" pitchFamily="34" charset="0"/>
            </a:endParaRPr>
          </a:p>
          <a:p>
            <a:pPr marL="0" marR="0">
              <a:lnSpc>
                <a:spcPct val="120000"/>
              </a:lnSpc>
              <a:spcBef>
                <a:spcPts val="300"/>
              </a:spcBef>
              <a:spcAft>
                <a:spcPts val="0"/>
              </a:spcAft>
            </a:pPr>
            <a:r>
              <a:rPr lang="en-US" sz="1200" baseline="30000" dirty="0">
                <a:effectLst/>
                <a:latin typeface="Calibri" panose="020F0502020204030204" pitchFamily="34" charset="0"/>
                <a:ea typeface="Times New Roman" panose="02020603050405020304" pitchFamily="18" charset="0"/>
              </a:rPr>
              <a:t>13</a:t>
            </a:r>
            <a:r>
              <a:rPr lang="en-US" sz="1100" dirty="0">
                <a:effectLst/>
                <a:latin typeface="Calibri" panose="020F0502020204030204" pitchFamily="34" charset="0"/>
                <a:ea typeface="Times New Roman" panose="02020603050405020304" pitchFamily="18" charset="0"/>
              </a:rPr>
              <a:t>See </a:t>
            </a:r>
            <a:r>
              <a:rPr lang="en-US" sz="1100" dirty="0" err="1">
                <a:effectLst/>
                <a:latin typeface="Calibri" panose="020F0502020204030204" pitchFamily="34" charset="0"/>
                <a:ea typeface="Times New Roman" panose="02020603050405020304" pitchFamily="18" charset="0"/>
              </a:rPr>
              <a:t>Kuntres</a:t>
            </a:r>
            <a:r>
              <a:rPr lang="en-US" sz="1100" dirty="0">
                <a:effectLst/>
                <a:latin typeface="Calibri" panose="020F0502020204030204" pitchFamily="34" charset="0"/>
                <a:ea typeface="Times New Roman" panose="02020603050405020304" pitchFamily="18" charset="0"/>
              </a:rPr>
              <a:t>, Section </a:t>
            </a:r>
            <a:r>
              <a:rPr lang="en-US" sz="1000" dirty="0">
                <a:effectLst/>
                <a:latin typeface="Cambria" panose="02040503050406030204" pitchFamily="18" charset="0"/>
                <a:ea typeface="Times New Roman" panose="02020603050405020304" pitchFamily="18" charset="0"/>
              </a:rPr>
              <a:t>III-C</a:t>
            </a:r>
            <a:r>
              <a:rPr lang="en-US" sz="1000" dirty="0">
                <a:effectLst/>
                <a:latin typeface="Calibri" panose="020F0502020204030204" pitchFamily="34" charset="0"/>
                <a:ea typeface="Times New Roman" panose="02020603050405020304" pitchFamily="18" charset="0"/>
              </a:rPr>
              <a:t>, </a:t>
            </a:r>
            <a:r>
              <a:rPr lang="en-US" sz="1100" dirty="0">
                <a:effectLst/>
                <a:latin typeface="Calibri" panose="020F0502020204030204" pitchFamily="34" charset="0"/>
                <a:ea typeface="Times New Roman" panose="02020603050405020304" pitchFamily="18" charset="0"/>
              </a:rPr>
              <a:t>pp. 37-41 for more extensive discussion.</a:t>
            </a:r>
            <a:endParaRPr lang="en-US" sz="1100" dirty="0">
              <a:effectLst/>
              <a:latin typeface="Calibri" panose="020F0502020204030204" pitchFamily="34" charset="0"/>
              <a:ea typeface="Calibri" panose="020F0502020204030204" pitchFamily="34" charset="0"/>
            </a:endParaRPr>
          </a:p>
          <a:p>
            <a:pPr marL="0" marR="0" algn="r" rtl="1">
              <a:lnSpc>
                <a:spcPct val="120000"/>
              </a:lnSpc>
              <a:spcBef>
                <a:spcPts val="500"/>
              </a:spcBef>
              <a:spcAft>
                <a:spcPts val="0"/>
              </a:spcAft>
            </a:pPr>
            <a:r>
              <a:rPr lang="en-US" sz="1100" dirty="0">
                <a:effectLst/>
                <a:latin typeface="Calibri" panose="020F0502020204030204" pitchFamily="34" charset="0"/>
                <a:ea typeface="Times New Roman" panose="02020603050405020304" pitchFamily="18" charset="0"/>
                <a:cs typeface="Calibri" panose="020F0502020204030204" pitchFamily="34" charset="0"/>
              </a:rPr>
              <a:t>”</a:t>
            </a:r>
            <a:r>
              <a:rPr lang="en-US" sz="1200" baseline="30000" dirty="0">
                <a:effectLst/>
                <a:latin typeface="Calibri" panose="020F0502020204030204" pitchFamily="34" charset="0"/>
                <a:ea typeface="Times New Roman" panose="02020603050405020304" pitchFamily="18" charset="0"/>
                <a:cs typeface="Calibri" panose="020F0502020204030204" pitchFamily="34" charset="0"/>
              </a:rPr>
              <a:t>14</a:t>
            </a:r>
            <a:r>
              <a:rPr lang="he-IL" sz="1100" dirty="0">
                <a:effectLst/>
                <a:latin typeface="Calibri" panose="020F0502020204030204" pitchFamily="34" charset="0"/>
                <a:ea typeface="Calibri" panose="020F0502020204030204" pitchFamily="34" charset="0"/>
                <a:cs typeface="Times New Roman" panose="02020603050405020304" pitchFamily="18" charset="0"/>
              </a:rPr>
              <a:t>מדה זו היא מדה שרשית העמוק לכל המצוות שבין אדם לחבירו</a:t>
            </a:r>
            <a:r>
              <a:rPr lang="en-US" sz="1100" dirty="0">
                <a:effectLst/>
                <a:latin typeface="Calibri" panose="020F0502020204030204" pitchFamily="34" charset="0"/>
                <a:ea typeface="Times New Roman" panose="02020603050405020304" pitchFamily="18" charset="0"/>
                <a:cs typeface="Calibri" panose="020F0502020204030204" pitchFamily="34" charset="0"/>
              </a:rPr>
              <a:t>)</a:t>
            </a:r>
            <a:r>
              <a:rPr lang="en-US" sz="1100" dirty="0">
                <a:effectLst/>
                <a:latin typeface="Times New Roman" panose="02020603050405020304" pitchFamily="18" charset="0"/>
                <a:ea typeface="Calibri" panose="020F0502020204030204" pitchFamily="34" charset="0"/>
              </a:rPr>
              <a:t> </a:t>
            </a:r>
            <a:r>
              <a:rPr lang="en-US" sz="1100" dirty="0">
                <a:effectLst/>
                <a:latin typeface="Calibri" panose="020F0502020204030204" pitchFamily="34" charset="0"/>
                <a:ea typeface="Times New Roman" panose="02020603050405020304" pitchFamily="18" charset="0"/>
                <a:cs typeface="Calibri" panose="020F0502020204030204" pitchFamily="34" charset="0"/>
              </a:rPr>
              <a:t>“</a:t>
            </a:r>
            <a:r>
              <a:rPr lang="he-IL" sz="1100" dirty="0">
                <a:effectLst/>
                <a:latin typeface="Calibri" panose="020F0502020204030204" pitchFamily="34" charset="0"/>
                <a:ea typeface="Calibri" panose="020F0502020204030204" pitchFamily="34" charset="0"/>
                <a:cs typeface="Times New Roman" panose="02020603050405020304" pitchFamily="18" charset="0"/>
              </a:rPr>
              <a:t>הרב שלמה וולבה׃ עלי שור חלק ב׳, עמ׳ רח׳</a:t>
            </a:r>
            <a:r>
              <a:rPr lang="en-US" sz="1100" dirty="0">
                <a:effectLst/>
                <a:latin typeface="Times New Roman" panose="02020603050405020304" pitchFamily="18" charset="0"/>
                <a:ea typeface="Times New Roman" panose="02020603050405020304" pitchFamily="18" charset="0"/>
              </a:rPr>
              <a:t> – </a:t>
            </a:r>
            <a:r>
              <a:rPr lang="he-IL" sz="1100" dirty="0">
                <a:effectLst/>
                <a:latin typeface="Calibri" panose="020F0502020204030204" pitchFamily="34" charset="0"/>
                <a:ea typeface="Calibri" panose="020F0502020204030204" pitchFamily="34" charset="0"/>
                <a:cs typeface="Times New Roman" panose="02020603050405020304" pitchFamily="18" charset="0"/>
              </a:rPr>
              <a:t>רט׳</a:t>
            </a:r>
            <a:r>
              <a:rPr lang="en-US" sz="1100" dirty="0">
                <a:effectLst/>
                <a:latin typeface="Times New Roman" panose="02020603050405020304" pitchFamily="18" charset="0"/>
                <a:ea typeface="Times New Roman" panose="02020603050405020304" pitchFamily="18" charset="0"/>
              </a:rPr>
              <a:t>.(</a:t>
            </a:r>
            <a:endParaRPr lang="en-US" sz="1100" dirty="0">
              <a:effectLst/>
              <a:latin typeface="Calibri" panose="020F0502020204030204" pitchFamily="34" charset="0"/>
              <a:ea typeface="Calibri" panose="020F0502020204030204" pitchFamily="34" charset="0"/>
            </a:endParaRPr>
          </a:p>
          <a:p>
            <a:pPr marL="0" marR="0">
              <a:lnSpc>
                <a:spcPct val="120000"/>
              </a:lnSpc>
              <a:spcBef>
                <a:spcPts val="500"/>
              </a:spcBef>
              <a:spcAft>
                <a:spcPts val="0"/>
              </a:spcAft>
            </a:pPr>
            <a:r>
              <a:rPr lang="en-US" sz="1200" baseline="30000" dirty="0">
                <a:effectLst/>
                <a:latin typeface="Calibri" panose="020F0502020204030204" pitchFamily="34" charset="0"/>
                <a:ea typeface="Times New Roman" panose="02020603050405020304" pitchFamily="18" charset="0"/>
              </a:rPr>
              <a:t>15</a:t>
            </a:r>
            <a:r>
              <a:rPr lang="en-US" sz="1100" dirty="0">
                <a:effectLst/>
                <a:latin typeface="Calibri" panose="020F0502020204030204" pitchFamily="34" charset="0"/>
                <a:ea typeface="Times New Roman" panose="02020603050405020304" pitchFamily="18" charset="0"/>
              </a:rPr>
              <a:t>The same is true for the </a:t>
            </a:r>
            <a:r>
              <a:rPr lang="en-US" sz="1100" dirty="0" err="1">
                <a:effectLst/>
                <a:latin typeface="Calibri" panose="020F0502020204030204" pitchFamily="34" charset="0"/>
                <a:ea typeface="Times New Roman" panose="02020603050405020304" pitchFamily="18" charset="0"/>
              </a:rPr>
              <a:t>Mitzvos</a:t>
            </a:r>
            <a:r>
              <a:rPr lang="en-US" sz="1100" dirty="0">
                <a:effectLst/>
                <a:latin typeface="Calibri" panose="020F0502020204030204" pitchFamily="34" charset="0"/>
                <a:ea typeface="Times New Roman" panose="02020603050405020304" pitchFamily="18" charset="0"/>
              </a:rPr>
              <a:t> of visiting the ill (</a:t>
            </a:r>
            <a:r>
              <a:rPr lang="en-US" sz="1100" i="1" dirty="0" err="1">
                <a:effectLst/>
                <a:latin typeface="Calibri" panose="020F0502020204030204" pitchFamily="34" charset="0"/>
                <a:ea typeface="Times New Roman" panose="02020603050405020304" pitchFamily="18" charset="0"/>
              </a:rPr>
              <a:t>Bikur</a:t>
            </a:r>
            <a:r>
              <a:rPr lang="en-US" sz="1100" i="1" dirty="0">
                <a:effectLst/>
                <a:latin typeface="Calibri" panose="020F0502020204030204" pitchFamily="34" charset="0"/>
                <a:ea typeface="Times New Roman" panose="02020603050405020304" pitchFamily="18" charset="0"/>
              </a:rPr>
              <a:t> </a:t>
            </a:r>
            <a:r>
              <a:rPr lang="en-US" sz="1100" i="1" dirty="0" err="1">
                <a:effectLst/>
                <a:latin typeface="Calibri" panose="020F0502020204030204" pitchFamily="34" charset="0"/>
                <a:ea typeface="Times New Roman" panose="02020603050405020304" pitchFamily="18" charset="0"/>
              </a:rPr>
              <a:t>Cholim</a:t>
            </a:r>
            <a:r>
              <a:rPr lang="en-US" sz="1100" dirty="0">
                <a:effectLst/>
                <a:latin typeface="Calibri" panose="020F0502020204030204" pitchFamily="34" charset="0"/>
                <a:ea typeface="Times New Roman" panose="02020603050405020304" pitchFamily="18" charset="0"/>
              </a:rPr>
              <a:t>) and comforting mourners (</a:t>
            </a:r>
            <a:r>
              <a:rPr lang="en-US" sz="1100" dirty="0" err="1">
                <a:effectLst/>
                <a:latin typeface="Calibri" panose="020F0502020204030204" pitchFamily="34" charset="0"/>
                <a:ea typeface="Times New Roman" panose="02020603050405020304" pitchFamily="18" charset="0"/>
              </a:rPr>
              <a:t>Rav</a:t>
            </a:r>
            <a:r>
              <a:rPr lang="en-US" sz="1100" dirty="0">
                <a:effectLst/>
                <a:latin typeface="Calibri" panose="020F0502020204030204" pitchFamily="34" charset="0"/>
                <a:ea typeface="Times New Roman" panose="02020603050405020304" pitchFamily="18" charset="0"/>
              </a:rPr>
              <a:t> </a:t>
            </a:r>
            <a:r>
              <a:rPr lang="en-US" sz="1100" dirty="0" err="1">
                <a:effectLst/>
                <a:latin typeface="Calibri" panose="020F0502020204030204" pitchFamily="34" charset="0"/>
                <a:ea typeface="Times New Roman" panose="02020603050405020304" pitchFamily="18" charset="0"/>
              </a:rPr>
              <a:t>Levovitz</a:t>
            </a:r>
            <a:r>
              <a:rPr lang="en-US" sz="1100" dirty="0">
                <a:effectLst/>
                <a:latin typeface="Calibri" panose="020F0502020204030204" pitchFamily="34" charset="0"/>
                <a:ea typeface="Times New Roman" panose="02020603050405020304" pitchFamily="18" charset="0"/>
              </a:rPr>
              <a:t> and </a:t>
            </a:r>
            <a:r>
              <a:rPr lang="en-US" sz="1100" dirty="0" err="1">
                <a:effectLst/>
                <a:latin typeface="Calibri" panose="020F0502020204030204" pitchFamily="34" charset="0"/>
                <a:ea typeface="Times New Roman" panose="02020603050405020304" pitchFamily="18" charset="0"/>
              </a:rPr>
              <a:t>Rav</a:t>
            </a:r>
            <a:r>
              <a:rPr lang="en-US" sz="1100" dirty="0">
                <a:effectLst/>
                <a:latin typeface="Calibri" panose="020F0502020204030204" pitchFamily="34" charset="0"/>
                <a:ea typeface="Times New Roman" panose="02020603050405020304" pitchFamily="18" charset="0"/>
              </a:rPr>
              <a:t> </a:t>
            </a:r>
            <a:r>
              <a:rPr lang="en-US" sz="1100" dirty="0" err="1">
                <a:effectLst/>
                <a:latin typeface="Calibri" panose="020F0502020204030204" pitchFamily="34" charset="0"/>
                <a:ea typeface="Times New Roman" panose="02020603050405020304" pitchFamily="18" charset="0"/>
              </a:rPr>
              <a:t>Wolbe</a:t>
            </a:r>
            <a:r>
              <a:rPr lang="en-US" sz="1100" dirty="0">
                <a:effectLst/>
                <a:latin typeface="Calibri" panose="020F0502020204030204" pitchFamily="34" charset="0"/>
                <a:ea typeface="Times New Roman" panose="02020603050405020304" pitchFamily="18" charset="0"/>
              </a:rPr>
              <a:t>; see </a:t>
            </a:r>
            <a:r>
              <a:rPr lang="en-US" sz="1100" dirty="0" err="1">
                <a:effectLst/>
                <a:latin typeface="Calibri" panose="020F0502020204030204" pitchFamily="34" charset="0"/>
                <a:ea typeface="Times New Roman" panose="02020603050405020304" pitchFamily="18" charset="0"/>
              </a:rPr>
              <a:t>Kuntres</a:t>
            </a:r>
            <a:r>
              <a:rPr lang="en-US" sz="1100" dirty="0">
                <a:effectLst/>
                <a:latin typeface="Calibri" panose="020F0502020204030204" pitchFamily="34" charset="0"/>
                <a:ea typeface="Times New Roman" panose="02020603050405020304" pitchFamily="18" charset="0"/>
              </a:rPr>
              <a:t>, Source</a:t>
            </a:r>
            <a:r>
              <a:rPr lang="en-US" sz="1000" dirty="0">
                <a:effectLst/>
                <a:latin typeface="Cambria" panose="02040503050406030204" pitchFamily="18" charset="0"/>
                <a:ea typeface="Cambria" panose="02040503050406030204" pitchFamily="18" charset="0"/>
              </a:rPr>
              <a:t> III-10</a:t>
            </a:r>
            <a:r>
              <a:rPr lang="en-US" sz="1000" dirty="0">
                <a:effectLst/>
                <a:latin typeface="Calibri" panose="020F0502020204030204" pitchFamily="34" charset="0"/>
                <a:ea typeface="Times New Roman" panose="02020603050405020304" pitchFamily="18" charset="0"/>
              </a:rPr>
              <a:t>, </a:t>
            </a:r>
            <a:r>
              <a:rPr lang="en-US" sz="1100" dirty="0">
                <a:effectLst/>
                <a:latin typeface="Calibri" panose="020F0502020204030204" pitchFamily="34" charset="0"/>
                <a:ea typeface="Times New Roman" panose="02020603050405020304" pitchFamily="18" charset="0"/>
              </a:rPr>
              <a:t>p. 39, and Source </a:t>
            </a:r>
            <a:r>
              <a:rPr lang="en-US" sz="1000" dirty="0">
                <a:effectLst/>
                <a:latin typeface="Cambria" panose="02040503050406030204" pitchFamily="18" charset="0"/>
                <a:ea typeface="Times New Roman" panose="02020603050405020304" pitchFamily="18" charset="0"/>
              </a:rPr>
              <a:t>XI-5</a:t>
            </a:r>
            <a:r>
              <a:rPr lang="en-US" sz="1000" dirty="0">
                <a:effectLst/>
                <a:latin typeface="Calibri" panose="020F0502020204030204" pitchFamily="34" charset="0"/>
                <a:ea typeface="Times New Roman" panose="02020603050405020304" pitchFamily="18" charset="0"/>
              </a:rPr>
              <a:t>, </a:t>
            </a:r>
            <a:r>
              <a:rPr lang="en-US" sz="1100" dirty="0">
                <a:effectLst/>
                <a:latin typeface="Calibri" panose="020F0502020204030204" pitchFamily="34" charset="0"/>
                <a:ea typeface="Times New Roman" panose="02020603050405020304" pitchFamily="18" charset="0"/>
              </a:rPr>
              <a:t>p. </a:t>
            </a:r>
            <a:r>
              <a:rPr lang="en-US" sz="1100" dirty="0">
                <a:latin typeface="Calibri" panose="020F0502020204030204" pitchFamily="34" charset="0"/>
                <a:ea typeface="Times New Roman" panose="02020603050405020304" pitchFamily="18" charset="0"/>
              </a:rPr>
              <a:t>100</a:t>
            </a:r>
            <a:r>
              <a:rPr lang="en-US" sz="1100" dirty="0">
                <a:effectLst/>
                <a:latin typeface="Calibri" panose="020F0502020204030204" pitchFamily="34" charset="0"/>
                <a:ea typeface="Times New Roman" panose="02020603050405020304" pitchFamily="18" charset="0"/>
              </a:rPr>
              <a:t>, respectively).</a:t>
            </a:r>
            <a:endParaRPr lang="en-US" sz="1100" dirty="0">
              <a:effectLst/>
              <a:latin typeface="Calibri" panose="020F0502020204030204" pitchFamily="34" charset="0"/>
              <a:ea typeface="Calibri" panose="020F0502020204030204" pitchFamily="34" charset="0"/>
            </a:endParaRPr>
          </a:p>
          <a:p>
            <a:pPr marL="0" marR="0">
              <a:lnSpc>
                <a:spcPct val="120000"/>
              </a:lnSpc>
              <a:spcBef>
                <a:spcPts val="500"/>
              </a:spcBef>
              <a:spcAft>
                <a:spcPts val="0"/>
              </a:spcAft>
            </a:pPr>
            <a:r>
              <a:rPr lang="en-US" sz="1200" baseline="30000" dirty="0">
                <a:effectLst/>
                <a:latin typeface="Calibri" panose="020F0502020204030204" pitchFamily="34" charset="0"/>
                <a:ea typeface="Times New Roman" panose="02020603050405020304" pitchFamily="18" charset="0"/>
              </a:rPr>
              <a:t>16</a:t>
            </a:r>
            <a:r>
              <a:rPr lang="en-US" sz="1100" dirty="0">
                <a:effectLst/>
                <a:latin typeface="Calibri" panose="020F0502020204030204" pitchFamily="34" charset="0"/>
                <a:ea typeface="Times New Roman" panose="02020603050405020304" pitchFamily="18" charset="0"/>
              </a:rPr>
              <a:t>See </a:t>
            </a:r>
            <a:r>
              <a:rPr lang="en-US" sz="1100" dirty="0" err="1">
                <a:effectLst/>
                <a:latin typeface="Calibri" panose="020F0502020204030204" pitchFamily="34" charset="0"/>
                <a:ea typeface="Times New Roman" panose="02020603050405020304" pitchFamily="18" charset="0"/>
              </a:rPr>
              <a:t>Kuntres</a:t>
            </a:r>
            <a:r>
              <a:rPr lang="en-US" sz="1100" dirty="0">
                <a:effectLst/>
                <a:latin typeface="Calibri" panose="020F0502020204030204" pitchFamily="34" charset="0"/>
                <a:ea typeface="Times New Roman" panose="02020603050405020304" pitchFamily="18" charset="0"/>
              </a:rPr>
              <a:t>, Source</a:t>
            </a:r>
            <a:r>
              <a:rPr lang="en-US" sz="1000" dirty="0">
                <a:effectLst/>
                <a:latin typeface="Calibri" panose="020F0502020204030204" pitchFamily="34" charset="0"/>
                <a:ea typeface="Times New Roman" panose="02020603050405020304" pitchFamily="18" charset="0"/>
              </a:rPr>
              <a:t> </a:t>
            </a:r>
            <a:r>
              <a:rPr lang="en-US" sz="1000" dirty="0">
                <a:effectLst/>
                <a:latin typeface="Cambria" panose="02040503050406030204" pitchFamily="18" charset="0"/>
                <a:ea typeface="Times New Roman" panose="02020603050405020304" pitchFamily="18" charset="0"/>
              </a:rPr>
              <a:t>III-12</a:t>
            </a:r>
            <a:r>
              <a:rPr lang="en-US" sz="1100" dirty="0">
                <a:effectLst/>
                <a:latin typeface="Calibri" panose="020F0502020204030204" pitchFamily="34" charset="0"/>
                <a:ea typeface="Times New Roman" panose="02020603050405020304" pitchFamily="18" charset="0"/>
              </a:rPr>
              <a:t>, p. 41:  </a:t>
            </a:r>
            <a:r>
              <a:rPr lang="en-US" sz="1100" i="1" dirty="0">
                <a:effectLst/>
                <a:latin typeface="Calibri" panose="020F0502020204030204" pitchFamily="34" charset="0"/>
                <a:ea typeface="Times New Roman" panose="02020603050405020304" pitchFamily="18" charset="0"/>
                <a:cs typeface="Calibri" panose="020F0502020204030204" pitchFamily="34" charset="0"/>
              </a:rPr>
              <a:t>“</a:t>
            </a:r>
            <a:r>
              <a:rPr lang="en-US" sz="1100" i="1" dirty="0" err="1">
                <a:effectLst/>
                <a:latin typeface="Calibri" panose="020F0502020204030204" pitchFamily="34" charset="0"/>
                <a:ea typeface="Times New Roman" panose="02020603050405020304" pitchFamily="18" charset="0"/>
              </a:rPr>
              <a:t>Chesed</a:t>
            </a:r>
            <a:r>
              <a:rPr lang="en-US" sz="1100" i="1" dirty="0">
                <a:effectLst/>
                <a:latin typeface="Calibri" panose="020F0502020204030204" pitchFamily="34" charset="0"/>
                <a:ea typeface="Times New Roman" panose="02020603050405020304" pitchFamily="18" charset="0"/>
              </a:rPr>
              <a:t> which flows from the source of the Jewish soul, meaning: I am driven to help my friend because of </a:t>
            </a:r>
            <a:r>
              <a:rPr lang="en-US" sz="1100" i="1" dirty="0">
                <a:effectLst/>
                <a:latin typeface="Calibri" panose="020F0502020204030204" pitchFamily="34" charset="0"/>
                <a:ea typeface="Times New Roman" panose="02020603050405020304" pitchFamily="18" charset="0"/>
                <a:cs typeface="Calibri" panose="020F0502020204030204" pitchFamily="34" charset="0"/>
              </a:rPr>
              <a:t>our</a:t>
            </a:r>
            <a:r>
              <a:rPr lang="en-US" sz="1100" dirty="0">
                <a:effectLst/>
                <a:latin typeface="Calibri" panose="020F0502020204030204" pitchFamily="34" charset="0"/>
                <a:ea typeface="Times New Roman" panose="02020603050405020304" pitchFamily="18" charset="0"/>
                <a:cs typeface="Calibri" panose="020F0502020204030204" pitchFamily="34" charset="0"/>
              </a:rPr>
              <a:t> “</a:t>
            </a:r>
            <a:r>
              <a:rPr lang="he-IL" sz="1200" dirty="0">
                <a:effectLst/>
                <a:latin typeface="Calibri" panose="020F0502020204030204" pitchFamily="34" charset="0"/>
                <a:ea typeface="Calibri" panose="020F0502020204030204" pitchFamily="34" charset="0"/>
                <a:cs typeface="Times New Roman" panose="02020603050405020304" pitchFamily="18" charset="0"/>
              </a:rPr>
              <a:t>שְׁאֵר בָּשָׂר</a:t>
            </a:r>
            <a:r>
              <a:rPr lang="en-US" sz="1100" dirty="0">
                <a:effectLst/>
                <a:latin typeface="Calibri" panose="020F0502020204030204" pitchFamily="34" charset="0"/>
                <a:ea typeface="Times New Roman" panose="02020603050405020304" pitchFamily="18" charset="0"/>
                <a:cs typeface="Calibri" panose="020F0502020204030204" pitchFamily="34" charset="0"/>
              </a:rPr>
              <a:t>”</a:t>
            </a:r>
            <a:r>
              <a:rPr lang="en-US" sz="1100" dirty="0">
                <a:effectLst/>
                <a:latin typeface="Calibri" panose="020F0502020204030204" pitchFamily="34" charset="0"/>
                <a:ea typeface="Times New Roman" panose="02020603050405020304" pitchFamily="18" charset="0"/>
              </a:rPr>
              <a:t>-</a:t>
            </a:r>
            <a:r>
              <a:rPr lang="en-US" sz="1100" i="1" dirty="0">
                <a:effectLst/>
                <a:latin typeface="Calibri" panose="020F0502020204030204" pitchFamily="34" charset="0"/>
                <a:ea typeface="Times New Roman" panose="02020603050405020304" pitchFamily="18" charset="0"/>
                <a:cs typeface="Calibri" panose="020F0502020204030204" pitchFamily="34" charset="0"/>
              </a:rPr>
              <a:t>kinship, whereby his distress adversely affects me as if I am suffering from the same pain.  I save my friend because his pain is so unbearable for me and thus, I feel that I am saving myself.”</a:t>
            </a:r>
            <a:r>
              <a:rPr lang="en-US" sz="1100" dirty="0">
                <a:effectLst/>
                <a:latin typeface="Calibri" panose="020F0502020204030204" pitchFamily="34" charset="0"/>
                <a:ea typeface="Times New Roman" panose="02020603050405020304" pitchFamily="18" charset="0"/>
              </a:rPr>
              <a:t>  </a:t>
            </a:r>
            <a:endParaRPr lang="en-US" sz="1100" dirty="0">
              <a:effectLst/>
              <a:latin typeface="Calibri" panose="020F0502020204030204" pitchFamily="34" charset="0"/>
              <a:ea typeface="Calibri" panose="020F0502020204030204" pitchFamily="34" charset="0"/>
            </a:endParaRPr>
          </a:p>
          <a:p>
            <a:pPr marL="0" marR="0">
              <a:lnSpc>
                <a:spcPct val="120000"/>
              </a:lnSpc>
              <a:spcBef>
                <a:spcPts val="500"/>
              </a:spcBef>
              <a:spcAft>
                <a:spcPts val="0"/>
              </a:spcAft>
            </a:pPr>
            <a:r>
              <a:rPr lang="en-US" sz="1200" baseline="30000" dirty="0">
                <a:effectLst/>
                <a:latin typeface="Calibri" panose="020F0502020204030204" pitchFamily="34" charset="0"/>
                <a:ea typeface="Calibri" panose="020F0502020204030204" pitchFamily="34" charset="0"/>
              </a:rPr>
              <a:t>17</a:t>
            </a:r>
            <a:r>
              <a:rPr lang="en-US" sz="1100" dirty="0">
                <a:effectLst/>
                <a:latin typeface="Calibri" panose="020F0502020204030204" pitchFamily="34" charset="0"/>
                <a:ea typeface="Calibri" panose="020F0502020204030204" pitchFamily="34" charset="0"/>
                <a:cs typeface="Calibri" panose="020F0502020204030204" pitchFamily="34" charset="0"/>
              </a:rPr>
              <a:t>We see that </a:t>
            </a:r>
            <a:r>
              <a:rPr lang="en-US" sz="1100" dirty="0">
                <a:effectLst/>
                <a:latin typeface="Calibri" panose="020F0502020204030204" pitchFamily="34" charset="0"/>
                <a:ea typeface="Times New Roman" panose="02020603050405020304" pitchFamily="18" charset="0"/>
                <a:cs typeface="Calibri" panose="020F0502020204030204" pitchFamily="34" charset="0"/>
              </a:rPr>
              <a:t>empathizing with the poor person’s plight and receiving him with a kindly, cheerful countenance, is the factor that imbues the mechanical act of giving charity with a “living spirit”, thereby creating the holy Mitzvah of </a:t>
            </a:r>
            <a:r>
              <a:rPr lang="en-US" sz="1100" i="1" dirty="0" err="1">
                <a:effectLst/>
                <a:latin typeface="Calibri" panose="020F0502020204030204" pitchFamily="34" charset="0"/>
                <a:ea typeface="Times New Roman" panose="02020603050405020304" pitchFamily="18" charset="0"/>
                <a:cs typeface="Calibri" panose="020F0502020204030204" pitchFamily="34" charset="0"/>
              </a:rPr>
              <a:t>Tzedaka</a:t>
            </a:r>
            <a:r>
              <a:rPr lang="en-US" sz="1100" dirty="0">
                <a:effectLst/>
                <a:latin typeface="Calibri" panose="020F0502020204030204" pitchFamily="34" charset="0"/>
                <a:ea typeface="Times New Roman" panose="02020603050405020304" pitchFamily="18" charset="0"/>
                <a:cs typeface="Calibri" panose="020F0502020204030204" pitchFamily="34" charset="0"/>
              </a:rPr>
              <a:t>, which the Rambam describes </a:t>
            </a:r>
            <a:r>
              <a:rPr lang="en-US" sz="1100" i="1" dirty="0">
                <a:effectLst/>
                <a:latin typeface="Calibri" panose="020F0502020204030204" pitchFamily="34" charset="0"/>
                <a:ea typeface="Times New Roman" panose="02020603050405020304" pitchFamily="18" charset="0"/>
                <a:cs typeface="Calibri" panose="020F0502020204030204" pitchFamily="34" charset="0"/>
              </a:rPr>
              <a:t>as “an identifying mark for a righteous person, a descendant of </a:t>
            </a:r>
            <a:r>
              <a:rPr lang="en-US" sz="1100" i="1" dirty="0" err="1">
                <a:effectLst/>
                <a:latin typeface="Calibri" panose="020F0502020204030204" pitchFamily="34" charset="0"/>
                <a:ea typeface="Times New Roman" panose="02020603050405020304" pitchFamily="18" charset="0"/>
                <a:cs typeface="Calibri" panose="020F0502020204030204" pitchFamily="34" charset="0"/>
              </a:rPr>
              <a:t>Avrohom</a:t>
            </a:r>
            <a:r>
              <a:rPr lang="en-US" sz="1100" i="1" dirty="0">
                <a:effectLst/>
                <a:latin typeface="Calibri" panose="020F0502020204030204" pitchFamily="34" charset="0"/>
                <a:ea typeface="Times New Roman" panose="02020603050405020304" pitchFamily="18" charset="0"/>
                <a:cs typeface="Calibri" panose="020F0502020204030204" pitchFamily="34" charset="0"/>
              </a:rPr>
              <a:t>, our Patriarch”</a:t>
            </a:r>
            <a:r>
              <a:rPr lang="en-US" sz="1100" dirty="0">
                <a:effectLst/>
                <a:latin typeface="Calibri" panose="020F0502020204030204" pitchFamily="34" charset="0"/>
                <a:ea typeface="Times New Roman" panose="02020603050405020304" pitchFamily="18" charset="0"/>
                <a:cs typeface="Calibri" panose="020F0502020204030204" pitchFamily="34" charset="0"/>
              </a:rPr>
              <a:t> (ibid, Halacha 1).</a:t>
            </a:r>
            <a:endParaRPr lang="en-US" sz="1100" dirty="0">
              <a:effectLst/>
              <a:latin typeface="Calibri" panose="020F0502020204030204" pitchFamily="34" charset="0"/>
              <a:ea typeface="Calibri" panose="020F0502020204030204" pitchFamily="34" charset="0"/>
            </a:endParaRPr>
          </a:p>
          <a:p>
            <a:pPr marL="0" marR="0">
              <a:lnSpc>
                <a:spcPct val="120000"/>
              </a:lnSpc>
              <a:spcBef>
                <a:spcPts val="500"/>
              </a:spcBef>
              <a:spcAft>
                <a:spcPts val="0"/>
              </a:spcAft>
            </a:pPr>
            <a:r>
              <a:rPr lang="en-US" sz="1200" baseline="30000" dirty="0">
                <a:effectLst/>
                <a:latin typeface="Calibri" panose="020F0502020204030204" pitchFamily="34" charset="0"/>
                <a:ea typeface="Times New Roman" panose="02020603050405020304" pitchFamily="18" charset="0"/>
              </a:rPr>
              <a:t>18</a:t>
            </a:r>
            <a:r>
              <a:rPr lang="en-US" sz="1100" dirty="0">
                <a:effectLst/>
                <a:latin typeface="Calibri" panose="020F0502020204030204" pitchFamily="34" charset="0"/>
                <a:ea typeface="Times New Roman" panose="02020603050405020304" pitchFamily="18" charset="0"/>
              </a:rPr>
              <a:t>This accor</a:t>
            </a:r>
            <a:r>
              <a:rPr lang="en-US" sz="1100" dirty="0">
                <a:effectLst/>
                <a:latin typeface="Calibri" panose="020F0502020204030204" pitchFamily="34" charset="0"/>
                <a:ea typeface="Times New Roman" panose="02020603050405020304" pitchFamily="18" charset="0"/>
                <a:cs typeface="Calibri" panose="020F0502020204030204" pitchFamily="34" charset="0"/>
              </a:rPr>
              <a:t>ds with </a:t>
            </a:r>
            <a:r>
              <a:rPr lang="en-US" sz="1100" dirty="0" err="1">
                <a:effectLst/>
                <a:latin typeface="Calibri" panose="020F0502020204030204" pitchFamily="34" charset="0"/>
                <a:ea typeface="Times New Roman" panose="02020603050405020304" pitchFamily="18" charset="0"/>
                <a:cs typeface="Calibri" panose="020F0502020204030204" pitchFamily="34" charset="0"/>
              </a:rPr>
              <a:t>Rashi’s</a:t>
            </a:r>
            <a:r>
              <a:rPr lang="en-US" sz="1100" dirty="0">
                <a:effectLst/>
                <a:latin typeface="Calibri" panose="020F0502020204030204" pitchFamily="34" charset="0"/>
                <a:ea typeface="Times New Roman" panose="02020603050405020304" pitchFamily="18" charset="0"/>
                <a:cs typeface="Calibri" panose="020F0502020204030204" pitchFamily="34" charset="0"/>
              </a:rPr>
              <a:t> words regarding the Mitzvah of extending loans to poor people: </a:t>
            </a:r>
            <a:r>
              <a:rPr lang="en-US" sz="1100" i="1" dirty="0">
                <a:effectLst/>
                <a:latin typeface="Calibri" panose="020F0502020204030204" pitchFamily="34" charset="0"/>
                <a:ea typeface="Times New Roman" panose="02020603050405020304" pitchFamily="18" charset="0"/>
                <a:cs typeface="Calibri" panose="020F0502020204030204" pitchFamily="34" charset="0"/>
              </a:rPr>
              <a:t>“Look at yourself as if you are the poor person,</a:t>
            </a:r>
            <a:r>
              <a:rPr lang="en-US" sz="1100" dirty="0">
                <a:effectLst/>
                <a:latin typeface="Calibri" panose="020F0502020204030204" pitchFamily="34" charset="0"/>
                <a:ea typeface="Times New Roman" panose="02020603050405020304" pitchFamily="18" charset="0"/>
                <a:cs typeface="Calibri" panose="020F0502020204030204" pitchFamily="34" charset="0"/>
              </a:rPr>
              <a:t>” i.e., identifying with his troubles </a:t>
            </a:r>
            <a:r>
              <a:rPr lang="en-US" sz="1100" dirty="0">
                <a:effectLst/>
                <a:latin typeface="Calibri" panose="020F0502020204030204" pitchFamily="34" charset="0"/>
                <a:ea typeface="Times New Roman" panose="02020603050405020304" pitchFamily="18" charset="0"/>
              </a:rPr>
              <a:t>(see Slide 32, Source </a:t>
            </a:r>
            <a:r>
              <a:rPr lang="en-US" sz="1000" dirty="0">
                <a:effectLst/>
                <a:latin typeface="Cambria" panose="02040503050406030204" pitchFamily="18" charset="0"/>
                <a:ea typeface="Times New Roman" panose="02020603050405020304" pitchFamily="18" charset="0"/>
              </a:rPr>
              <a:t>VII-2</a:t>
            </a:r>
            <a:r>
              <a:rPr lang="en-US" sz="1100" dirty="0">
                <a:effectLst/>
                <a:latin typeface="Calibri" panose="020F0502020204030204" pitchFamily="34" charset="0"/>
                <a:ea typeface="Times New Roman" panose="02020603050405020304" pitchFamily="18" charset="0"/>
              </a:rPr>
              <a:t>).</a:t>
            </a:r>
            <a:endParaRPr lang="en-US" sz="1100" dirty="0">
              <a:effectLst/>
              <a:latin typeface="Calibri" panose="020F0502020204030204" pitchFamily="34" charset="0"/>
              <a:ea typeface="Calibri" panose="020F0502020204030204" pitchFamily="34" charset="0"/>
            </a:endParaRPr>
          </a:p>
          <a:p>
            <a:pPr marL="0" marR="0">
              <a:lnSpc>
                <a:spcPct val="120000"/>
              </a:lnSpc>
              <a:spcBef>
                <a:spcPts val="500"/>
              </a:spcBef>
              <a:spcAft>
                <a:spcPts val="0"/>
              </a:spcAft>
            </a:pPr>
            <a:r>
              <a:rPr lang="en-US" sz="1200" baseline="30000" dirty="0">
                <a:effectLst/>
                <a:latin typeface="Calibri" panose="020F0502020204030204" pitchFamily="34" charset="0"/>
                <a:ea typeface="Times New Roman" panose="02020603050405020304" pitchFamily="18" charset="0"/>
              </a:rPr>
              <a:t>19</a:t>
            </a:r>
            <a:r>
              <a:rPr lang="en-US" sz="1100" dirty="0">
                <a:effectLst/>
                <a:latin typeface="Calibri" panose="020F0502020204030204" pitchFamily="34" charset="0"/>
                <a:ea typeface="Times New Roman" panose="02020603050405020304" pitchFamily="18" charset="0"/>
              </a:rPr>
              <a:t>The Midrash interprets </a:t>
            </a:r>
            <a:r>
              <a:rPr lang="en-US" sz="1100" dirty="0">
                <a:effectLst/>
                <a:latin typeface="Calibri" panose="020F0502020204030204" pitchFamily="34" charset="0"/>
                <a:ea typeface="Times New Roman" panose="02020603050405020304" pitchFamily="18" charset="0"/>
                <a:cs typeface="Calibri" panose="020F0502020204030204" pitchFamily="34" charset="0"/>
              </a:rPr>
              <a:t>the words, </a:t>
            </a:r>
            <a:r>
              <a:rPr lang="en-US" sz="1100" i="1" dirty="0">
                <a:effectLst/>
                <a:latin typeface="Calibri" panose="020F0502020204030204" pitchFamily="34" charset="0"/>
                <a:ea typeface="Times New Roman" panose="02020603050405020304" pitchFamily="18" charset="0"/>
                <a:cs typeface="Calibri" panose="020F0502020204030204" pitchFamily="34" charset="0"/>
              </a:rPr>
              <a:t>“offer your soul,”</a:t>
            </a:r>
            <a:r>
              <a:rPr lang="en-US" sz="1100" dirty="0">
                <a:effectLst/>
                <a:latin typeface="Calibri" panose="020F0502020204030204" pitchFamily="34" charset="0"/>
                <a:ea typeface="Times New Roman" panose="02020603050405020304" pitchFamily="18" charset="0"/>
                <a:cs typeface="Calibri" panose="020F0502020204030204" pitchFamily="34" charset="0"/>
              </a:rPr>
              <a:t> as consoling the poor person with words: </a:t>
            </a:r>
            <a:r>
              <a:rPr lang="en-US" sz="1100" i="1" dirty="0">
                <a:effectLst/>
                <a:latin typeface="Calibri" panose="020F0502020204030204" pitchFamily="34" charset="0"/>
                <a:ea typeface="Times New Roman" panose="02020603050405020304" pitchFamily="18" charset="0"/>
                <a:cs typeface="Calibri" panose="020F0502020204030204" pitchFamily="34" charset="0"/>
              </a:rPr>
              <a:t>“My soul goes out for you because I have nothing to give you</a:t>
            </a:r>
            <a:r>
              <a:rPr lang="en-US" sz="1100" dirty="0">
                <a:effectLst/>
                <a:latin typeface="Calibri" panose="020F0502020204030204" pitchFamily="34" charset="0"/>
                <a:ea typeface="Times New Roman" panose="02020603050405020304" pitchFamily="18" charset="0"/>
                <a:cs typeface="Calibri" panose="020F0502020204030204" pitchFamily="34" charset="0"/>
              </a:rPr>
              <a:t>,” thus defining commiserating with the poor person’s sorrow as </a:t>
            </a:r>
            <a:r>
              <a:rPr lang="en-US" sz="1100" b="1" i="1" dirty="0">
                <a:effectLst/>
                <a:latin typeface="Calibri" panose="020F0502020204030204" pitchFamily="34" charset="0"/>
                <a:ea typeface="Times New Roman" panose="02020603050405020304" pitchFamily="18" charset="0"/>
                <a:cs typeface="Calibri" panose="020F0502020204030204" pitchFamily="34" charset="0"/>
              </a:rPr>
              <a:t>“</a:t>
            </a:r>
            <a:r>
              <a:rPr lang="en-US" sz="1100" i="1" dirty="0">
                <a:effectLst/>
                <a:latin typeface="Calibri" panose="020F0502020204030204" pitchFamily="34" charset="0"/>
                <a:ea typeface="Times New Roman" panose="02020603050405020304" pitchFamily="18" charset="0"/>
                <a:cs typeface="Calibri" panose="020F0502020204030204" pitchFamily="34" charset="0"/>
              </a:rPr>
              <a:t>giving one’s soul</a:t>
            </a:r>
            <a:r>
              <a:rPr lang="en-US" sz="1100" dirty="0">
                <a:effectLst/>
                <a:latin typeface="Calibri" panose="020F0502020204030204" pitchFamily="34" charset="0"/>
                <a:ea typeface="Times New Roman" panose="02020603050405020304" pitchFamily="18" charset="0"/>
                <a:cs typeface="Calibri" panose="020F0502020204030204" pitchFamily="34" charset="0"/>
              </a:rPr>
              <a:t>.”  This accords with </a:t>
            </a:r>
            <a:r>
              <a:rPr lang="en-US" sz="1100" dirty="0" err="1">
                <a:effectLst/>
                <a:latin typeface="Calibri" panose="020F0502020204030204" pitchFamily="34" charset="0"/>
                <a:ea typeface="Times New Roman" panose="02020603050405020304" pitchFamily="18" charset="0"/>
                <a:cs typeface="Calibri" panose="020F0502020204030204" pitchFamily="34" charset="0"/>
              </a:rPr>
              <a:t>Rav</a:t>
            </a:r>
            <a:r>
              <a:rPr lang="en-US" sz="1100" dirty="0">
                <a:effectLst/>
                <a:latin typeface="Calibri" panose="020F0502020204030204" pitchFamily="34" charset="0"/>
                <a:ea typeface="Times New Roman" panose="02020603050405020304" pitchFamily="18" charset="0"/>
                <a:cs typeface="Calibri" panose="020F0502020204030204" pitchFamily="34" charset="0"/>
              </a:rPr>
              <a:t> Friedlander’s words which defines </a:t>
            </a:r>
            <a:r>
              <a:rPr lang="en-US" sz="1100" i="1" dirty="0" err="1">
                <a:effectLst/>
                <a:latin typeface="Calibri" panose="020F0502020204030204" pitchFamily="34" charset="0"/>
                <a:ea typeface="Times New Roman" panose="02020603050405020304" pitchFamily="18" charset="0"/>
                <a:cs typeface="Calibri" panose="020F0502020204030204" pitchFamily="34" charset="0"/>
              </a:rPr>
              <a:t>Nosei</a:t>
            </a:r>
            <a:r>
              <a:rPr lang="en-US" sz="1100" i="1" dirty="0">
                <a:effectLst/>
                <a:latin typeface="Calibri" panose="020F0502020204030204" pitchFamily="34" charset="0"/>
                <a:ea typeface="Times New Roman" panose="02020603050405020304" pitchFamily="18" charset="0"/>
                <a:cs typeface="Calibri" panose="020F0502020204030204" pitchFamily="34" charset="0"/>
              </a:rPr>
              <a:t> </a:t>
            </a:r>
            <a:r>
              <a:rPr lang="en-US" sz="1100" i="1" dirty="0" err="1">
                <a:effectLst/>
                <a:latin typeface="Calibri" panose="020F0502020204030204" pitchFamily="34" charset="0"/>
                <a:ea typeface="Times New Roman" panose="02020603050405020304" pitchFamily="18" charset="0"/>
                <a:cs typeface="Calibri" panose="020F0502020204030204" pitchFamily="34" charset="0"/>
              </a:rPr>
              <a:t>B’ol</a:t>
            </a:r>
            <a:r>
              <a:rPr lang="en-US" sz="1100" i="1" dirty="0">
                <a:effectLst/>
                <a:latin typeface="Calibri" panose="020F0502020204030204" pitchFamily="34" charset="0"/>
                <a:ea typeface="Times New Roman" panose="02020603050405020304" pitchFamily="18" charset="0"/>
                <a:cs typeface="Calibri" panose="020F0502020204030204" pitchFamily="34" charset="0"/>
              </a:rPr>
              <a:t> </a:t>
            </a:r>
            <a:r>
              <a:rPr lang="en-US" sz="1100" dirty="0">
                <a:effectLst/>
                <a:latin typeface="Calibri" panose="020F0502020204030204" pitchFamily="34" charset="0"/>
                <a:ea typeface="Times New Roman" panose="02020603050405020304" pitchFamily="18" charset="0"/>
                <a:cs typeface="Calibri" panose="020F0502020204030204" pitchFamily="34" charset="0"/>
              </a:rPr>
              <a:t>as: </a:t>
            </a:r>
            <a:r>
              <a:rPr lang="en-US" sz="1100" i="1" dirty="0">
                <a:effectLst/>
                <a:latin typeface="Calibri" panose="020F0502020204030204" pitchFamily="34" charset="0"/>
                <a:ea typeface="Times New Roman" panose="02020603050405020304" pitchFamily="18" charset="0"/>
                <a:cs typeface="Calibri" panose="020F0502020204030204" pitchFamily="34" charset="0"/>
              </a:rPr>
              <a:t>“giving him a piece of our very being”</a:t>
            </a:r>
            <a:r>
              <a:rPr lang="en-US" sz="1100" dirty="0">
                <a:effectLst/>
                <a:latin typeface="Calibri" panose="020F0502020204030204" pitchFamily="34" charset="0"/>
                <a:ea typeface="Times New Roman" panose="02020603050405020304" pitchFamily="18" charset="0"/>
              </a:rPr>
              <a:t> (Slide 8, Source</a:t>
            </a:r>
            <a:r>
              <a:rPr lang="en-US" sz="1000" dirty="0">
                <a:effectLst/>
                <a:latin typeface="Calibri" panose="020F0502020204030204" pitchFamily="34" charset="0"/>
                <a:ea typeface="Times New Roman" panose="02020603050405020304" pitchFamily="18" charset="0"/>
              </a:rPr>
              <a:t> </a:t>
            </a:r>
            <a:r>
              <a:rPr lang="en-US" sz="1000" dirty="0">
                <a:effectLst/>
                <a:latin typeface="Cambria" panose="02040503050406030204" pitchFamily="18" charset="0"/>
                <a:ea typeface="Times New Roman" panose="02020603050405020304" pitchFamily="18" charset="0"/>
              </a:rPr>
              <a:t>I-3</a:t>
            </a:r>
            <a:r>
              <a:rPr lang="en-US" sz="1100" dirty="0">
                <a:effectLst/>
                <a:latin typeface="Calibri" panose="020F0502020204030204" pitchFamily="34" charset="0"/>
                <a:ea typeface="Times New Roman" panose="02020603050405020304" pitchFamily="18" charset="0"/>
              </a:rPr>
              <a:t>).</a:t>
            </a:r>
            <a:endParaRPr lang="en-US" sz="1100" dirty="0">
              <a:effectLst/>
              <a:latin typeface="Calibri" panose="020F0502020204030204" pitchFamily="34" charset="0"/>
              <a:ea typeface="Calibri" panose="020F0502020204030204" pitchFamily="34" charset="0"/>
            </a:endParaRPr>
          </a:p>
          <a:p>
            <a:pPr marL="0" marR="0">
              <a:lnSpc>
                <a:spcPct val="120000"/>
              </a:lnSpc>
              <a:spcBef>
                <a:spcPts val="500"/>
              </a:spcBef>
              <a:spcAft>
                <a:spcPts val="0"/>
              </a:spcAft>
            </a:pPr>
            <a:r>
              <a:rPr lang="en-US" sz="1200" baseline="30000" dirty="0">
                <a:effectLst/>
                <a:latin typeface="Calibri" panose="020F0502020204030204" pitchFamily="34" charset="0"/>
                <a:ea typeface="Calibri" panose="020F0502020204030204" pitchFamily="34" charset="0"/>
              </a:rPr>
              <a:t>20</a:t>
            </a:r>
            <a:r>
              <a:rPr lang="en-US" sz="1100" dirty="0">
                <a:effectLst/>
                <a:latin typeface="Calibri" panose="020F0502020204030204" pitchFamily="34" charset="0"/>
                <a:ea typeface="Calibri" panose="020F0502020204030204" pitchFamily="34" charset="0"/>
              </a:rPr>
              <a:t>One who donates </a:t>
            </a:r>
            <a:r>
              <a:rPr lang="en-US" sz="1100" i="1" dirty="0" err="1">
                <a:effectLst/>
                <a:latin typeface="Calibri" panose="020F0502020204030204" pitchFamily="34" charset="0"/>
                <a:ea typeface="Calibri" panose="020F0502020204030204" pitchFamily="34" charset="0"/>
              </a:rPr>
              <a:t>Tzedaka</a:t>
            </a:r>
            <a:r>
              <a:rPr lang="en-US" sz="1100" dirty="0">
                <a:effectLst/>
                <a:latin typeface="Calibri" panose="020F0502020204030204" pitchFamily="34" charset="0"/>
                <a:ea typeface="Calibri" panose="020F0502020204030204" pitchFamily="34" charset="0"/>
              </a:rPr>
              <a:t> with the spirit of empathy, is likened to His Creator since he </a:t>
            </a:r>
            <a:r>
              <a:rPr lang="en-US" sz="1100" dirty="0">
                <a:effectLst/>
                <a:latin typeface="Calibri" panose="020F0502020204030204" pitchFamily="34" charset="0"/>
                <a:ea typeface="Times New Roman" panose="02020603050405020304" pitchFamily="18" charset="0"/>
              </a:rPr>
              <a:t>emulates the Divine </a:t>
            </a:r>
            <a:r>
              <a:rPr lang="en-US" sz="1100" i="1" dirty="0" err="1">
                <a:effectLst/>
                <a:latin typeface="Calibri" panose="020F0502020204030204" pitchFamily="34" charset="0"/>
                <a:ea typeface="Times New Roman" panose="02020603050405020304" pitchFamily="18" charset="0"/>
              </a:rPr>
              <a:t>middah</a:t>
            </a:r>
            <a:r>
              <a:rPr lang="en-US" sz="1100" dirty="0">
                <a:effectLst/>
                <a:latin typeface="Calibri" panose="020F0502020204030204" pitchFamily="34" charset="0"/>
                <a:ea typeface="Times New Roman" panose="02020603050405020304" pitchFamily="18" charset="0"/>
              </a:rPr>
              <a:t> of </a:t>
            </a:r>
            <a:r>
              <a:rPr lang="en-US" sz="1100" dirty="0">
                <a:effectLst/>
                <a:latin typeface="Calibri" panose="020F0502020204030204" pitchFamily="34" charset="0"/>
                <a:ea typeface="Times New Roman" panose="02020603050405020304" pitchFamily="18" charset="0"/>
                <a:cs typeface="Calibri" panose="020F0502020204030204" pitchFamily="34" charset="0"/>
              </a:rPr>
              <a:t>“</a:t>
            </a:r>
            <a:r>
              <a:rPr lang="he-IL" sz="1200" dirty="0">
                <a:effectLst/>
                <a:latin typeface="Palatino Linotype" panose="02040502050505030304" pitchFamily="18" charset="0"/>
                <a:ea typeface="Calibri" panose="020F0502020204030204" pitchFamily="34" charset="0"/>
                <a:cs typeface="Times New Roman" panose="02020603050405020304" pitchFamily="18" charset="0"/>
              </a:rPr>
              <a:t>לִשְׁאֵרִית נַחֲלָתוֹ</a:t>
            </a:r>
            <a:r>
              <a:rPr lang="en-US" sz="1100" dirty="0">
                <a:effectLst/>
                <a:latin typeface="Calibri" panose="020F0502020204030204" pitchFamily="34" charset="0"/>
                <a:ea typeface="Times New Roman" panose="02020603050405020304" pitchFamily="18" charset="0"/>
                <a:cs typeface="Calibri" panose="020F0502020204030204" pitchFamily="34" charset="0"/>
              </a:rPr>
              <a:t>”</a:t>
            </a:r>
            <a:r>
              <a:rPr lang="en-US" sz="1100" dirty="0">
                <a:effectLst/>
                <a:latin typeface="Calibri" panose="020F0502020204030204" pitchFamily="34" charset="0"/>
                <a:ea typeface="Times New Roman" panose="02020603050405020304" pitchFamily="18" charset="0"/>
              </a:rPr>
              <a:t> </a:t>
            </a:r>
            <a:r>
              <a:rPr lang="en-US" sz="1100" dirty="0">
                <a:effectLst/>
                <a:latin typeface="Calibri" panose="020F0502020204030204" pitchFamily="34" charset="0"/>
                <a:ea typeface="Times New Roman" panose="02020603050405020304" pitchFamily="18" charset="0"/>
                <a:cs typeface="Calibri" panose="020F0502020204030204" pitchFamily="34" charset="0"/>
              </a:rPr>
              <a:t>(i.e., Hashem’s </a:t>
            </a:r>
            <a:r>
              <a:rPr lang="en-US" sz="1100" i="1" dirty="0" err="1">
                <a:effectLst/>
                <a:latin typeface="Calibri" panose="020F0502020204030204" pitchFamily="34" charset="0"/>
                <a:ea typeface="Times New Roman" panose="02020603050405020304" pitchFamily="18" charset="0"/>
                <a:cs typeface="Calibri" panose="020F0502020204030204" pitchFamily="34" charset="0"/>
              </a:rPr>
              <a:t>Nesiah</a:t>
            </a:r>
            <a:r>
              <a:rPr lang="en-US" sz="1100" i="1" dirty="0">
                <a:effectLst/>
                <a:latin typeface="Calibri" panose="020F0502020204030204" pitchFamily="34" charset="0"/>
                <a:ea typeface="Times New Roman" panose="02020603050405020304" pitchFamily="18" charset="0"/>
                <a:cs typeface="Calibri" panose="020F0502020204030204" pitchFamily="34" charset="0"/>
              </a:rPr>
              <a:t> </a:t>
            </a:r>
            <a:r>
              <a:rPr lang="en-US" sz="1100" i="1" dirty="0" err="1">
                <a:effectLst/>
                <a:latin typeface="Calibri" panose="020F0502020204030204" pitchFamily="34" charset="0"/>
                <a:ea typeface="Times New Roman" panose="02020603050405020304" pitchFamily="18" charset="0"/>
                <a:cs typeface="Calibri" panose="020F0502020204030204" pitchFamily="34" charset="0"/>
              </a:rPr>
              <a:t>B’ol</a:t>
            </a:r>
            <a:r>
              <a:rPr lang="en-US" sz="1100" i="1" dirty="0">
                <a:effectLst/>
                <a:latin typeface="Calibri" panose="020F0502020204030204" pitchFamily="34" charset="0"/>
                <a:ea typeface="Times New Roman" panose="02020603050405020304" pitchFamily="18" charset="0"/>
                <a:cs typeface="Calibri" panose="020F0502020204030204" pitchFamily="34" charset="0"/>
              </a:rPr>
              <a:t> </a:t>
            </a:r>
            <a:r>
              <a:rPr lang="en-US" sz="1100" dirty="0">
                <a:effectLst/>
                <a:latin typeface="Calibri" panose="020F0502020204030204" pitchFamily="34" charset="0"/>
                <a:ea typeface="Times New Roman" panose="02020603050405020304" pitchFamily="18" charset="0"/>
                <a:cs typeface="Calibri" panose="020F0502020204030204" pitchFamily="34" charset="0"/>
              </a:rPr>
              <a:t>with all suffering of His children).  </a:t>
            </a:r>
            <a:endParaRPr lang="en-US" sz="1100" dirty="0">
              <a:effectLst/>
              <a:latin typeface="Calibri" panose="020F0502020204030204" pitchFamily="34" charset="0"/>
              <a:ea typeface="Calibri" panose="020F0502020204030204" pitchFamily="34" charset="0"/>
            </a:endParaRPr>
          </a:p>
          <a:p>
            <a:pPr marL="0" marR="0">
              <a:lnSpc>
                <a:spcPct val="120000"/>
              </a:lnSpc>
              <a:spcBef>
                <a:spcPts val="2400"/>
              </a:spcBef>
              <a:spcAft>
                <a:spcPts val="0"/>
              </a:spcAft>
            </a:pPr>
            <a:r>
              <a:rPr lang="en-US" sz="1300" b="1" dirty="0">
                <a:effectLst/>
                <a:latin typeface="Cambria" panose="02040503050406030204" pitchFamily="18" charset="0"/>
                <a:ea typeface="Calibri" panose="020F0502020204030204" pitchFamily="34" charset="0"/>
              </a:rPr>
              <a:t>Section IV:  Why is </a:t>
            </a:r>
            <a:r>
              <a:rPr lang="en-US" sz="1300" b="1" i="1" dirty="0" err="1">
                <a:effectLst/>
                <a:latin typeface="Cambria" panose="02040503050406030204" pitchFamily="18" charset="0"/>
                <a:ea typeface="Calibri" panose="020F0502020204030204" pitchFamily="34" charset="0"/>
              </a:rPr>
              <a:t>Nosei</a:t>
            </a:r>
            <a:r>
              <a:rPr lang="en-US" sz="1300" b="1" i="1" dirty="0">
                <a:effectLst/>
                <a:latin typeface="Cambria" panose="02040503050406030204" pitchFamily="18" charset="0"/>
                <a:ea typeface="Calibri" panose="020F0502020204030204" pitchFamily="34" charset="0"/>
              </a:rPr>
              <a:t> </a:t>
            </a:r>
            <a:r>
              <a:rPr lang="en-US" sz="1300" b="1" i="1" dirty="0" err="1">
                <a:effectLst/>
                <a:latin typeface="Cambria" panose="02040503050406030204" pitchFamily="18" charset="0"/>
                <a:ea typeface="Calibri" panose="020F0502020204030204" pitchFamily="34" charset="0"/>
              </a:rPr>
              <a:t>B’ol</a:t>
            </a:r>
            <a:r>
              <a:rPr lang="en-US" sz="1300" b="1" i="1" dirty="0">
                <a:effectLst/>
                <a:latin typeface="Cambria" panose="02040503050406030204" pitchFamily="18" charset="0"/>
                <a:ea typeface="Calibri" panose="020F0502020204030204" pitchFamily="34" charset="0"/>
              </a:rPr>
              <a:t> </a:t>
            </a:r>
            <a:r>
              <a:rPr lang="en-US" sz="1300" b="1" i="1" dirty="0" err="1">
                <a:effectLst/>
                <a:latin typeface="Cambria" panose="02040503050406030204" pitchFamily="18" charset="0"/>
                <a:ea typeface="Calibri" panose="020F0502020204030204" pitchFamily="34" charset="0"/>
              </a:rPr>
              <a:t>Im</a:t>
            </a:r>
            <a:r>
              <a:rPr lang="en-US" sz="1300" b="1" i="1" dirty="0">
                <a:effectLst/>
                <a:latin typeface="Cambria" panose="02040503050406030204" pitchFamily="18" charset="0"/>
                <a:ea typeface="Calibri" panose="020F0502020204030204" pitchFamily="34" charset="0"/>
              </a:rPr>
              <a:t> </a:t>
            </a:r>
            <a:r>
              <a:rPr lang="en-US" sz="1300" b="1" i="1" dirty="0" err="1">
                <a:effectLst/>
                <a:latin typeface="Cambria" panose="02040503050406030204" pitchFamily="18" charset="0"/>
                <a:ea typeface="Calibri" panose="020F0502020204030204" pitchFamily="34" charset="0"/>
              </a:rPr>
              <a:t>Chaveiro</a:t>
            </a:r>
            <a:r>
              <a:rPr lang="en-US" sz="1300" b="1" dirty="0">
                <a:effectLst/>
                <a:latin typeface="Cambria" panose="02040503050406030204" pitchFamily="18" charset="0"/>
                <a:ea typeface="Calibri" panose="020F0502020204030204" pitchFamily="34" charset="0"/>
              </a:rPr>
              <a:t> is instrumental for Torah acquisition?</a:t>
            </a:r>
            <a:endParaRPr lang="en-US" sz="1300" dirty="0">
              <a:effectLst/>
              <a:latin typeface="Calibri" panose="020F0502020204030204" pitchFamily="34" charset="0"/>
              <a:ea typeface="Calibri" panose="020F0502020204030204" pitchFamily="34" charset="0"/>
            </a:endParaRPr>
          </a:p>
          <a:p>
            <a:pPr marL="0" marR="0" algn="ctr">
              <a:lnSpc>
                <a:spcPct val="120000"/>
              </a:lnSpc>
              <a:spcBef>
                <a:spcPts val="600"/>
              </a:spcBef>
              <a:spcAft>
                <a:spcPts val="0"/>
              </a:spcAft>
            </a:pPr>
            <a:r>
              <a:rPr lang="en-US" sz="1100" b="1" u="sng" dirty="0">
                <a:effectLst/>
                <a:latin typeface="Calibri" panose="020F0502020204030204" pitchFamily="34" charset="0"/>
                <a:ea typeface="Calibri" panose="020F0502020204030204" pitchFamily="34" charset="0"/>
              </a:rPr>
              <a:t>Slide 23</a:t>
            </a:r>
            <a:endParaRPr lang="en-US" sz="1100" dirty="0">
              <a:effectLst/>
              <a:latin typeface="Calibri" panose="020F0502020204030204" pitchFamily="34" charset="0"/>
              <a:ea typeface="Calibri" panose="020F0502020204030204" pitchFamily="34" charset="0"/>
            </a:endParaRPr>
          </a:p>
          <a:p>
            <a:pPr marL="0" marR="0">
              <a:lnSpc>
                <a:spcPct val="120000"/>
              </a:lnSpc>
              <a:spcBef>
                <a:spcPts val="300"/>
              </a:spcBef>
              <a:spcAft>
                <a:spcPts val="0"/>
              </a:spcAft>
            </a:pPr>
            <a:r>
              <a:rPr lang="en-US" sz="1200" baseline="30000" dirty="0">
                <a:effectLst/>
                <a:latin typeface="Calibri" panose="020F0502020204030204" pitchFamily="34" charset="0"/>
                <a:ea typeface="Calibri" panose="020F0502020204030204" pitchFamily="34" charset="0"/>
              </a:rPr>
              <a:t>1</a:t>
            </a:r>
            <a:r>
              <a:rPr lang="en-US" sz="1100" dirty="0">
                <a:effectLst/>
                <a:latin typeface="Calibri" panose="020F0502020204030204" pitchFamily="34" charset="0"/>
                <a:ea typeface="Calibri" panose="020F0502020204030204" pitchFamily="34" charset="0"/>
              </a:rPr>
              <a:t>See </a:t>
            </a:r>
            <a:r>
              <a:rPr lang="en-US" sz="1100" dirty="0" err="1">
                <a:effectLst/>
                <a:latin typeface="Calibri" panose="020F0502020204030204" pitchFamily="34" charset="0"/>
                <a:ea typeface="Calibri" panose="020F0502020204030204" pitchFamily="34" charset="0"/>
              </a:rPr>
              <a:t>Kuntres</a:t>
            </a:r>
            <a:r>
              <a:rPr lang="en-US" sz="1100" dirty="0">
                <a:effectLst/>
                <a:latin typeface="Calibri" panose="020F0502020204030204" pitchFamily="34" charset="0"/>
                <a:ea typeface="Calibri" panose="020F0502020204030204" pitchFamily="34" charset="0"/>
              </a:rPr>
              <a:t>, Section </a:t>
            </a:r>
            <a:r>
              <a:rPr lang="en-US" sz="1000" dirty="0">
                <a:effectLst/>
                <a:latin typeface="Cambria" panose="02040503050406030204" pitchFamily="18" charset="0"/>
                <a:ea typeface="Calibri" panose="020F0502020204030204" pitchFamily="34" charset="0"/>
              </a:rPr>
              <a:t>VI-A</a:t>
            </a:r>
            <a:r>
              <a:rPr lang="en-US" sz="1100" dirty="0">
                <a:effectLst/>
                <a:latin typeface="Calibri" panose="020F0502020204030204" pitchFamily="34" charset="0"/>
                <a:ea typeface="Calibri" panose="020F0502020204030204" pitchFamily="34" charset="0"/>
              </a:rPr>
              <a:t>, pp. 52-53, for more extensive discussion;</a:t>
            </a:r>
          </a:p>
          <a:p>
            <a:pPr marL="0" marR="0">
              <a:lnSpc>
                <a:spcPct val="120000"/>
              </a:lnSpc>
              <a:spcBef>
                <a:spcPts val="500"/>
              </a:spcBef>
              <a:spcAft>
                <a:spcPts val="0"/>
              </a:spcAft>
            </a:pPr>
            <a:r>
              <a:rPr lang="en-US" sz="1200" baseline="30000" dirty="0">
                <a:effectLst/>
                <a:latin typeface="Calibri" panose="020F0502020204030204" pitchFamily="34" charset="0"/>
                <a:ea typeface="Calibri" panose="020F0502020204030204" pitchFamily="34" charset="0"/>
              </a:rPr>
              <a:t>2</a:t>
            </a:r>
            <a:r>
              <a:rPr lang="en-US" sz="1100" dirty="0">
                <a:effectLst/>
                <a:latin typeface="Calibri" panose="020F0502020204030204" pitchFamily="34" charset="0"/>
                <a:ea typeface="Calibri" panose="020F0502020204030204" pitchFamily="34" charset="0"/>
              </a:rPr>
              <a:t>Rav Friedlander (Source </a:t>
            </a:r>
            <a:r>
              <a:rPr lang="en-US" sz="1000" dirty="0">
                <a:effectLst/>
                <a:latin typeface="Cambria" panose="02040503050406030204" pitchFamily="18" charset="0"/>
                <a:ea typeface="Calibri" panose="020F0502020204030204" pitchFamily="34" charset="0"/>
              </a:rPr>
              <a:t>IV-1</a:t>
            </a:r>
            <a:r>
              <a:rPr lang="en-US" sz="1100" dirty="0">
                <a:effectLst/>
                <a:latin typeface="Cambria" panose="02040503050406030204" pitchFamily="18" charset="0"/>
                <a:ea typeface="Calibri" panose="020F0502020204030204" pitchFamily="34" charset="0"/>
              </a:rPr>
              <a:t>,</a:t>
            </a:r>
            <a:r>
              <a:rPr lang="en-US" sz="1100" dirty="0">
                <a:effectLst/>
                <a:latin typeface="Calibri" panose="020F0502020204030204" pitchFamily="34" charset="0"/>
                <a:ea typeface="Calibri" panose="020F0502020204030204" pitchFamily="34" charset="0"/>
              </a:rPr>
              <a:t> in this slide, below);</a:t>
            </a:r>
          </a:p>
          <a:p>
            <a:pPr marL="0" marR="0">
              <a:lnSpc>
                <a:spcPct val="120000"/>
              </a:lnSpc>
              <a:spcBef>
                <a:spcPts val="500"/>
              </a:spcBef>
              <a:spcAft>
                <a:spcPts val="0"/>
              </a:spcAft>
            </a:pPr>
            <a:r>
              <a:rPr lang="en-US" sz="1200" baseline="30000" dirty="0">
                <a:effectLst/>
                <a:latin typeface="Calibri" panose="020F0502020204030204" pitchFamily="34" charset="0"/>
                <a:ea typeface="Calibri" panose="020F0502020204030204" pitchFamily="34" charset="0"/>
              </a:rPr>
              <a:t>3</a:t>
            </a:r>
            <a:r>
              <a:rPr lang="en-US" sz="1100" dirty="0">
                <a:effectLst/>
                <a:latin typeface="Calibri" panose="020F0502020204030204" pitchFamily="34" charset="0"/>
                <a:ea typeface="Calibri" panose="020F0502020204030204" pitchFamily="34" charset="0"/>
              </a:rPr>
              <a:t>Rav Salomon (</a:t>
            </a:r>
            <a:r>
              <a:rPr lang="he-IL" sz="1100" dirty="0">
                <a:effectLst/>
                <a:latin typeface="Calibri" panose="020F0502020204030204" pitchFamily="34" charset="0"/>
                <a:ea typeface="Calibri" panose="020F0502020204030204" pitchFamily="34" charset="0"/>
                <a:cs typeface="Times New Roman" panose="02020603050405020304" pitchFamily="18" charset="0"/>
              </a:rPr>
              <a:t>הרב מתתיהו סלומון׃ מתנת חיים, מאמרים, ח״א, מאמר ״נושא בעול - מקניני התורה״</a:t>
            </a:r>
            <a:r>
              <a:rPr lang="en-US" sz="1100" dirty="0">
                <a:effectLst/>
                <a:latin typeface="Calibri" panose="020F0502020204030204" pitchFamily="34" charset="0"/>
                <a:ea typeface="Calibri" panose="020F0502020204030204" pitchFamily="34" charset="0"/>
              </a:rPr>
              <a:t>).</a:t>
            </a:r>
          </a:p>
          <a:p>
            <a:pPr marL="0" marR="0">
              <a:lnSpc>
                <a:spcPct val="120000"/>
              </a:lnSpc>
              <a:spcBef>
                <a:spcPts val="300"/>
              </a:spcBef>
              <a:spcAft>
                <a:spcPts val="0"/>
              </a:spcAft>
            </a:pPr>
            <a:endParaRPr lang="en-US" sz="1100" dirty="0">
              <a:effectLst/>
              <a:latin typeface="Calibri" panose="020F0502020204030204" pitchFamily="34" charset="0"/>
              <a:ea typeface="Calibri" panose="020F0502020204030204" pitchFamily="34" charset="0"/>
            </a:endParaRPr>
          </a:p>
        </p:txBody>
      </p:sp>
      <p:sp>
        <p:nvSpPr>
          <p:cNvPr id="3" name="TextBox 2">
            <a:extLst>
              <a:ext uri="{FF2B5EF4-FFF2-40B4-BE49-F238E27FC236}">
                <a16:creationId xmlns:a16="http://schemas.microsoft.com/office/drawing/2014/main" id="{C4AA5A0A-2745-4392-86A5-E232F73F8162}"/>
              </a:ext>
            </a:extLst>
          </p:cNvPr>
          <p:cNvSpPr txBox="1"/>
          <p:nvPr/>
        </p:nvSpPr>
        <p:spPr>
          <a:xfrm>
            <a:off x="518024" y="332622"/>
            <a:ext cx="6653848" cy="307777"/>
          </a:xfrm>
          <a:prstGeom prst="rect">
            <a:avLst/>
          </a:prstGeom>
          <a:noFill/>
        </p:spPr>
        <p:txBody>
          <a:bodyPr wrap="square" rtlCol="0">
            <a:spAutoFit/>
          </a:bodyPr>
          <a:lstStyle/>
          <a:p>
            <a:pPr algn="ctr"/>
            <a:r>
              <a:rPr lang="en-US" sz="1400" dirty="0">
                <a:latin typeface="Cambria" panose="02040503050406030204" pitchFamily="18" charset="0"/>
                <a:ea typeface="Cambria" panose="02040503050406030204" pitchFamily="18" charset="0"/>
              </a:rPr>
              <a:t>Footnotes: Additional explanation and references, by section and slide numbers</a:t>
            </a:r>
            <a:endParaRPr lang="en-US" sz="1400" dirty="0"/>
          </a:p>
        </p:txBody>
      </p:sp>
    </p:spTree>
    <p:extLst>
      <p:ext uri="{BB962C8B-B14F-4D97-AF65-F5344CB8AC3E}">
        <p14:creationId xmlns:p14="http://schemas.microsoft.com/office/powerpoint/2010/main" val="88292703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2C1F462-AF42-45DD-9AAC-5325CB4776FF}"/>
              </a:ext>
            </a:extLst>
          </p:cNvPr>
          <p:cNvSpPr>
            <a:spLocks noGrp="1"/>
          </p:cNvSpPr>
          <p:nvPr>
            <p:ph type="sldNum" sz="quarter" idx="12"/>
          </p:nvPr>
        </p:nvSpPr>
        <p:spPr/>
        <p:txBody>
          <a:bodyPr/>
          <a:lstStyle/>
          <a:p>
            <a:fld id="{0C214F17-86AB-4F1C-BC88-4CB7EE2FB93D}" type="slidenum">
              <a:rPr lang="en-US" sz="1050" b="1" smtClean="0">
                <a:solidFill>
                  <a:schemeClr val="tx1"/>
                </a:solidFill>
              </a:rPr>
              <a:t>59</a:t>
            </a:fld>
            <a:endParaRPr lang="en-US" sz="1050" b="1" dirty="0">
              <a:solidFill>
                <a:schemeClr val="tx1"/>
              </a:solidFill>
            </a:endParaRPr>
          </a:p>
        </p:txBody>
      </p:sp>
      <p:sp>
        <p:nvSpPr>
          <p:cNvPr id="4" name="TextBox 3">
            <a:extLst>
              <a:ext uri="{FF2B5EF4-FFF2-40B4-BE49-F238E27FC236}">
                <a16:creationId xmlns:a16="http://schemas.microsoft.com/office/drawing/2014/main" id="{1B5DF2DE-ECDC-45EF-884E-D96E5DBCAB5B}"/>
              </a:ext>
            </a:extLst>
          </p:cNvPr>
          <p:cNvSpPr txBox="1"/>
          <p:nvPr/>
        </p:nvSpPr>
        <p:spPr>
          <a:xfrm>
            <a:off x="534352" y="821033"/>
            <a:ext cx="6853207" cy="8691738"/>
          </a:xfrm>
          <a:prstGeom prst="rect">
            <a:avLst/>
          </a:prstGeom>
          <a:noFill/>
        </p:spPr>
        <p:txBody>
          <a:bodyPr wrap="square">
            <a:spAutoFit/>
          </a:bodyPr>
          <a:lstStyle/>
          <a:p>
            <a:pPr marL="0" marR="0" algn="ctr">
              <a:lnSpc>
                <a:spcPct val="120000"/>
              </a:lnSpc>
              <a:spcBef>
                <a:spcPts val="600"/>
              </a:spcBef>
              <a:spcAft>
                <a:spcPts val="0"/>
              </a:spcAft>
            </a:pPr>
            <a:r>
              <a:rPr lang="en-US" sz="1100" b="1" u="sng" dirty="0">
                <a:effectLst/>
                <a:latin typeface="Calibri" panose="020F0502020204030204" pitchFamily="34" charset="0"/>
                <a:ea typeface="Calibri" panose="020F0502020204030204" pitchFamily="34" charset="0"/>
              </a:rPr>
              <a:t>Slide 24</a:t>
            </a:r>
            <a:endParaRPr lang="en-US" sz="1100" dirty="0">
              <a:effectLst/>
              <a:latin typeface="Calibri" panose="020F0502020204030204" pitchFamily="34" charset="0"/>
              <a:ea typeface="Calibri" panose="020F0502020204030204" pitchFamily="34" charset="0"/>
            </a:endParaRPr>
          </a:p>
          <a:p>
            <a:pPr marL="0" marR="0">
              <a:lnSpc>
                <a:spcPct val="120000"/>
              </a:lnSpc>
              <a:spcBef>
                <a:spcPts val="600"/>
              </a:spcBef>
              <a:spcAft>
                <a:spcPts val="0"/>
              </a:spcAft>
            </a:pPr>
            <a:r>
              <a:rPr lang="en-US" sz="1200" baseline="30000" dirty="0">
                <a:effectLst/>
                <a:latin typeface="Calibri" panose="020F0502020204030204" pitchFamily="34" charset="0"/>
                <a:ea typeface="Calibri" panose="020F0502020204030204" pitchFamily="34" charset="0"/>
              </a:rPr>
              <a:t>4</a:t>
            </a:r>
            <a:r>
              <a:rPr lang="en-US" sz="1100" dirty="0">
                <a:effectLst/>
                <a:latin typeface="Calibri" panose="020F0502020204030204" pitchFamily="34" charset="0"/>
                <a:ea typeface="Calibri" panose="020F0502020204030204" pitchFamily="34" charset="0"/>
              </a:rPr>
              <a:t>See </a:t>
            </a:r>
            <a:r>
              <a:rPr lang="en-US" sz="1100" dirty="0" err="1">
                <a:effectLst/>
                <a:latin typeface="Calibri" panose="020F0502020204030204" pitchFamily="34" charset="0"/>
                <a:ea typeface="Calibri" panose="020F0502020204030204" pitchFamily="34" charset="0"/>
              </a:rPr>
              <a:t>Kuntres</a:t>
            </a:r>
            <a:r>
              <a:rPr lang="en-US" sz="1100" dirty="0">
                <a:effectLst/>
                <a:latin typeface="Calibri" panose="020F0502020204030204" pitchFamily="34" charset="0"/>
                <a:ea typeface="Calibri" panose="020F0502020204030204" pitchFamily="34" charset="0"/>
              </a:rPr>
              <a:t>, Section </a:t>
            </a:r>
            <a:r>
              <a:rPr lang="en-US" sz="1000" dirty="0">
                <a:effectLst/>
                <a:latin typeface="Cambria" panose="02040503050406030204" pitchFamily="18" charset="0"/>
                <a:ea typeface="Calibri" panose="020F0502020204030204" pitchFamily="34" charset="0"/>
              </a:rPr>
              <a:t>VI-B</a:t>
            </a:r>
            <a:r>
              <a:rPr lang="en-US" sz="1000" dirty="0">
                <a:effectLst/>
                <a:latin typeface="Calibri" panose="020F0502020204030204" pitchFamily="34" charset="0"/>
                <a:ea typeface="Calibri" panose="020F0502020204030204" pitchFamily="34" charset="0"/>
              </a:rPr>
              <a:t>, </a:t>
            </a:r>
            <a:r>
              <a:rPr lang="en-US" sz="1100" dirty="0">
                <a:effectLst/>
                <a:latin typeface="Calibri" panose="020F0502020204030204" pitchFamily="34" charset="0"/>
                <a:ea typeface="Calibri" panose="020F0502020204030204" pitchFamily="34" charset="0"/>
              </a:rPr>
              <a:t>pp. 53-55 for more extensive discussion.</a:t>
            </a:r>
          </a:p>
          <a:p>
            <a:pPr marL="0" marR="0">
              <a:lnSpc>
                <a:spcPct val="120000"/>
              </a:lnSpc>
              <a:spcBef>
                <a:spcPts val="600"/>
              </a:spcBef>
              <a:spcAft>
                <a:spcPts val="0"/>
              </a:spcAft>
            </a:pPr>
            <a:r>
              <a:rPr lang="en-US" sz="1200" baseline="30000" dirty="0">
                <a:effectLst/>
                <a:latin typeface="Calibri" panose="020F0502020204030204" pitchFamily="34" charset="0"/>
                <a:ea typeface="Calibri" panose="020F0502020204030204" pitchFamily="34" charset="0"/>
              </a:rPr>
              <a:t>5</a:t>
            </a:r>
            <a:r>
              <a:rPr lang="en-US" sz="1100" dirty="0">
                <a:effectLst/>
                <a:latin typeface="Calibri" panose="020F0502020204030204" pitchFamily="34" charset="0"/>
                <a:ea typeface="Calibri" panose="020F0502020204030204" pitchFamily="34" charset="0"/>
              </a:rPr>
              <a:t>Rav Salomon:  Because of the Torah’s exalted spiritual nature, when we exist as individuals, no corporeal human being can grasp the Divine wisdom in the Torah.  However, when we exist as the unified entity of </a:t>
            </a:r>
            <a:r>
              <a:rPr lang="en-US" sz="1100" i="1" dirty="0">
                <a:effectLst/>
                <a:latin typeface="Calibri" panose="020F0502020204030204" pitchFamily="34" charset="0"/>
                <a:ea typeface="Calibri" panose="020F0502020204030204" pitchFamily="34" charset="0"/>
              </a:rPr>
              <a:t>Am Yisrael, </a:t>
            </a:r>
            <a:r>
              <a:rPr lang="en-US" sz="1100" dirty="0">
                <a:effectLst/>
                <a:latin typeface="Calibri" panose="020F0502020204030204" pitchFamily="34" charset="0"/>
                <a:ea typeface="Calibri" panose="020F0502020204030204" pitchFamily="34" charset="0"/>
              </a:rPr>
              <a:t>we receive special Divine assistance (</a:t>
            </a:r>
            <a:r>
              <a:rPr lang="en-US" sz="1100" i="1" dirty="0" err="1">
                <a:effectLst/>
                <a:latin typeface="Calibri" panose="020F0502020204030204" pitchFamily="34" charset="0"/>
                <a:ea typeface="Calibri" panose="020F0502020204030204" pitchFamily="34" charset="0"/>
              </a:rPr>
              <a:t>Seyata</a:t>
            </a:r>
            <a:r>
              <a:rPr lang="en-US" sz="1100" i="1" dirty="0">
                <a:effectLst/>
                <a:latin typeface="Calibri" panose="020F0502020204030204" pitchFamily="34" charset="0"/>
                <a:ea typeface="Calibri" panose="020F0502020204030204" pitchFamily="34" charset="0"/>
              </a:rPr>
              <a:t> </a:t>
            </a:r>
            <a:r>
              <a:rPr lang="en-US" sz="1100" i="1" dirty="0" err="1">
                <a:effectLst/>
                <a:latin typeface="Calibri" panose="020F0502020204030204" pitchFamily="34" charset="0"/>
                <a:ea typeface="Calibri" panose="020F0502020204030204" pitchFamily="34" charset="0"/>
              </a:rPr>
              <a:t>Dishmaya</a:t>
            </a:r>
            <a:r>
              <a:rPr lang="en-US" sz="1100" dirty="0">
                <a:effectLst/>
                <a:latin typeface="Calibri" panose="020F0502020204030204" pitchFamily="34" charset="0"/>
                <a:ea typeface="Calibri" panose="020F0502020204030204" pitchFamily="34" charset="0"/>
              </a:rPr>
              <a:t>) to develop keen insight and depth in Torah study (see </a:t>
            </a:r>
            <a:r>
              <a:rPr lang="en-US" sz="1100" dirty="0" err="1">
                <a:effectLst/>
                <a:latin typeface="Calibri" panose="020F0502020204030204" pitchFamily="34" charset="0"/>
                <a:ea typeface="Calibri" panose="020F0502020204030204" pitchFamily="34" charset="0"/>
              </a:rPr>
              <a:t>Kuntres</a:t>
            </a:r>
            <a:r>
              <a:rPr lang="en-US" sz="1100" dirty="0">
                <a:effectLst/>
                <a:latin typeface="Calibri" panose="020F0502020204030204" pitchFamily="34" charset="0"/>
                <a:ea typeface="Calibri" panose="020F0502020204030204" pitchFamily="34" charset="0"/>
              </a:rPr>
              <a:t>, Section </a:t>
            </a:r>
            <a:r>
              <a:rPr lang="en-US" sz="1000" dirty="0">
                <a:effectLst/>
                <a:latin typeface="Cambria" panose="02040503050406030204" pitchFamily="18" charset="0"/>
                <a:ea typeface="Calibri" panose="020F0502020204030204" pitchFamily="34" charset="0"/>
              </a:rPr>
              <a:t>VI-B-1</a:t>
            </a:r>
            <a:r>
              <a:rPr lang="en-US" sz="1000" dirty="0">
                <a:effectLst/>
                <a:latin typeface="Calibri" panose="020F0502020204030204" pitchFamily="34" charset="0"/>
                <a:ea typeface="Calibri" panose="020F0502020204030204" pitchFamily="34" charset="0"/>
              </a:rPr>
              <a:t>, </a:t>
            </a:r>
            <a:r>
              <a:rPr lang="en-US" sz="1100" dirty="0">
                <a:effectLst/>
                <a:latin typeface="Calibri" panose="020F0502020204030204" pitchFamily="34" charset="0"/>
                <a:ea typeface="Calibri" panose="020F0502020204030204" pitchFamily="34" charset="0"/>
              </a:rPr>
              <a:t>p. 53).</a:t>
            </a:r>
          </a:p>
          <a:p>
            <a:pPr>
              <a:lnSpc>
                <a:spcPct val="120000"/>
              </a:lnSpc>
              <a:spcBef>
                <a:spcPts val="600"/>
              </a:spcBef>
            </a:pPr>
            <a:r>
              <a:rPr lang="en-US" sz="1200" baseline="30000" dirty="0">
                <a:effectLst/>
                <a:latin typeface="Calibri" panose="020F0502020204030204" pitchFamily="34" charset="0"/>
                <a:ea typeface="Calibri" panose="020F0502020204030204" pitchFamily="34" charset="0"/>
              </a:rPr>
              <a:t>6</a:t>
            </a:r>
            <a:r>
              <a:rPr lang="en-US" sz="1100" dirty="0">
                <a:effectLst/>
                <a:latin typeface="Calibri" panose="020F0502020204030204" pitchFamily="34" charset="0"/>
                <a:ea typeface="Times New Roman" panose="02020603050405020304" pitchFamily="18" charset="0"/>
              </a:rPr>
              <a:t>Rav Salomon (ibid) adds: A person who is a </a:t>
            </a:r>
            <a:r>
              <a:rPr lang="en-US" sz="1100" i="1" dirty="0" err="1">
                <a:effectLst/>
                <a:latin typeface="Calibri" panose="020F0502020204030204" pitchFamily="34" charset="0"/>
                <a:ea typeface="Times New Roman" panose="02020603050405020304" pitchFamily="18" charset="0"/>
              </a:rPr>
              <a:t>Nosei</a:t>
            </a:r>
            <a:r>
              <a:rPr lang="en-US" sz="1100" i="1" dirty="0">
                <a:effectLst/>
                <a:latin typeface="Calibri" panose="020F0502020204030204" pitchFamily="34" charset="0"/>
                <a:ea typeface="Times New Roman" panose="02020603050405020304" pitchFamily="18" charset="0"/>
              </a:rPr>
              <a:t> </a:t>
            </a:r>
            <a:r>
              <a:rPr lang="en-US" sz="1100" i="1" dirty="0" err="1">
                <a:effectLst/>
                <a:latin typeface="Calibri" panose="020F0502020204030204" pitchFamily="34" charset="0"/>
                <a:ea typeface="Times New Roman" panose="02020603050405020304" pitchFamily="18" charset="0"/>
              </a:rPr>
              <a:t>B</a:t>
            </a:r>
            <a:r>
              <a:rPr lang="en-US" sz="1100" i="1" dirty="0" err="1">
                <a:effectLst/>
                <a:latin typeface="Times New Roman" panose="02020603050405020304" pitchFamily="18" charset="0"/>
                <a:ea typeface="Times New Roman" panose="02020603050405020304" pitchFamily="18" charset="0"/>
                <a:cs typeface="Calibri" panose="020F0502020204030204" pitchFamily="34" charset="0"/>
              </a:rPr>
              <a:t>’</a:t>
            </a:r>
            <a:r>
              <a:rPr lang="en-US" sz="1100" i="1" dirty="0" err="1">
                <a:effectLst/>
                <a:latin typeface="Calibri" panose="020F0502020204030204" pitchFamily="34" charset="0"/>
                <a:ea typeface="Times New Roman" panose="02020603050405020304" pitchFamily="18" charset="0"/>
              </a:rPr>
              <a:t>ol</a:t>
            </a:r>
            <a:r>
              <a:rPr lang="en-US" sz="1100" i="1" dirty="0">
                <a:effectLst/>
                <a:latin typeface="Calibri" panose="020F0502020204030204" pitchFamily="34" charset="0"/>
                <a:ea typeface="Times New Roman" panose="02020603050405020304" pitchFamily="18" charset="0"/>
              </a:rPr>
              <a:t> </a:t>
            </a:r>
            <a:r>
              <a:rPr lang="en-US" sz="1100" i="1" dirty="0" err="1">
                <a:effectLst/>
                <a:latin typeface="Calibri" panose="020F0502020204030204" pitchFamily="34" charset="0"/>
                <a:ea typeface="Times New Roman" panose="02020603050405020304" pitchFamily="18" charset="0"/>
              </a:rPr>
              <a:t>Im</a:t>
            </a:r>
            <a:r>
              <a:rPr lang="en-US" sz="1100" i="1" dirty="0">
                <a:effectLst/>
                <a:latin typeface="Calibri" panose="020F0502020204030204" pitchFamily="34" charset="0"/>
                <a:ea typeface="Times New Roman" panose="02020603050405020304" pitchFamily="18" charset="0"/>
              </a:rPr>
              <a:t> </a:t>
            </a:r>
            <a:r>
              <a:rPr lang="en-US" sz="1100" i="1" dirty="0" err="1">
                <a:effectLst/>
                <a:latin typeface="Calibri" panose="020F0502020204030204" pitchFamily="34" charset="0"/>
                <a:ea typeface="Times New Roman" panose="02020603050405020304" pitchFamily="18" charset="0"/>
              </a:rPr>
              <a:t>Chaveiro</a:t>
            </a:r>
            <a:r>
              <a:rPr lang="en-US" sz="1100" dirty="0">
                <a:effectLst/>
                <a:latin typeface="Calibri" panose="020F0502020204030204" pitchFamily="34" charset="0"/>
                <a:ea typeface="Times New Roman" panose="02020603050405020304" pitchFamily="18" charset="0"/>
              </a:rPr>
              <a:t> will feel a keen concern for the spiritual welfare of his brethren, and therefore, will share his Torah knowledge with them. Therefore, he is deserving of Divine assistance to acquire Torah, because his essence is bound to the communal existence of the Jewish people.</a:t>
            </a:r>
            <a:endParaRPr lang="en-US" sz="1100" dirty="0">
              <a:effectLst/>
              <a:latin typeface="Calibri" panose="020F0502020204030204" pitchFamily="34" charset="0"/>
              <a:ea typeface="Calibri" panose="020F0502020204030204" pitchFamily="34" charset="0"/>
            </a:endParaRPr>
          </a:p>
          <a:p>
            <a:pPr marL="0" marR="0">
              <a:lnSpc>
                <a:spcPct val="125000"/>
              </a:lnSpc>
              <a:spcBef>
                <a:spcPts val="600"/>
              </a:spcBef>
              <a:spcAft>
                <a:spcPts val="0"/>
              </a:spcAft>
            </a:pPr>
            <a:r>
              <a:rPr lang="en-US" sz="1200" baseline="30000" dirty="0">
                <a:effectLst/>
                <a:latin typeface="Calibri" panose="020F0502020204030204" pitchFamily="34" charset="0"/>
                <a:ea typeface="Calibri" panose="020F0502020204030204" pitchFamily="34" charset="0"/>
              </a:rPr>
              <a:t>7</a:t>
            </a:r>
            <a:r>
              <a:rPr lang="en-US" sz="1100" dirty="0">
                <a:effectLst/>
                <a:latin typeface="Calibri" panose="020F0502020204030204" pitchFamily="34" charset="0"/>
                <a:ea typeface="Calibri" panose="020F0502020204030204" pitchFamily="34" charset="0"/>
              </a:rPr>
              <a:t>Rav </a:t>
            </a:r>
            <a:r>
              <a:rPr lang="en-US" sz="1100" dirty="0" err="1">
                <a:effectLst/>
                <a:latin typeface="Calibri" panose="020F0502020204030204" pitchFamily="34" charset="0"/>
                <a:ea typeface="Calibri" panose="020F0502020204030204" pitchFamily="34" charset="0"/>
              </a:rPr>
              <a:t>Shmuelevitz</a:t>
            </a:r>
            <a:r>
              <a:rPr lang="en-US" sz="1100" dirty="0">
                <a:effectLst/>
                <a:latin typeface="Calibri" panose="020F0502020204030204" pitchFamily="34" charset="0"/>
                <a:ea typeface="Calibri" panose="020F0502020204030204" pitchFamily="34" charset="0"/>
              </a:rPr>
              <a:t> is referring to the Midrash (</a:t>
            </a:r>
            <a:r>
              <a:rPr lang="en-US" sz="1100" dirty="0" err="1">
                <a:effectLst/>
                <a:latin typeface="Calibri" panose="020F0502020204030204" pitchFamily="34" charset="0"/>
                <a:ea typeface="Calibri" panose="020F0502020204030204" pitchFamily="34" charset="0"/>
              </a:rPr>
              <a:t>Tanna</a:t>
            </a:r>
            <a:r>
              <a:rPr lang="en-US" sz="1100" dirty="0">
                <a:effectLst/>
                <a:latin typeface="Calibri" panose="020F0502020204030204" pitchFamily="34" charset="0"/>
                <a:ea typeface="Calibri" panose="020F0502020204030204" pitchFamily="34" charset="0"/>
              </a:rPr>
              <a:t> </a:t>
            </a:r>
            <a:r>
              <a:rPr lang="en-US" sz="1100" dirty="0" err="1">
                <a:effectLst/>
                <a:latin typeface="Calibri" panose="020F0502020204030204" pitchFamily="34" charset="0"/>
                <a:ea typeface="Calibri" panose="020F0502020204030204" pitchFamily="34" charset="0"/>
              </a:rPr>
              <a:t>D’bai</a:t>
            </a:r>
            <a:r>
              <a:rPr lang="en-US" sz="1100" dirty="0">
                <a:effectLst/>
                <a:latin typeface="Calibri" panose="020F0502020204030204" pitchFamily="34" charset="0"/>
                <a:ea typeface="Calibri" panose="020F0502020204030204" pitchFamily="34" charset="0"/>
              </a:rPr>
              <a:t> Eliyahu; see </a:t>
            </a:r>
            <a:r>
              <a:rPr lang="en-US" sz="1100" dirty="0" err="1">
                <a:effectLst/>
                <a:latin typeface="Calibri" panose="020F0502020204030204" pitchFamily="34" charset="0"/>
                <a:ea typeface="Calibri" panose="020F0502020204030204" pitchFamily="34" charset="0"/>
              </a:rPr>
              <a:t>Kuntres</a:t>
            </a:r>
            <a:r>
              <a:rPr lang="en-US" sz="1100" dirty="0">
                <a:effectLst/>
                <a:latin typeface="Calibri" panose="020F0502020204030204" pitchFamily="34" charset="0"/>
                <a:ea typeface="Calibri" panose="020F0502020204030204" pitchFamily="34" charset="0"/>
              </a:rPr>
              <a:t>, Source </a:t>
            </a:r>
            <a:r>
              <a:rPr lang="en-US" sz="1000" dirty="0">
                <a:effectLst/>
                <a:latin typeface="Cambria" panose="02040503050406030204" pitchFamily="18" charset="0"/>
                <a:ea typeface="Calibri" panose="020F0502020204030204" pitchFamily="34" charset="0"/>
              </a:rPr>
              <a:t>VI-3b</a:t>
            </a:r>
            <a:r>
              <a:rPr lang="en-US" sz="1000" dirty="0">
                <a:effectLst/>
                <a:latin typeface="Calibri" panose="020F0502020204030204" pitchFamily="34" charset="0"/>
                <a:ea typeface="Calibri" panose="020F0502020204030204" pitchFamily="34" charset="0"/>
              </a:rPr>
              <a:t>, </a:t>
            </a:r>
            <a:r>
              <a:rPr lang="en-US" sz="1100" dirty="0">
                <a:effectLst/>
                <a:latin typeface="Calibri" panose="020F0502020204030204" pitchFamily="34" charset="0"/>
                <a:ea typeface="Calibri" panose="020F0502020204030204" pitchFamily="34" charset="0"/>
              </a:rPr>
              <a:t>p. 54) which states: </a:t>
            </a:r>
            <a:r>
              <a:rPr lang="en-US" sz="1100" i="1" dirty="0">
                <a:effectLst/>
                <a:latin typeface="Calibri" panose="020F0502020204030204" pitchFamily="34" charset="0"/>
                <a:ea typeface="Calibri" panose="020F0502020204030204" pitchFamily="34" charset="0"/>
              </a:rPr>
              <a:t>When they arrived at Sinai, they formed a single encampment</a:t>
            </a:r>
            <a:r>
              <a:rPr lang="en-US" sz="1100" dirty="0">
                <a:effectLst/>
                <a:latin typeface="Calibri" panose="020F0502020204030204" pitchFamily="34" charset="0"/>
                <a:ea typeface="Calibri" panose="020F0502020204030204" pitchFamily="34" charset="0"/>
              </a:rPr>
              <a:t> (</a:t>
            </a:r>
            <a:r>
              <a:rPr lang="en-US" sz="1100" i="1" dirty="0">
                <a:effectLst/>
                <a:latin typeface="Calibri" panose="020F0502020204030204" pitchFamily="34" charset="0"/>
                <a:ea typeface="Calibri" panose="020F0502020204030204" pitchFamily="34" charset="0"/>
              </a:rPr>
              <a:t>“</a:t>
            </a:r>
            <a:r>
              <a:rPr lang="he-IL" sz="1200" dirty="0">
                <a:effectLst/>
                <a:latin typeface="Calibri" panose="020F0502020204030204" pitchFamily="34" charset="0"/>
                <a:ea typeface="Calibri" panose="020F0502020204030204" pitchFamily="34" charset="0"/>
                <a:cs typeface="Times New Roman" panose="02020603050405020304" pitchFamily="18" charset="0"/>
              </a:rPr>
              <a:t>חנייה אחת</a:t>
            </a:r>
            <a:r>
              <a:rPr lang="en-US" sz="1100" dirty="0">
                <a:effectLst/>
                <a:latin typeface="Calibri" panose="020F0502020204030204" pitchFamily="34" charset="0"/>
                <a:ea typeface="Calibri" panose="020F0502020204030204" pitchFamily="34" charset="0"/>
              </a:rPr>
              <a:t>”) … </a:t>
            </a:r>
            <a:r>
              <a:rPr lang="en-US" sz="1100" i="1" dirty="0">
                <a:effectLst/>
                <a:latin typeface="Calibri" panose="020F0502020204030204" pitchFamily="34" charset="0"/>
                <a:ea typeface="Calibri" panose="020F0502020204030204" pitchFamily="34" charset="0"/>
              </a:rPr>
              <a:t>The Holy One, blessed is He said: “Since Israel has disavowed conflict and instead, embraced peace – creating a single encampment </a:t>
            </a:r>
            <a:r>
              <a:rPr lang="en-US" sz="1100" dirty="0">
                <a:effectLst/>
                <a:latin typeface="Calibri" panose="020F0502020204030204" pitchFamily="34" charset="0"/>
                <a:ea typeface="Calibri" panose="020F0502020204030204" pitchFamily="34" charset="0"/>
              </a:rPr>
              <a:t>(‘</a:t>
            </a:r>
            <a:r>
              <a:rPr lang="he-IL" sz="1200" dirty="0">
                <a:effectLst/>
                <a:latin typeface="Calibri" panose="020F0502020204030204" pitchFamily="34" charset="0"/>
                <a:ea typeface="Calibri" panose="020F0502020204030204" pitchFamily="34" charset="0"/>
                <a:cs typeface="Times New Roman" panose="02020603050405020304" pitchFamily="18" charset="0"/>
              </a:rPr>
              <a:t>חנייה אחת</a:t>
            </a:r>
            <a:r>
              <a:rPr lang="en-US" sz="1100" dirty="0">
                <a:effectLst/>
                <a:latin typeface="Calibri" panose="020F0502020204030204" pitchFamily="34" charset="0"/>
                <a:ea typeface="Times New Roman" panose="02020603050405020304" pitchFamily="18" charset="0"/>
                <a:cs typeface="Calibri" panose="020F0502020204030204" pitchFamily="34" charset="0"/>
              </a:rPr>
              <a:t>’</a:t>
            </a:r>
            <a:r>
              <a:rPr lang="en-US" sz="1100" dirty="0">
                <a:effectLst/>
                <a:latin typeface="Calibri" panose="020F0502020204030204" pitchFamily="34" charset="0"/>
                <a:ea typeface="Calibri" panose="020F0502020204030204" pitchFamily="34" charset="0"/>
              </a:rPr>
              <a:t>) – </a:t>
            </a:r>
            <a:r>
              <a:rPr lang="en-US" sz="1100" i="1" dirty="0">
                <a:effectLst/>
                <a:latin typeface="Calibri" panose="020F0502020204030204" pitchFamily="34" charset="0"/>
                <a:ea typeface="Calibri" panose="020F0502020204030204" pitchFamily="34" charset="0"/>
              </a:rPr>
              <a:t>now is the time for Me to give them My Torah.</a:t>
            </a:r>
            <a:r>
              <a:rPr lang="en-US" sz="1100" dirty="0">
                <a:effectLst/>
                <a:latin typeface="Calibri" panose="020F0502020204030204" pitchFamily="34" charset="0"/>
                <a:ea typeface="Calibri" panose="020F0502020204030204" pitchFamily="34" charset="0"/>
              </a:rPr>
              <a:t>”</a:t>
            </a:r>
          </a:p>
          <a:p>
            <a:pPr marL="0" marR="0">
              <a:lnSpc>
                <a:spcPct val="120000"/>
              </a:lnSpc>
              <a:spcBef>
                <a:spcPts val="1800"/>
              </a:spcBef>
              <a:spcAft>
                <a:spcPts val="0"/>
              </a:spcAft>
            </a:pPr>
            <a:r>
              <a:rPr lang="en-US" sz="1300" b="1" dirty="0">
                <a:effectLst/>
                <a:latin typeface="Cambria" panose="02040503050406030204" pitchFamily="18" charset="0"/>
                <a:ea typeface="Calibri" panose="020F0502020204030204" pitchFamily="34" charset="0"/>
              </a:rPr>
              <a:t>Section V:  How does </a:t>
            </a:r>
            <a:r>
              <a:rPr lang="en-US" sz="1300" b="1" i="1" dirty="0" err="1">
                <a:effectLst/>
                <a:latin typeface="Cambria" panose="02040503050406030204" pitchFamily="18" charset="0"/>
                <a:ea typeface="Calibri" panose="020F0502020204030204" pitchFamily="34" charset="0"/>
              </a:rPr>
              <a:t>Nesiah</a:t>
            </a:r>
            <a:r>
              <a:rPr lang="en-US" sz="1300" b="1" i="1" dirty="0">
                <a:effectLst/>
                <a:latin typeface="Cambria" panose="02040503050406030204" pitchFamily="18" charset="0"/>
                <a:ea typeface="Calibri" panose="020F0502020204030204" pitchFamily="34" charset="0"/>
              </a:rPr>
              <a:t> </a:t>
            </a:r>
            <a:r>
              <a:rPr lang="en-US" sz="1300" b="1" i="1" dirty="0" err="1">
                <a:effectLst/>
                <a:latin typeface="Cambria" panose="02040503050406030204" pitchFamily="18" charset="0"/>
                <a:ea typeface="Calibri" panose="020F0502020204030204" pitchFamily="34" charset="0"/>
              </a:rPr>
              <a:t>B’ol</a:t>
            </a:r>
            <a:r>
              <a:rPr lang="en-US" sz="1300" b="1" dirty="0">
                <a:effectLst/>
                <a:latin typeface="Cambria" panose="02040503050406030204" pitchFamily="18" charset="0"/>
                <a:ea typeface="Calibri" panose="020F0502020204030204" pitchFamily="34" charset="0"/>
              </a:rPr>
              <a:t> arouse Heavenly mercy for fellow Jews in need?</a:t>
            </a:r>
            <a:endParaRPr lang="en-US" sz="1300" dirty="0">
              <a:effectLst/>
              <a:latin typeface="Calibri" panose="020F0502020204030204" pitchFamily="34" charset="0"/>
              <a:ea typeface="Calibri" panose="020F0502020204030204" pitchFamily="34" charset="0"/>
            </a:endParaRPr>
          </a:p>
          <a:p>
            <a:pPr marL="0" marR="0" algn="ctr">
              <a:lnSpc>
                <a:spcPct val="150000"/>
              </a:lnSpc>
              <a:spcBef>
                <a:spcPts val="600"/>
              </a:spcBef>
              <a:spcAft>
                <a:spcPts val="0"/>
              </a:spcAft>
            </a:pPr>
            <a:r>
              <a:rPr lang="en-US" sz="1100" b="1" u="sng" dirty="0">
                <a:effectLst/>
                <a:latin typeface="Calibri" panose="020F0502020204030204" pitchFamily="34" charset="0"/>
                <a:ea typeface="Calibri" panose="020F0502020204030204" pitchFamily="34" charset="0"/>
              </a:rPr>
              <a:t>Slide 25</a:t>
            </a:r>
            <a:endParaRPr lang="en-US" sz="1100" dirty="0">
              <a:effectLst/>
              <a:latin typeface="Calibri" panose="020F0502020204030204" pitchFamily="34" charset="0"/>
              <a:ea typeface="Calibri" panose="020F0502020204030204" pitchFamily="34" charset="0"/>
            </a:endParaRPr>
          </a:p>
          <a:p>
            <a:pPr marL="0" marR="0">
              <a:lnSpc>
                <a:spcPct val="135000"/>
              </a:lnSpc>
              <a:spcBef>
                <a:spcPts val="0"/>
              </a:spcBef>
              <a:spcAft>
                <a:spcPts val="0"/>
              </a:spcAft>
            </a:pPr>
            <a:r>
              <a:rPr lang="en-US" sz="1200" baseline="30000" dirty="0">
                <a:effectLst/>
                <a:latin typeface="Calibri" panose="020F0502020204030204" pitchFamily="34" charset="0"/>
                <a:ea typeface="Calibri" panose="020F0502020204030204" pitchFamily="34" charset="0"/>
              </a:rPr>
              <a:t>1</a:t>
            </a:r>
            <a:r>
              <a:rPr lang="en-US" sz="1100" dirty="0">
                <a:effectLst/>
                <a:latin typeface="Calibri" panose="020F0502020204030204" pitchFamily="34" charset="0"/>
                <a:ea typeface="Calibri" panose="020F0502020204030204" pitchFamily="34" charset="0"/>
              </a:rPr>
              <a:t>See </a:t>
            </a:r>
            <a:r>
              <a:rPr lang="en-US" sz="1100" dirty="0" err="1">
                <a:effectLst/>
                <a:latin typeface="Calibri" panose="020F0502020204030204" pitchFamily="34" charset="0"/>
                <a:ea typeface="Calibri" panose="020F0502020204030204" pitchFamily="34" charset="0"/>
              </a:rPr>
              <a:t>Kuntres</a:t>
            </a:r>
            <a:r>
              <a:rPr lang="en-US" sz="1100" dirty="0">
                <a:effectLst/>
                <a:latin typeface="Calibri" panose="020F0502020204030204" pitchFamily="34" charset="0"/>
                <a:ea typeface="Calibri" panose="020F0502020204030204" pitchFamily="34" charset="0"/>
              </a:rPr>
              <a:t>, Section </a:t>
            </a:r>
            <a:r>
              <a:rPr lang="en-US" sz="1000" dirty="0">
                <a:effectLst/>
                <a:latin typeface="Cambria" panose="02040503050406030204" pitchFamily="18" charset="0"/>
                <a:ea typeface="Calibri" panose="020F0502020204030204" pitchFamily="34" charset="0"/>
              </a:rPr>
              <a:t>VIII</a:t>
            </a:r>
            <a:r>
              <a:rPr lang="en-US" sz="1000" dirty="0">
                <a:effectLst/>
                <a:latin typeface="Calibri" panose="020F0502020204030204" pitchFamily="34" charset="0"/>
                <a:ea typeface="Calibri" panose="020F0502020204030204" pitchFamily="34" charset="0"/>
              </a:rPr>
              <a:t>, </a:t>
            </a:r>
            <a:r>
              <a:rPr lang="en-US" sz="1100" dirty="0">
                <a:effectLst/>
                <a:latin typeface="Calibri" panose="020F0502020204030204" pitchFamily="34" charset="0"/>
                <a:ea typeface="Calibri" panose="020F0502020204030204" pitchFamily="34" charset="0"/>
              </a:rPr>
              <a:t>pp. </a:t>
            </a:r>
            <a:r>
              <a:rPr lang="en-US" sz="1100" dirty="0">
                <a:latin typeface="Calibri" panose="020F0502020204030204" pitchFamily="34" charset="0"/>
                <a:ea typeface="Calibri" panose="020F0502020204030204" pitchFamily="34" charset="0"/>
              </a:rPr>
              <a:t>70</a:t>
            </a:r>
            <a:r>
              <a:rPr lang="en-US" sz="1100" dirty="0">
                <a:effectLst/>
                <a:latin typeface="Calibri" panose="020F0502020204030204" pitchFamily="34" charset="0"/>
                <a:ea typeface="Calibri" panose="020F0502020204030204" pitchFamily="34" charset="0"/>
              </a:rPr>
              <a:t>-72, for more extensive discussion.</a:t>
            </a:r>
          </a:p>
          <a:p>
            <a:pPr marL="0" marR="0">
              <a:lnSpc>
                <a:spcPct val="135000"/>
              </a:lnSpc>
              <a:spcBef>
                <a:spcPts val="600"/>
              </a:spcBef>
              <a:spcAft>
                <a:spcPts val="0"/>
              </a:spcAft>
            </a:pPr>
            <a:r>
              <a:rPr lang="en-US" sz="1200" baseline="30000" dirty="0">
                <a:effectLst/>
                <a:latin typeface="Calibri" panose="020F0502020204030204" pitchFamily="34" charset="0"/>
                <a:ea typeface="Calibri" panose="020F0502020204030204" pitchFamily="34" charset="0"/>
              </a:rPr>
              <a:t>2</a:t>
            </a:r>
            <a:r>
              <a:rPr lang="en-US" sz="1100" dirty="0">
                <a:effectLst/>
                <a:latin typeface="Calibri" panose="020F0502020204030204" pitchFamily="34" charset="0"/>
                <a:ea typeface="Calibri" panose="020F0502020204030204" pitchFamily="34" charset="0"/>
              </a:rPr>
              <a:t>Rav Salomon applies this to the</a:t>
            </a:r>
            <a:r>
              <a:rPr lang="en-US" sz="1100" i="1" dirty="0">
                <a:effectLst/>
                <a:latin typeface="Calibri" panose="020F0502020204030204" pitchFamily="34" charset="0"/>
                <a:ea typeface="Calibri" panose="020F0502020204030204" pitchFamily="34" charset="0"/>
              </a:rPr>
              <a:t> </a:t>
            </a:r>
            <a:r>
              <a:rPr lang="en-US" sz="1100" i="1" dirty="0" err="1">
                <a:effectLst/>
                <a:latin typeface="Calibri" panose="020F0502020204030204" pitchFamily="34" charset="0"/>
                <a:ea typeface="Calibri" panose="020F0502020204030204" pitchFamily="34" charset="0"/>
              </a:rPr>
              <a:t>middah</a:t>
            </a:r>
            <a:r>
              <a:rPr lang="en-US" sz="1100" i="1" dirty="0">
                <a:effectLst/>
                <a:latin typeface="Calibri" panose="020F0502020204030204" pitchFamily="34" charset="0"/>
                <a:ea typeface="Calibri" panose="020F0502020204030204" pitchFamily="34" charset="0"/>
              </a:rPr>
              <a:t> </a:t>
            </a:r>
            <a:r>
              <a:rPr lang="en-US" sz="1100" dirty="0">
                <a:effectLst/>
                <a:latin typeface="Calibri" panose="020F0502020204030204" pitchFamily="34" charset="0"/>
                <a:ea typeface="Calibri" panose="020F0502020204030204" pitchFamily="34" charset="0"/>
              </a:rPr>
              <a:t>of </a:t>
            </a:r>
            <a:r>
              <a:rPr lang="en-US" sz="1100" i="1" dirty="0" err="1">
                <a:effectLst/>
                <a:latin typeface="Calibri" panose="020F0502020204030204" pitchFamily="34" charset="0"/>
                <a:ea typeface="Calibri" panose="020F0502020204030204" pitchFamily="34" charset="0"/>
              </a:rPr>
              <a:t>Nosei</a:t>
            </a:r>
            <a:r>
              <a:rPr lang="en-US" sz="1100" i="1" dirty="0">
                <a:effectLst/>
                <a:latin typeface="Calibri" panose="020F0502020204030204" pitchFamily="34" charset="0"/>
                <a:ea typeface="Calibri" panose="020F0502020204030204" pitchFamily="34" charset="0"/>
              </a:rPr>
              <a:t> </a:t>
            </a:r>
            <a:r>
              <a:rPr lang="en-US" sz="1100" i="1" dirty="0" err="1">
                <a:effectLst/>
                <a:latin typeface="Calibri" panose="020F0502020204030204" pitchFamily="34" charset="0"/>
                <a:ea typeface="Calibri" panose="020F0502020204030204" pitchFamily="34" charset="0"/>
              </a:rPr>
              <a:t>B’ol</a:t>
            </a:r>
            <a:r>
              <a:rPr lang="en-US" sz="1100" i="1" dirty="0">
                <a:effectLst/>
                <a:latin typeface="Calibri" panose="020F0502020204030204" pitchFamily="34" charset="0"/>
                <a:ea typeface="Calibri" panose="020F0502020204030204" pitchFamily="34" charset="0"/>
              </a:rPr>
              <a:t> </a:t>
            </a:r>
            <a:r>
              <a:rPr lang="en-US" sz="1100" i="1" dirty="0" err="1">
                <a:effectLst/>
                <a:latin typeface="Calibri" panose="020F0502020204030204" pitchFamily="34" charset="0"/>
                <a:ea typeface="Calibri" panose="020F0502020204030204" pitchFamily="34" charset="0"/>
              </a:rPr>
              <a:t>Im</a:t>
            </a:r>
            <a:r>
              <a:rPr lang="en-US" sz="1100" i="1" dirty="0">
                <a:effectLst/>
                <a:latin typeface="Calibri" panose="020F0502020204030204" pitchFamily="34" charset="0"/>
                <a:ea typeface="Calibri" panose="020F0502020204030204" pitchFamily="34" charset="0"/>
              </a:rPr>
              <a:t> </a:t>
            </a:r>
            <a:r>
              <a:rPr lang="en-US" sz="1100" i="1" dirty="0" err="1">
                <a:effectLst/>
                <a:latin typeface="Calibri" panose="020F0502020204030204" pitchFamily="34" charset="0"/>
                <a:ea typeface="Calibri" panose="020F0502020204030204" pitchFamily="34" charset="0"/>
              </a:rPr>
              <a:t>Chaveiro</a:t>
            </a:r>
            <a:r>
              <a:rPr lang="en-US" sz="1100" dirty="0">
                <a:effectLst/>
                <a:latin typeface="Calibri" panose="020F0502020204030204" pitchFamily="34" charset="0"/>
                <a:ea typeface="Calibri" panose="020F0502020204030204" pitchFamily="34" charset="0"/>
              </a:rPr>
              <a:t>:</a:t>
            </a:r>
            <a:r>
              <a:rPr lang="en-US" sz="1100" i="1" dirty="0">
                <a:effectLst/>
                <a:latin typeface="Calibri" panose="020F0502020204030204" pitchFamily="34" charset="0"/>
                <a:ea typeface="Calibri" panose="020F0502020204030204" pitchFamily="34" charset="0"/>
              </a:rPr>
              <a:t>  </a:t>
            </a:r>
            <a:r>
              <a:rPr lang="en-US" sz="1100" dirty="0">
                <a:effectLst/>
                <a:latin typeface="Calibri" panose="020F0502020204030204" pitchFamily="34" charset="0"/>
                <a:ea typeface="Times New Roman" panose="02020603050405020304" pitchFamily="18" charset="0"/>
              </a:rPr>
              <a:t>When we are </a:t>
            </a:r>
            <a:r>
              <a:rPr lang="en-US" sz="1100" i="1" dirty="0" err="1">
                <a:effectLst/>
                <a:latin typeface="Calibri" panose="020F0502020204030204" pitchFamily="34" charset="0"/>
                <a:ea typeface="Times New Roman" panose="02020603050405020304" pitchFamily="18" charset="0"/>
              </a:rPr>
              <a:t>Nosei</a:t>
            </a:r>
            <a:r>
              <a:rPr lang="en-US" sz="1100" i="1" dirty="0">
                <a:effectLst/>
                <a:latin typeface="Calibri" panose="020F0502020204030204" pitchFamily="34" charset="0"/>
                <a:ea typeface="Times New Roman" panose="02020603050405020304" pitchFamily="18" charset="0"/>
              </a:rPr>
              <a:t> </a:t>
            </a:r>
            <a:r>
              <a:rPr lang="en-US" sz="1100" i="1" dirty="0" err="1">
                <a:effectLst/>
                <a:latin typeface="Calibri" panose="020F0502020204030204" pitchFamily="34" charset="0"/>
                <a:ea typeface="Times New Roman" panose="02020603050405020304" pitchFamily="18" charset="0"/>
              </a:rPr>
              <a:t>B</a:t>
            </a:r>
            <a:r>
              <a:rPr lang="en-US" sz="1100" i="1" dirty="0" err="1">
                <a:effectLst/>
                <a:latin typeface="Times New Roman" panose="02020603050405020304" pitchFamily="18" charset="0"/>
                <a:ea typeface="Times New Roman" panose="02020603050405020304" pitchFamily="18" charset="0"/>
                <a:cs typeface="Calibri" panose="020F0502020204030204" pitchFamily="34" charset="0"/>
              </a:rPr>
              <a:t>’</a:t>
            </a:r>
            <a:r>
              <a:rPr lang="en-US" sz="1100" i="1" dirty="0" err="1">
                <a:effectLst/>
                <a:latin typeface="Calibri" panose="020F0502020204030204" pitchFamily="34" charset="0"/>
                <a:ea typeface="Times New Roman" panose="02020603050405020304" pitchFamily="18" charset="0"/>
              </a:rPr>
              <a:t>ol</a:t>
            </a:r>
            <a:r>
              <a:rPr lang="en-US" sz="1100" i="1" dirty="0">
                <a:effectLst/>
                <a:latin typeface="Calibri" panose="020F0502020204030204" pitchFamily="34" charset="0"/>
                <a:ea typeface="Times New Roman" panose="02020603050405020304" pitchFamily="18" charset="0"/>
              </a:rPr>
              <a:t> </a:t>
            </a:r>
            <a:r>
              <a:rPr lang="en-US" sz="1100" dirty="0">
                <a:effectLst/>
                <a:latin typeface="Calibri" panose="020F0502020204030204" pitchFamily="34" charset="0"/>
                <a:ea typeface="Times New Roman" panose="02020603050405020304" pitchFamily="18" charset="0"/>
              </a:rPr>
              <a:t>with each other, we open the Heavenly channels for Hashem</a:t>
            </a:r>
            <a:r>
              <a:rPr lang="en-US" sz="1100" dirty="0">
                <a:effectLst/>
                <a:latin typeface="Times New Roman" panose="02020603050405020304" pitchFamily="18" charset="0"/>
                <a:ea typeface="Times New Roman" panose="02020603050405020304" pitchFamily="18" charset="0"/>
                <a:cs typeface="Calibri" panose="020F0502020204030204" pitchFamily="34" charset="0"/>
              </a:rPr>
              <a:t>’</a:t>
            </a:r>
            <a:r>
              <a:rPr lang="en-US" sz="1100" dirty="0">
                <a:effectLst/>
                <a:latin typeface="Calibri" panose="020F0502020204030204" pitchFamily="34" charset="0"/>
                <a:ea typeface="Times New Roman" panose="02020603050405020304" pitchFamily="18" charset="0"/>
              </a:rPr>
              <a:t>s </a:t>
            </a:r>
            <a:r>
              <a:rPr lang="en-US" sz="1100" i="1" dirty="0" err="1">
                <a:effectLst/>
                <a:latin typeface="Calibri" panose="020F0502020204030204" pitchFamily="34" charset="0"/>
                <a:ea typeface="Times New Roman" panose="02020603050405020304" pitchFamily="18" charset="0"/>
              </a:rPr>
              <a:t>middah</a:t>
            </a:r>
            <a:r>
              <a:rPr lang="en-US" sz="1100" dirty="0">
                <a:effectLst/>
                <a:latin typeface="Calibri" panose="020F0502020204030204" pitchFamily="34" charset="0"/>
                <a:ea typeface="Times New Roman" panose="02020603050405020304" pitchFamily="18" charset="0"/>
              </a:rPr>
              <a:t>, </a:t>
            </a:r>
            <a:r>
              <a:rPr lang="en-US" sz="1100" dirty="0">
                <a:effectLst/>
                <a:latin typeface="Calibri" panose="020F0502020204030204" pitchFamily="34" charset="0"/>
                <a:ea typeface="Times New Roman" panose="02020603050405020304" pitchFamily="18" charset="0"/>
                <a:cs typeface="Calibri" panose="020F0502020204030204" pitchFamily="34" charset="0"/>
              </a:rPr>
              <a:t>“</a:t>
            </a:r>
            <a:r>
              <a:rPr lang="he-IL" sz="1200" dirty="0">
                <a:effectLst/>
                <a:latin typeface="Palatino Linotype" panose="02040502050505030304" pitchFamily="18" charset="0"/>
                <a:ea typeface="Calibri" panose="020F0502020204030204" pitchFamily="34" charset="0"/>
                <a:cs typeface="Times New Roman" panose="02020603050405020304" pitchFamily="18" charset="0"/>
              </a:rPr>
              <a:t>לִשְׁאֵרִית נַחֲלָתוֹ</a:t>
            </a:r>
            <a:r>
              <a:rPr lang="en-US" sz="1100" dirty="0">
                <a:effectLst/>
                <a:latin typeface="Calibri" panose="020F0502020204030204" pitchFamily="34" charset="0"/>
                <a:ea typeface="Times New Roman" panose="02020603050405020304" pitchFamily="18" charset="0"/>
                <a:cs typeface="Calibri" panose="020F0502020204030204" pitchFamily="34" charset="0"/>
              </a:rPr>
              <a:t>”</a:t>
            </a:r>
            <a:r>
              <a:rPr lang="en-US" sz="1100" dirty="0">
                <a:effectLst/>
                <a:latin typeface="Calibri" panose="020F0502020204030204" pitchFamily="34" charset="0"/>
                <a:ea typeface="Times New Roman" panose="02020603050405020304" pitchFamily="18" charset="0"/>
              </a:rPr>
              <a:t> to flow toward us.  Because of this </a:t>
            </a:r>
            <a:r>
              <a:rPr lang="en-US" sz="1100" i="1" dirty="0" err="1">
                <a:effectLst/>
                <a:latin typeface="Calibri" panose="020F0502020204030204" pitchFamily="34" charset="0"/>
                <a:ea typeface="Times New Roman" panose="02020603050405020304" pitchFamily="18" charset="0"/>
              </a:rPr>
              <a:t>middah</a:t>
            </a:r>
            <a:r>
              <a:rPr lang="en-US" sz="1100" dirty="0">
                <a:effectLst/>
                <a:latin typeface="Calibri" panose="020F0502020204030204" pitchFamily="34" charset="0"/>
                <a:ea typeface="Times New Roman" panose="02020603050405020304" pitchFamily="18" charset="0"/>
              </a:rPr>
              <a:t>, Hashem cannot bear to see us suffer as </a:t>
            </a:r>
            <a:r>
              <a:rPr lang="en-US" sz="1100" i="1" dirty="0">
                <a:effectLst/>
                <a:latin typeface="Calibri" panose="020F0502020204030204" pitchFamily="34" charset="0"/>
                <a:ea typeface="Times New Roman" panose="02020603050405020304" pitchFamily="18" charset="0"/>
              </a:rPr>
              <a:t>Tomer Devorah </a:t>
            </a:r>
            <a:r>
              <a:rPr lang="en-US" sz="1100" dirty="0">
                <a:effectLst/>
                <a:latin typeface="Calibri" panose="020F0502020204030204" pitchFamily="34" charset="0"/>
                <a:ea typeface="Times New Roman" panose="02020603050405020304" pitchFamily="18" charset="0"/>
              </a:rPr>
              <a:t>says (Slide 10, Source </a:t>
            </a:r>
            <a:r>
              <a:rPr lang="en-US" sz="1000" dirty="0">
                <a:effectLst/>
                <a:latin typeface="Cambria" panose="02040503050406030204" pitchFamily="18" charset="0"/>
                <a:ea typeface="Times New Roman" panose="02020603050405020304" pitchFamily="18" charset="0"/>
                <a:cs typeface="Cambria" panose="02040503050406030204" pitchFamily="18" charset="0"/>
              </a:rPr>
              <a:t>II-1b</a:t>
            </a:r>
            <a:r>
              <a:rPr lang="en-US" sz="1100" dirty="0">
                <a:effectLst/>
                <a:latin typeface="Calibri" panose="020F0502020204030204" pitchFamily="34" charset="0"/>
                <a:ea typeface="Times New Roman" panose="02020603050405020304" pitchFamily="18" charset="0"/>
              </a:rPr>
              <a:t>): </a:t>
            </a:r>
            <a:r>
              <a:rPr lang="en-US" sz="1100" i="1" dirty="0">
                <a:effectLst/>
                <a:latin typeface="Calibri" panose="020F0502020204030204" pitchFamily="34" charset="0"/>
                <a:ea typeface="Times New Roman" panose="02020603050405020304" pitchFamily="18" charset="0"/>
                <a:cs typeface="Calibri" panose="020F0502020204030204" pitchFamily="34" charset="0"/>
              </a:rPr>
              <a:t>“He cannot bear their pain and their disgrace, because they are the remnant of His inheritance.</a:t>
            </a:r>
            <a:r>
              <a:rPr lang="en-US" sz="1100" dirty="0">
                <a:effectLst/>
                <a:latin typeface="Calibri" panose="020F0502020204030204" pitchFamily="34" charset="0"/>
                <a:ea typeface="Times New Roman" panose="02020603050405020304" pitchFamily="18" charset="0"/>
                <a:cs typeface="Calibri" panose="020F0502020204030204" pitchFamily="34" charset="0"/>
              </a:rPr>
              <a:t>”  By inducing</a:t>
            </a:r>
            <a:r>
              <a:rPr lang="en-US" sz="1100" dirty="0">
                <a:effectLst/>
                <a:latin typeface="Calibri" panose="020F0502020204030204" pitchFamily="34" charset="0"/>
                <a:ea typeface="Times New Roman" panose="02020603050405020304" pitchFamily="18" charset="0"/>
              </a:rPr>
              <a:t> the flow of </a:t>
            </a:r>
            <a:r>
              <a:rPr lang="en-US" sz="1100" dirty="0">
                <a:effectLst/>
                <a:latin typeface="Calibri" panose="020F0502020204030204" pitchFamily="34" charset="0"/>
                <a:ea typeface="Times New Roman" panose="02020603050405020304" pitchFamily="18" charset="0"/>
                <a:cs typeface="Calibri" panose="020F0502020204030204" pitchFamily="34" charset="0"/>
              </a:rPr>
              <a:t>“</a:t>
            </a:r>
            <a:r>
              <a:rPr lang="he-IL" sz="1200" dirty="0">
                <a:effectLst/>
                <a:latin typeface="Palatino Linotype" panose="02040502050505030304" pitchFamily="18" charset="0"/>
                <a:ea typeface="Calibri" panose="020F0502020204030204" pitchFamily="34" charset="0"/>
                <a:cs typeface="Times New Roman" panose="02020603050405020304" pitchFamily="18" charset="0"/>
              </a:rPr>
              <a:t>לִשְׁאֵרִית נַחֲלָתוֹ</a:t>
            </a:r>
            <a:r>
              <a:rPr lang="en-US" sz="1100" dirty="0">
                <a:effectLst/>
                <a:latin typeface="Calibri" panose="020F0502020204030204" pitchFamily="34" charset="0"/>
                <a:ea typeface="Times New Roman" panose="02020603050405020304" pitchFamily="18" charset="0"/>
                <a:cs typeface="Calibri" panose="020F0502020204030204" pitchFamily="34" charset="0"/>
              </a:rPr>
              <a:t>”</a:t>
            </a:r>
            <a:r>
              <a:rPr lang="en-US" sz="1100" dirty="0">
                <a:effectLst/>
                <a:latin typeface="Calibri" panose="020F0502020204030204" pitchFamily="34" charset="0"/>
                <a:ea typeface="Times New Roman" panose="02020603050405020304" pitchFamily="18" charset="0"/>
              </a:rPr>
              <a:t>, our </a:t>
            </a:r>
            <a:br>
              <a:rPr lang="en-US" sz="1100" dirty="0">
                <a:effectLst/>
                <a:latin typeface="Calibri" panose="020F0502020204030204" pitchFamily="34" charset="0"/>
                <a:ea typeface="Times New Roman" panose="02020603050405020304" pitchFamily="18" charset="0"/>
              </a:rPr>
            </a:br>
            <a:r>
              <a:rPr lang="en-US" sz="1100" i="1" dirty="0" err="1">
                <a:effectLst/>
                <a:latin typeface="Calibri" panose="020F0502020204030204" pitchFamily="34" charset="0"/>
                <a:ea typeface="Times New Roman" panose="02020603050405020304" pitchFamily="18" charset="0"/>
              </a:rPr>
              <a:t>Nesiah</a:t>
            </a:r>
            <a:r>
              <a:rPr lang="en-US" sz="1100" i="1" dirty="0">
                <a:effectLst/>
                <a:latin typeface="Calibri" panose="020F0502020204030204" pitchFamily="34" charset="0"/>
                <a:ea typeface="Times New Roman" panose="02020603050405020304" pitchFamily="18" charset="0"/>
              </a:rPr>
              <a:t> </a:t>
            </a:r>
            <a:r>
              <a:rPr lang="en-US" sz="1100" i="1" dirty="0" err="1">
                <a:effectLst/>
                <a:latin typeface="Calibri" panose="020F0502020204030204" pitchFamily="34" charset="0"/>
                <a:ea typeface="Times New Roman" panose="02020603050405020304" pitchFamily="18" charset="0"/>
              </a:rPr>
              <a:t>B</a:t>
            </a:r>
            <a:r>
              <a:rPr lang="en-US" sz="1100" i="1" dirty="0" err="1">
                <a:effectLst/>
                <a:latin typeface="Times New Roman" panose="02020603050405020304" pitchFamily="18" charset="0"/>
                <a:ea typeface="Times New Roman" panose="02020603050405020304" pitchFamily="18" charset="0"/>
                <a:cs typeface="Calibri" panose="020F0502020204030204" pitchFamily="34" charset="0"/>
              </a:rPr>
              <a:t>’</a:t>
            </a:r>
            <a:r>
              <a:rPr lang="en-US" sz="1100" i="1" dirty="0" err="1">
                <a:effectLst/>
                <a:latin typeface="Calibri" panose="020F0502020204030204" pitchFamily="34" charset="0"/>
                <a:ea typeface="Times New Roman" panose="02020603050405020304" pitchFamily="18" charset="0"/>
              </a:rPr>
              <a:t>ol</a:t>
            </a:r>
            <a:r>
              <a:rPr lang="en-US" sz="1100" dirty="0">
                <a:effectLst/>
                <a:latin typeface="Calibri" panose="020F0502020204030204" pitchFamily="34" charset="0"/>
                <a:ea typeface="Times New Roman" panose="02020603050405020304" pitchFamily="18" charset="0"/>
              </a:rPr>
              <a:t> helps deliver Heavenly salvation for the Jewish people</a:t>
            </a:r>
            <a:r>
              <a:rPr lang="en-US" sz="1100" i="1" dirty="0">
                <a:effectLst/>
                <a:latin typeface="Calibri" panose="020F0502020204030204" pitchFamily="34" charset="0"/>
                <a:ea typeface="Times New Roman" panose="02020603050405020304" pitchFamily="18" charset="0"/>
              </a:rPr>
              <a:t> </a:t>
            </a:r>
            <a:r>
              <a:rPr lang="en-US" sz="1100" dirty="0">
                <a:effectLst/>
                <a:latin typeface="Calibri" panose="020F0502020204030204" pitchFamily="34" charset="0"/>
                <a:ea typeface="Times New Roman" panose="02020603050405020304" pitchFamily="18" charset="0"/>
              </a:rPr>
              <a:t>(</a:t>
            </a:r>
            <a:r>
              <a:rPr lang="en-US" sz="1100" dirty="0">
                <a:effectLst/>
                <a:latin typeface="Calibri" panose="020F0502020204030204" pitchFamily="34" charset="0"/>
                <a:ea typeface="Calibri" panose="020F0502020204030204" pitchFamily="34" charset="0"/>
              </a:rPr>
              <a:t>see </a:t>
            </a:r>
            <a:r>
              <a:rPr lang="en-US" sz="1100" dirty="0" err="1">
                <a:effectLst/>
                <a:latin typeface="Calibri" panose="020F0502020204030204" pitchFamily="34" charset="0"/>
                <a:ea typeface="Calibri" panose="020F0502020204030204" pitchFamily="34" charset="0"/>
              </a:rPr>
              <a:t>Kuntres</a:t>
            </a:r>
            <a:r>
              <a:rPr lang="en-US" sz="1100" dirty="0">
                <a:effectLst/>
                <a:latin typeface="Calibri" panose="020F0502020204030204" pitchFamily="34" charset="0"/>
                <a:ea typeface="Calibri" panose="020F0502020204030204" pitchFamily="34" charset="0"/>
              </a:rPr>
              <a:t>, Section </a:t>
            </a:r>
            <a:r>
              <a:rPr lang="en-US" sz="1000" dirty="0">
                <a:effectLst/>
                <a:latin typeface="Cambria" panose="02040503050406030204" pitchFamily="18" charset="0"/>
                <a:ea typeface="Calibri" panose="020F0502020204030204" pitchFamily="34" charset="0"/>
              </a:rPr>
              <a:t>VIII-A</a:t>
            </a:r>
            <a:r>
              <a:rPr lang="en-US" sz="1000" dirty="0">
                <a:effectLst/>
                <a:latin typeface="Calibri" panose="020F0502020204030204" pitchFamily="34" charset="0"/>
                <a:ea typeface="Calibri" panose="020F0502020204030204" pitchFamily="34" charset="0"/>
              </a:rPr>
              <a:t>, </a:t>
            </a:r>
            <a:r>
              <a:rPr lang="en-US" sz="1100" dirty="0">
                <a:effectLst/>
                <a:latin typeface="Calibri" panose="020F0502020204030204" pitchFamily="34" charset="0"/>
                <a:ea typeface="Calibri" panose="020F0502020204030204" pitchFamily="34" charset="0"/>
              </a:rPr>
              <a:t>p. </a:t>
            </a:r>
            <a:r>
              <a:rPr lang="en-US" sz="1100" dirty="0">
                <a:latin typeface="Calibri" panose="020F0502020204030204" pitchFamily="34" charset="0"/>
                <a:ea typeface="Calibri" panose="020F0502020204030204" pitchFamily="34" charset="0"/>
              </a:rPr>
              <a:t>70</a:t>
            </a:r>
            <a:r>
              <a:rPr lang="en-US" sz="1100" dirty="0">
                <a:effectLst/>
                <a:latin typeface="Calibri" panose="020F0502020204030204" pitchFamily="34" charset="0"/>
                <a:ea typeface="Calibri" panose="020F0502020204030204" pitchFamily="34" charset="0"/>
              </a:rPr>
              <a:t>)</a:t>
            </a:r>
            <a:r>
              <a:rPr lang="en-US" sz="1100" dirty="0">
                <a:latin typeface="Calibri" panose="020F0502020204030204" pitchFamily="34" charset="0"/>
                <a:ea typeface="Calibri" panose="020F0502020204030204" pitchFamily="34" charset="0"/>
              </a:rPr>
              <a:t>.</a:t>
            </a:r>
            <a:endParaRPr lang="en-US" sz="1100" dirty="0">
              <a:effectLst/>
              <a:latin typeface="Calibri" panose="020F0502020204030204" pitchFamily="34" charset="0"/>
              <a:ea typeface="Calibri" panose="020F0502020204030204" pitchFamily="34" charset="0"/>
            </a:endParaRPr>
          </a:p>
          <a:p>
            <a:pPr marL="0" marR="0" algn="ctr">
              <a:lnSpc>
                <a:spcPct val="150000"/>
              </a:lnSpc>
              <a:spcBef>
                <a:spcPts val="900"/>
              </a:spcBef>
              <a:spcAft>
                <a:spcPts val="0"/>
              </a:spcAft>
            </a:pPr>
            <a:r>
              <a:rPr lang="en-US" sz="1100" b="1" u="sng" dirty="0">
                <a:effectLst/>
                <a:latin typeface="Calibri" panose="020F0502020204030204" pitchFamily="34" charset="0"/>
                <a:ea typeface="Calibri" panose="020F0502020204030204" pitchFamily="34" charset="0"/>
              </a:rPr>
              <a:t>Slide 26</a:t>
            </a:r>
            <a:endParaRPr lang="en-US" sz="1100" dirty="0">
              <a:effectLst/>
              <a:latin typeface="Calibri" panose="020F0502020204030204" pitchFamily="34" charset="0"/>
              <a:ea typeface="Calibri" panose="020F0502020204030204" pitchFamily="34" charset="0"/>
            </a:endParaRPr>
          </a:p>
          <a:p>
            <a:pPr marL="0" marR="0">
              <a:lnSpc>
                <a:spcPct val="135000"/>
              </a:lnSpc>
              <a:spcBef>
                <a:spcPts val="0"/>
              </a:spcBef>
              <a:spcAft>
                <a:spcPts val="0"/>
              </a:spcAft>
            </a:pPr>
            <a:r>
              <a:rPr lang="en-US" sz="1200" baseline="30000" dirty="0">
                <a:effectLst/>
                <a:latin typeface="Calibri" panose="020F0502020204030204" pitchFamily="34" charset="0"/>
                <a:ea typeface="Calibri" panose="020F0502020204030204" pitchFamily="34" charset="0"/>
                <a:cs typeface="Calibri" panose="020F0502020204030204" pitchFamily="34" charset="0"/>
              </a:rPr>
              <a:t>3</a:t>
            </a:r>
            <a:r>
              <a:rPr lang="en-US" sz="1100" dirty="0">
                <a:effectLst/>
                <a:latin typeface="Calibri" panose="020F0502020204030204" pitchFamily="34" charset="0"/>
                <a:ea typeface="Calibri" panose="020F0502020204030204" pitchFamily="34" charset="0"/>
                <a:cs typeface="Calibri" panose="020F0502020204030204" pitchFamily="34" charset="0"/>
              </a:rPr>
              <a:t>When the Jewish officers saw the distress and trouble that befell them as a result of Moshe’s overture to </a:t>
            </a:r>
            <a:br>
              <a:rPr lang="en-US" sz="1100" dirty="0">
                <a:effectLst/>
                <a:latin typeface="Calibri" panose="020F0502020204030204" pitchFamily="34" charset="0"/>
                <a:ea typeface="Calibri" panose="020F0502020204030204" pitchFamily="34" charset="0"/>
                <a:cs typeface="Calibri" panose="020F0502020204030204" pitchFamily="34" charset="0"/>
              </a:rPr>
            </a:br>
            <a:r>
              <a:rPr lang="en-US" sz="1100" dirty="0">
                <a:effectLst/>
                <a:latin typeface="Calibri" panose="020F0502020204030204" pitchFamily="34" charset="0"/>
                <a:ea typeface="Calibri" panose="020F0502020204030204" pitchFamily="34" charset="0"/>
                <a:cs typeface="Calibri" panose="020F0502020204030204" pitchFamily="34" charset="0"/>
              </a:rPr>
              <a:t>Pharaoh (</a:t>
            </a:r>
            <a:r>
              <a:rPr lang="en-US" sz="1100" dirty="0" err="1">
                <a:effectLst/>
                <a:latin typeface="Calibri" panose="020F0502020204030204" pitchFamily="34" charset="0"/>
                <a:ea typeface="Calibri" panose="020F0502020204030204" pitchFamily="34" charset="0"/>
                <a:cs typeface="Calibri" panose="020F0502020204030204" pitchFamily="34" charset="0"/>
              </a:rPr>
              <a:t>Shemos</a:t>
            </a:r>
            <a:r>
              <a:rPr lang="en-US" sz="1100" dirty="0">
                <a:effectLst/>
                <a:latin typeface="Calibri" panose="020F0502020204030204" pitchFamily="34" charset="0"/>
                <a:ea typeface="Calibri" panose="020F0502020204030204" pitchFamily="34" charset="0"/>
                <a:cs typeface="Calibri" panose="020F0502020204030204" pitchFamily="34" charset="0"/>
              </a:rPr>
              <a:t> 5: 19-21), they accused Moshe of worsening their suffering,</a:t>
            </a:r>
            <a:r>
              <a:rPr lang="en-US" sz="1100" i="1" dirty="0">
                <a:effectLst/>
                <a:latin typeface="Calibri" panose="020F0502020204030204" pitchFamily="34" charset="0"/>
                <a:ea typeface="Calibri" panose="020F0502020204030204" pitchFamily="34" charset="0"/>
                <a:cs typeface="Calibri" panose="020F0502020204030204" pitchFamily="34" charset="0"/>
              </a:rPr>
              <a:t> “to place a sword into [Pharaoh </a:t>
            </a:r>
            <a:br>
              <a:rPr lang="en-US" sz="1100" i="1" dirty="0">
                <a:effectLst/>
                <a:latin typeface="Calibri" panose="020F0502020204030204" pitchFamily="34" charset="0"/>
                <a:ea typeface="Calibri" panose="020F0502020204030204" pitchFamily="34" charset="0"/>
                <a:cs typeface="Calibri" panose="020F0502020204030204" pitchFamily="34" charset="0"/>
              </a:rPr>
            </a:br>
            <a:r>
              <a:rPr lang="en-US" sz="1100" i="1" dirty="0">
                <a:effectLst/>
                <a:latin typeface="Calibri" panose="020F0502020204030204" pitchFamily="34" charset="0"/>
                <a:ea typeface="Calibri" panose="020F0502020204030204" pitchFamily="34" charset="0"/>
                <a:cs typeface="Calibri" panose="020F0502020204030204" pitchFamily="34" charset="0"/>
              </a:rPr>
              <a:t>and his taskmaster’s] hands to kill us.</a:t>
            </a:r>
            <a:r>
              <a:rPr lang="en-US" sz="1100" dirty="0">
                <a:effectLst/>
                <a:latin typeface="Calibri" panose="020F0502020204030204" pitchFamily="34" charset="0"/>
                <a:ea typeface="Calibri" panose="020F0502020204030204" pitchFamily="34" charset="0"/>
                <a:cs typeface="Calibri" panose="020F0502020204030204" pitchFamily="34" charset="0"/>
              </a:rPr>
              <a:t>”  Moshe concluded that his mission was a total disaster, i.e., it caused the Jewish people’ suffering to become </a:t>
            </a:r>
            <a:r>
              <a:rPr lang="en-US" sz="1100" dirty="0" err="1">
                <a:effectLst/>
                <a:latin typeface="Calibri" panose="020F0502020204030204" pitchFamily="34" charset="0"/>
                <a:ea typeface="Calibri" panose="020F0502020204030204" pitchFamily="34" charset="0"/>
                <a:cs typeface="Calibri" panose="020F0502020204030204" pitchFamily="34" charset="0"/>
              </a:rPr>
              <a:t>unsurvivable</a:t>
            </a:r>
            <a:r>
              <a:rPr lang="en-US" sz="1100" dirty="0">
                <a:effectLst/>
                <a:latin typeface="Calibri" panose="020F0502020204030204" pitchFamily="34" charset="0"/>
                <a:ea typeface="Calibri" panose="020F0502020204030204" pitchFamily="34" charset="0"/>
                <a:cs typeface="Calibri" panose="020F0502020204030204" pitchFamily="34" charset="0"/>
              </a:rPr>
              <a:t>.  Therefore, he said to Hashem (</a:t>
            </a:r>
            <a:r>
              <a:rPr lang="en-US" sz="1100" dirty="0" err="1">
                <a:effectLst/>
                <a:latin typeface="Calibri" panose="020F0502020204030204" pitchFamily="34" charset="0"/>
                <a:ea typeface="Calibri" panose="020F0502020204030204" pitchFamily="34" charset="0"/>
                <a:cs typeface="Calibri" panose="020F0502020204030204" pitchFamily="34" charset="0"/>
              </a:rPr>
              <a:t>Shemos</a:t>
            </a:r>
            <a:r>
              <a:rPr lang="en-US" sz="1100" dirty="0">
                <a:effectLst/>
                <a:latin typeface="Calibri" panose="020F0502020204030204" pitchFamily="34" charset="0"/>
                <a:ea typeface="Calibri" panose="020F0502020204030204" pitchFamily="34" charset="0"/>
                <a:cs typeface="Calibri" panose="020F0502020204030204" pitchFamily="34" charset="0"/>
              </a:rPr>
              <a:t> 5: 22-23; Slide 25, Source </a:t>
            </a:r>
            <a:r>
              <a:rPr lang="en-US" sz="1000" dirty="0">
                <a:effectLst/>
                <a:latin typeface="Cambria" panose="02040503050406030204" pitchFamily="18" charset="0"/>
                <a:ea typeface="Calibri" panose="020F0502020204030204" pitchFamily="34" charset="0"/>
                <a:cs typeface="Calibri" panose="020F0502020204030204" pitchFamily="34" charset="0"/>
              </a:rPr>
              <a:t>V-2</a:t>
            </a:r>
            <a:r>
              <a:rPr lang="en-US" sz="1100" dirty="0">
                <a:effectLst/>
                <a:latin typeface="Calibri" panose="020F0502020204030204" pitchFamily="34" charset="0"/>
                <a:ea typeface="Calibri" panose="020F0502020204030204" pitchFamily="34" charset="0"/>
                <a:cs typeface="Calibri" panose="020F0502020204030204" pitchFamily="34" charset="0"/>
              </a:rPr>
              <a:t>): </a:t>
            </a:r>
            <a:r>
              <a:rPr lang="en-US" sz="1100" i="1" dirty="0">
                <a:effectLst/>
                <a:latin typeface="Calibri" panose="020F0502020204030204" pitchFamily="34" charset="0"/>
                <a:ea typeface="Calibri" panose="020F0502020204030204" pitchFamily="34" charset="0"/>
                <a:cs typeface="Calibri" panose="020F0502020204030204" pitchFamily="34" charset="0"/>
              </a:rPr>
              <a:t>“Why have You sent me … but You did not rescue Your people</a:t>
            </a:r>
            <a:r>
              <a:rPr lang="en-US" sz="1100" dirty="0">
                <a:effectLst/>
                <a:latin typeface="Calibri" panose="020F0502020204030204" pitchFamily="34" charset="0"/>
                <a:ea typeface="Calibri" panose="020F0502020204030204" pitchFamily="34" charset="0"/>
                <a:cs typeface="Calibri" panose="020F0502020204030204" pitchFamily="34" charset="0"/>
              </a:rPr>
              <a:t>.”</a:t>
            </a:r>
            <a:endParaRPr lang="en-US" sz="1100" dirty="0">
              <a:effectLst/>
              <a:latin typeface="Calibri" panose="020F0502020204030204" pitchFamily="34" charset="0"/>
              <a:ea typeface="Calibri" panose="020F0502020204030204" pitchFamily="34" charset="0"/>
            </a:endParaRPr>
          </a:p>
          <a:p>
            <a:pPr marL="0" marR="0">
              <a:lnSpc>
                <a:spcPct val="135000"/>
              </a:lnSpc>
              <a:spcBef>
                <a:spcPts val="600"/>
              </a:spcBef>
              <a:spcAft>
                <a:spcPts val="0"/>
              </a:spcAft>
            </a:pPr>
            <a:r>
              <a:rPr lang="en-US" sz="1200" baseline="30000" dirty="0">
                <a:effectLst/>
                <a:latin typeface="Calibri" panose="020F0502020204030204" pitchFamily="34" charset="0"/>
                <a:ea typeface="Calibri" panose="020F0502020204030204" pitchFamily="34" charset="0"/>
                <a:cs typeface="Calibri" panose="020F0502020204030204" pitchFamily="34" charset="0"/>
              </a:rPr>
              <a:t>4</a:t>
            </a:r>
            <a:r>
              <a:rPr lang="en-US" sz="1100" dirty="0">
                <a:effectLst/>
                <a:latin typeface="Calibri" panose="020F0502020204030204" pitchFamily="34" charset="0"/>
                <a:ea typeface="Calibri" panose="020F0502020204030204" pitchFamily="34" charset="0"/>
                <a:cs typeface="Calibri" panose="020F0502020204030204" pitchFamily="34" charset="0"/>
              </a:rPr>
              <a:t>Rav Salomon explains the verse, </a:t>
            </a:r>
            <a:r>
              <a:rPr lang="en-US" sz="1100" i="1" dirty="0">
                <a:effectLst/>
                <a:latin typeface="Calibri" panose="020F0502020204030204" pitchFamily="34" charset="0"/>
                <a:ea typeface="Calibri" panose="020F0502020204030204" pitchFamily="34" charset="0"/>
                <a:cs typeface="Calibri" panose="020F0502020204030204" pitchFamily="34" charset="0"/>
              </a:rPr>
              <a:t>“</a:t>
            </a:r>
            <a:r>
              <a:rPr lang="en-US" sz="1100" b="1" i="1" dirty="0">
                <a:effectLst/>
                <a:latin typeface="Calibri" panose="020F0502020204030204" pitchFamily="34" charset="0"/>
                <a:ea typeface="Calibri" panose="020F0502020204030204" pitchFamily="34" charset="0"/>
                <a:cs typeface="Calibri" panose="020F0502020204030204" pitchFamily="34" charset="0"/>
              </a:rPr>
              <a:t>Now</a:t>
            </a:r>
            <a:r>
              <a:rPr lang="en-US" sz="1100" i="1" dirty="0">
                <a:effectLst/>
                <a:latin typeface="Calibri" panose="020F0502020204030204" pitchFamily="34" charset="0"/>
                <a:ea typeface="Calibri" panose="020F0502020204030204" pitchFamily="34" charset="0"/>
                <a:cs typeface="Calibri" panose="020F0502020204030204" pitchFamily="34" charset="0"/>
              </a:rPr>
              <a:t> you will see what I shall do to Pharaoh ... through a strong hand he will drive them from his land,</a:t>
            </a:r>
            <a:r>
              <a:rPr lang="en-US" sz="1100" dirty="0">
                <a:effectLst/>
                <a:latin typeface="Calibri" panose="020F0502020204030204" pitchFamily="34" charset="0"/>
                <a:ea typeface="Calibri" panose="020F0502020204030204" pitchFamily="34" charset="0"/>
                <a:cs typeface="Calibri" panose="020F0502020204030204" pitchFamily="34" charset="0"/>
              </a:rPr>
              <a:t>” (</a:t>
            </a:r>
            <a:r>
              <a:rPr lang="en-US" sz="1100" dirty="0" err="1">
                <a:effectLst/>
                <a:latin typeface="Calibri" panose="020F0502020204030204" pitchFamily="34" charset="0"/>
                <a:ea typeface="Calibri" panose="020F0502020204030204" pitchFamily="34" charset="0"/>
                <a:cs typeface="Calibri" panose="020F0502020204030204" pitchFamily="34" charset="0"/>
              </a:rPr>
              <a:t>Shemos</a:t>
            </a:r>
            <a:r>
              <a:rPr lang="en-US" sz="1100" dirty="0">
                <a:effectLst/>
                <a:latin typeface="Calibri" panose="020F0502020204030204" pitchFamily="34" charset="0"/>
                <a:ea typeface="Calibri" panose="020F0502020204030204" pitchFamily="34" charset="0"/>
                <a:cs typeface="Calibri" panose="020F0502020204030204" pitchFamily="34" charset="0"/>
              </a:rPr>
              <a:t> 6:1; Slide 25, Source</a:t>
            </a:r>
            <a:r>
              <a:rPr lang="en-US" sz="1100" dirty="0">
                <a:effectLst/>
                <a:latin typeface="Cambria" panose="02040503050406030204" pitchFamily="18" charset="0"/>
                <a:ea typeface="Calibri" panose="020F0502020204030204" pitchFamily="34" charset="0"/>
                <a:cs typeface="Calibri" panose="020F0502020204030204" pitchFamily="34" charset="0"/>
              </a:rPr>
              <a:t> </a:t>
            </a:r>
            <a:r>
              <a:rPr lang="en-US" sz="1000" dirty="0">
                <a:effectLst/>
                <a:latin typeface="Cambria" panose="02040503050406030204" pitchFamily="18" charset="0"/>
                <a:ea typeface="Calibri" panose="020F0502020204030204" pitchFamily="34" charset="0"/>
                <a:cs typeface="Calibri" panose="020F0502020204030204" pitchFamily="34" charset="0"/>
              </a:rPr>
              <a:t>V-2</a:t>
            </a:r>
            <a:r>
              <a:rPr lang="en-US" sz="1100" dirty="0">
                <a:effectLst/>
                <a:latin typeface="Calibri" panose="020F0502020204030204" pitchFamily="34" charset="0"/>
                <a:ea typeface="Calibri" panose="020F0502020204030204" pitchFamily="34" charset="0"/>
                <a:cs typeface="Calibri" panose="020F0502020204030204" pitchFamily="34" charset="0"/>
              </a:rPr>
              <a:t>) as follows: Hashem responded to Moshe’s cry of despair (</a:t>
            </a:r>
            <a:r>
              <a:rPr lang="en-US" sz="1100" i="1" dirty="0">
                <a:effectLst/>
                <a:latin typeface="Calibri" panose="020F0502020204030204" pitchFamily="34" charset="0"/>
                <a:ea typeface="Calibri" panose="020F0502020204030204" pitchFamily="34" charset="0"/>
                <a:cs typeface="Calibri" panose="020F0502020204030204" pitchFamily="34" charset="0"/>
              </a:rPr>
              <a:t>“Why have You harmed this people etc</a:t>
            </a:r>
            <a:r>
              <a:rPr lang="en-US" sz="1100" dirty="0">
                <a:effectLst/>
                <a:latin typeface="Calibri" panose="020F0502020204030204" pitchFamily="34" charset="0"/>
                <a:ea typeface="Calibri" panose="020F0502020204030204" pitchFamily="34" charset="0"/>
                <a:cs typeface="Calibri" panose="020F0502020204030204" pitchFamily="34" charset="0"/>
              </a:rPr>
              <a:t>.”) by reassuring him that his “disastrous” mission, in fact, was an integral part of the Divine plan to redeem the Jews – through activating Hashem’s </a:t>
            </a:r>
            <a:r>
              <a:rPr lang="en-US" sz="1100" i="1" dirty="0" err="1">
                <a:effectLst/>
                <a:latin typeface="Calibri" panose="020F0502020204030204" pitchFamily="34" charset="0"/>
                <a:ea typeface="Calibri" panose="020F0502020204030204" pitchFamily="34" charset="0"/>
                <a:cs typeface="Calibri" panose="020F0502020204030204" pitchFamily="34" charset="0"/>
              </a:rPr>
              <a:t>middah</a:t>
            </a:r>
            <a:r>
              <a:rPr lang="en-US" sz="1100" dirty="0">
                <a:effectLst/>
                <a:latin typeface="Calibri" panose="020F0502020204030204" pitchFamily="34" charset="0"/>
                <a:ea typeface="Calibri" panose="020F0502020204030204" pitchFamily="34" charset="0"/>
                <a:cs typeface="Calibri" panose="020F0502020204030204" pitchFamily="34" charset="0"/>
              </a:rPr>
              <a:t> of “</a:t>
            </a:r>
            <a:r>
              <a:rPr lang="he-IL" sz="1200" dirty="0">
                <a:effectLst/>
                <a:latin typeface="Calibri" panose="020F0502020204030204" pitchFamily="34" charset="0"/>
                <a:ea typeface="Calibri" panose="020F0502020204030204" pitchFamily="34" charset="0"/>
                <a:cs typeface="Times New Roman" panose="02020603050405020304" pitchFamily="18" charset="0"/>
              </a:rPr>
              <a:t>לִשְׁאֵרִית נַחֲלָתוֹ</a:t>
            </a:r>
            <a:r>
              <a:rPr lang="en-US" sz="1100" dirty="0">
                <a:effectLst/>
                <a:latin typeface="Calibri" panose="020F0502020204030204" pitchFamily="34" charset="0"/>
                <a:ea typeface="Calibri" panose="020F0502020204030204" pitchFamily="34" charset="0"/>
                <a:cs typeface="Calibri" panose="020F0502020204030204" pitchFamily="34" charset="0"/>
              </a:rPr>
              <a:t>”.  </a:t>
            </a:r>
            <a:r>
              <a:rPr lang="en-US" sz="1100" b="1" i="1" dirty="0">
                <a:effectLst/>
                <a:latin typeface="Calibri" panose="020F0502020204030204" pitchFamily="34" charset="0"/>
                <a:ea typeface="Calibri" panose="020F0502020204030204" pitchFamily="34" charset="0"/>
                <a:cs typeface="Calibri" panose="020F0502020204030204" pitchFamily="34" charset="0"/>
              </a:rPr>
              <a:t>Now</a:t>
            </a:r>
            <a:r>
              <a:rPr lang="en-US" sz="1100" i="1" dirty="0">
                <a:effectLst/>
                <a:latin typeface="Calibri" panose="020F0502020204030204" pitchFamily="34" charset="0"/>
                <a:ea typeface="Calibri" panose="020F0502020204030204" pitchFamily="34" charset="0"/>
                <a:cs typeface="Calibri" panose="020F0502020204030204" pitchFamily="34" charset="0"/>
              </a:rPr>
              <a:t> </a:t>
            </a:r>
            <a:r>
              <a:rPr lang="en-US" sz="1100" dirty="0">
                <a:effectLst/>
                <a:latin typeface="Calibri" panose="020F0502020204030204" pitchFamily="34" charset="0"/>
                <a:ea typeface="Calibri" panose="020F0502020204030204" pitchFamily="34" charset="0"/>
                <a:cs typeface="Calibri" panose="020F0502020204030204" pitchFamily="34" charset="0"/>
              </a:rPr>
              <a:t>that My </a:t>
            </a:r>
            <a:r>
              <a:rPr lang="en-US" sz="1100" i="1" dirty="0" err="1">
                <a:effectLst/>
                <a:latin typeface="Calibri" panose="020F0502020204030204" pitchFamily="34" charset="0"/>
                <a:ea typeface="Calibri" panose="020F0502020204030204" pitchFamily="34" charset="0"/>
                <a:cs typeface="Calibri" panose="020F0502020204030204" pitchFamily="34" charset="0"/>
              </a:rPr>
              <a:t>middah</a:t>
            </a:r>
            <a:r>
              <a:rPr lang="en-US" sz="1100" dirty="0">
                <a:effectLst/>
                <a:latin typeface="Calibri" panose="020F0502020204030204" pitchFamily="34" charset="0"/>
                <a:ea typeface="Calibri" panose="020F0502020204030204" pitchFamily="34" charset="0"/>
                <a:cs typeface="Calibri" panose="020F0502020204030204" pitchFamily="34" charset="0"/>
              </a:rPr>
              <a:t> of “</a:t>
            </a:r>
            <a:r>
              <a:rPr lang="he-IL" sz="1200" dirty="0">
                <a:effectLst/>
                <a:latin typeface="Calibri" panose="020F0502020204030204" pitchFamily="34" charset="0"/>
                <a:ea typeface="Calibri" panose="020F0502020204030204" pitchFamily="34" charset="0"/>
                <a:cs typeface="Times New Roman" panose="02020603050405020304" pitchFamily="18" charset="0"/>
              </a:rPr>
              <a:t>לִשְׁאֵרִית נַחֲלָתוֹ</a:t>
            </a:r>
            <a:r>
              <a:rPr lang="en-US" sz="1100" dirty="0">
                <a:effectLst/>
                <a:latin typeface="Calibri" panose="020F0502020204030204" pitchFamily="34" charset="0"/>
                <a:ea typeface="Calibri" panose="020F0502020204030204" pitchFamily="34" charset="0"/>
                <a:cs typeface="Calibri" panose="020F0502020204030204" pitchFamily="34" charset="0"/>
              </a:rPr>
              <a:t>” has been activated through the Jewish officers’ </a:t>
            </a:r>
            <a:r>
              <a:rPr lang="en-US" sz="1100" i="1" dirty="0" err="1">
                <a:effectLst/>
                <a:latin typeface="Calibri" panose="020F0502020204030204" pitchFamily="34" charset="0"/>
                <a:ea typeface="Calibri" panose="020F0502020204030204" pitchFamily="34" charset="0"/>
                <a:cs typeface="Calibri" panose="020F0502020204030204" pitchFamily="34" charset="0"/>
              </a:rPr>
              <a:t>Nesiah</a:t>
            </a:r>
            <a:r>
              <a:rPr lang="en-US" sz="1100" i="1" dirty="0">
                <a:effectLst/>
                <a:latin typeface="Calibri" panose="020F0502020204030204" pitchFamily="34" charset="0"/>
                <a:ea typeface="Calibri" panose="020F0502020204030204" pitchFamily="34" charset="0"/>
                <a:cs typeface="Calibri" panose="020F0502020204030204" pitchFamily="34" charset="0"/>
              </a:rPr>
              <a:t> </a:t>
            </a:r>
            <a:r>
              <a:rPr lang="en-US" sz="1100" i="1" dirty="0" err="1">
                <a:effectLst/>
                <a:latin typeface="Calibri" panose="020F0502020204030204" pitchFamily="34" charset="0"/>
                <a:ea typeface="Calibri" panose="020F0502020204030204" pitchFamily="34" charset="0"/>
                <a:cs typeface="Calibri" panose="020F0502020204030204" pitchFamily="34" charset="0"/>
              </a:rPr>
              <a:t>B’ol</a:t>
            </a:r>
            <a:r>
              <a:rPr lang="en-US" sz="1100" dirty="0">
                <a:effectLst/>
                <a:latin typeface="Calibri" panose="020F0502020204030204" pitchFamily="34" charset="0"/>
                <a:ea typeface="Calibri" panose="020F0502020204030204" pitchFamily="34" charset="0"/>
                <a:cs typeface="Calibri" panose="020F0502020204030204" pitchFamily="34" charset="0"/>
              </a:rPr>
              <a:t>, I will mobilize My might to redeem the Jewish people (see </a:t>
            </a:r>
            <a:r>
              <a:rPr lang="en-US" sz="1100" dirty="0" err="1">
                <a:effectLst/>
                <a:latin typeface="Calibri" panose="020F0502020204030204" pitchFamily="34" charset="0"/>
                <a:ea typeface="Calibri" panose="020F0502020204030204" pitchFamily="34" charset="0"/>
                <a:cs typeface="Calibri" panose="020F0502020204030204" pitchFamily="34" charset="0"/>
              </a:rPr>
              <a:t>Kuntres</a:t>
            </a:r>
            <a:r>
              <a:rPr lang="en-US" sz="1100" dirty="0">
                <a:effectLst/>
                <a:latin typeface="Calibri" panose="020F0502020204030204" pitchFamily="34" charset="0"/>
                <a:ea typeface="Calibri" panose="020F0502020204030204" pitchFamily="34" charset="0"/>
                <a:cs typeface="Calibri" panose="020F0502020204030204" pitchFamily="34" charset="0"/>
              </a:rPr>
              <a:t>, Section </a:t>
            </a:r>
            <a:r>
              <a:rPr lang="en-US" sz="1000" dirty="0">
                <a:effectLst/>
                <a:latin typeface="Cambria" panose="02040503050406030204" pitchFamily="18" charset="0"/>
                <a:ea typeface="Calibri" panose="020F0502020204030204" pitchFamily="34" charset="0"/>
                <a:cs typeface="Calibri" panose="020F0502020204030204" pitchFamily="34" charset="0"/>
              </a:rPr>
              <a:t>VIII-B, 2-3,</a:t>
            </a:r>
            <a:r>
              <a:rPr lang="en-US" sz="1000" dirty="0">
                <a:effectLst/>
                <a:latin typeface="Calibri" panose="020F0502020204030204" pitchFamily="34" charset="0"/>
                <a:ea typeface="Calibri" panose="020F0502020204030204" pitchFamily="34" charset="0"/>
                <a:cs typeface="Calibri" panose="020F0502020204030204" pitchFamily="34" charset="0"/>
              </a:rPr>
              <a:t>  </a:t>
            </a:r>
            <a:r>
              <a:rPr lang="en-US" sz="1100" dirty="0">
                <a:effectLst/>
                <a:latin typeface="Calibri" panose="020F0502020204030204" pitchFamily="34" charset="0"/>
                <a:ea typeface="Calibri" panose="020F0502020204030204" pitchFamily="34" charset="0"/>
                <a:cs typeface="Calibri" panose="020F0502020204030204" pitchFamily="34" charset="0"/>
              </a:rPr>
              <a:t>pp. </a:t>
            </a:r>
            <a:r>
              <a:rPr lang="en-US" sz="1100" dirty="0">
                <a:latin typeface="Calibri" panose="020F0502020204030204" pitchFamily="34" charset="0"/>
                <a:ea typeface="Calibri" panose="020F0502020204030204" pitchFamily="34" charset="0"/>
                <a:cs typeface="Calibri" panose="020F0502020204030204" pitchFamily="34" charset="0"/>
              </a:rPr>
              <a:t>70</a:t>
            </a:r>
            <a:r>
              <a:rPr lang="en-US" sz="1100" dirty="0">
                <a:effectLst/>
                <a:latin typeface="Calibri" panose="020F0502020204030204" pitchFamily="34" charset="0"/>
                <a:ea typeface="Calibri" panose="020F0502020204030204" pitchFamily="34" charset="0"/>
                <a:cs typeface="Calibri" panose="020F0502020204030204" pitchFamily="34" charset="0"/>
              </a:rPr>
              <a:t>-71).  </a:t>
            </a:r>
            <a:endParaRPr lang="en-US" sz="1100" dirty="0">
              <a:effectLst/>
              <a:latin typeface="Calibri" panose="020F0502020204030204" pitchFamily="34" charset="0"/>
              <a:ea typeface="Calibri" panose="020F0502020204030204" pitchFamily="34" charset="0"/>
            </a:endParaRPr>
          </a:p>
          <a:p>
            <a:pPr marL="0" marR="0">
              <a:lnSpc>
                <a:spcPct val="135000"/>
              </a:lnSpc>
              <a:spcBef>
                <a:spcPts val="600"/>
              </a:spcBef>
              <a:spcAft>
                <a:spcPts val="0"/>
              </a:spcAft>
            </a:pPr>
            <a:r>
              <a:rPr lang="en-US" sz="1100" baseline="30000" dirty="0">
                <a:effectLst/>
                <a:latin typeface="Calibri" panose="020F0502020204030204" pitchFamily="34" charset="0"/>
                <a:ea typeface="Calibri" panose="020F0502020204030204" pitchFamily="34" charset="0"/>
              </a:rPr>
              <a:t>5</a:t>
            </a:r>
            <a:r>
              <a:rPr lang="en-US" sz="1100" dirty="0">
                <a:effectLst/>
                <a:latin typeface="Calibri" panose="020F0502020204030204" pitchFamily="34" charset="0"/>
                <a:ea typeface="Calibri" panose="020F0502020204030204" pitchFamily="34" charset="0"/>
              </a:rPr>
              <a:t>See also </a:t>
            </a:r>
            <a:r>
              <a:rPr lang="en-US" sz="1100" dirty="0" err="1">
                <a:effectLst/>
                <a:latin typeface="Calibri" panose="020F0502020204030204" pitchFamily="34" charset="0"/>
                <a:ea typeface="Calibri" panose="020F0502020204030204" pitchFamily="34" charset="0"/>
              </a:rPr>
              <a:t>Rav</a:t>
            </a:r>
            <a:r>
              <a:rPr lang="en-US" sz="1100" dirty="0">
                <a:effectLst/>
                <a:latin typeface="Calibri" panose="020F0502020204030204" pitchFamily="34" charset="0"/>
                <a:ea typeface="Calibri" panose="020F0502020204030204" pitchFamily="34" charset="0"/>
              </a:rPr>
              <a:t> </a:t>
            </a:r>
            <a:r>
              <a:rPr lang="en-US" sz="1100" dirty="0" err="1">
                <a:effectLst/>
                <a:latin typeface="Calibri" panose="020F0502020204030204" pitchFamily="34" charset="0"/>
                <a:ea typeface="Calibri" panose="020F0502020204030204" pitchFamily="34" charset="0"/>
              </a:rPr>
              <a:t>Avrohom</a:t>
            </a:r>
            <a:r>
              <a:rPr lang="en-US" sz="1100" dirty="0">
                <a:effectLst/>
                <a:latin typeface="Calibri" panose="020F0502020204030204" pitchFamily="34" charset="0"/>
                <a:ea typeface="Calibri" panose="020F0502020204030204" pitchFamily="34" charset="0"/>
              </a:rPr>
              <a:t> </a:t>
            </a:r>
            <a:r>
              <a:rPr lang="en-US" sz="1100" dirty="0" err="1">
                <a:effectLst/>
                <a:latin typeface="Calibri" panose="020F0502020204030204" pitchFamily="34" charset="0"/>
                <a:ea typeface="Calibri" panose="020F0502020204030204" pitchFamily="34" charset="0"/>
              </a:rPr>
              <a:t>Yaffon’s</a:t>
            </a:r>
            <a:r>
              <a:rPr lang="en-US" sz="1100" dirty="0">
                <a:effectLst/>
                <a:latin typeface="Calibri" panose="020F0502020204030204" pitchFamily="34" charset="0"/>
                <a:ea typeface="Calibri" panose="020F0502020204030204" pitchFamily="34" charset="0"/>
              </a:rPr>
              <a:t> presentation of a similar theme (</a:t>
            </a:r>
            <a:r>
              <a:rPr lang="en-US" sz="1100" dirty="0" err="1">
                <a:effectLst/>
                <a:latin typeface="Calibri" panose="020F0502020204030204" pitchFamily="34" charset="0"/>
                <a:ea typeface="Calibri" panose="020F0502020204030204" pitchFamily="34" charset="0"/>
              </a:rPr>
              <a:t>Kuntres</a:t>
            </a:r>
            <a:r>
              <a:rPr lang="en-US" sz="1100" dirty="0">
                <a:effectLst/>
                <a:latin typeface="Calibri" panose="020F0502020204030204" pitchFamily="34" charset="0"/>
                <a:ea typeface="Calibri" panose="020F0502020204030204" pitchFamily="34" charset="0"/>
              </a:rPr>
              <a:t>, Section </a:t>
            </a:r>
            <a:r>
              <a:rPr lang="en-US" sz="1000" dirty="0">
                <a:effectLst/>
                <a:latin typeface="Cambria" panose="02040503050406030204" pitchFamily="18" charset="0"/>
                <a:ea typeface="Calibri" panose="020F0502020204030204" pitchFamily="34" charset="0"/>
              </a:rPr>
              <a:t>VIII-B, 5-6;</a:t>
            </a:r>
            <a:r>
              <a:rPr lang="en-US" sz="1000" dirty="0">
                <a:effectLst/>
                <a:latin typeface="Calibri" panose="020F0502020204030204" pitchFamily="34" charset="0"/>
                <a:ea typeface="Calibri" panose="020F0502020204030204" pitchFamily="34" charset="0"/>
              </a:rPr>
              <a:t> </a:t>
            </a:r>
            <a:r>
              <a:rPr lang="en-US" sz="1100" dirty="0">
                <a:effectLst/>
                <a:latin typeface="Calibri" panose="020F0502020204030204" pitchFamily="34" charset="0"/>
                <a:ea typeface="Calibri" panose="020F0502020204030204" pitchFamily="34" charset="0"/>
              </a:rPr>
              <a:t>pp. 71-72).</a:t>
            </a:r>
          </a:p>
        </p:txBody>
      </p:sp>
      <p:sp>
        <p:nvSpPr>
          <p:cNvPr id="3" name="TextBox 2">
            <a:extLst>
              <a:ext uri="{FF2B5EF4-FFF2-40B4-BE49-F238E27FC236}">
                <a16:creationId xmlns:a16="http://schemas.microsoft.com/office/drawing/2014/main" id="{7D1EE3E2-6178-45CB-88B6-72C84E9B303A}"/>
              </a:ext>
            </a:extLst>
          </p:cNvPr>
          <p:cNvSpPr txBox="1"/>
          <p:nvPr/>
        </p:nvSpPr>
        <p:spPr>
          <a:xfrm>
            <a:off x="518024" y="332622"/>
            <a:ext cx="6653848" cy="307777"/>
          </a:xfrm>
          <a:prstGeom prst="rect">
            <a:avLst/>
          </a:prstGeom>
          <a:noFill/>
        </p:spPr>
        <p:txBody>
          <a:bodyPr wrap="square" rtlCol="0">
            <a:spAutoFit/>
          </a:bodyPr>
          <a:lstStyle/>
          <a:p>
            <a:pPr algn="ctr"/>
            <a:r>
              <a:rPr lang="en-US" sz="1400" dirty="0">
                <a:latin typeface="Cambria" panose="02040503050406030204" pitchFamily="18" charset="0"/>
                <a:ea typeface="Cambria" panose="02040503050406030204" pitchFamily="18" charset="0"/>
              </a:rPr>
              <a:t>Footnotes: Additional explanation and references, by section and slide numbers</a:t>
            </a:r>
            <a:endParaRPr lang="en-US" sz="1400" dirty="0"/>
          </a:p>
        </p:txBody>
      </p:sp>
    </p:spTree>
    <p:extLst>
      <p:ext uri="{BB962C8B-B14F-4D97-AF65-F5344CB8AC3E}">
        <p14:creationId xmlns:p14="http://schemas.microsoft.com/office/powerpoint/2010/main" val="36821463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7DC7762-4E6D-4841-A30B-D4CD36C11F44}"/>
              </a:ext>
            </a:extLst>
          </p:cNvPr>
          <p:cNvSpPr>
            <a:spLocks noGrp="1"/>
          </p:cNvSpPr>
          <p:nvPr>
            <p:ph type="sldNum" sz="quarter" idx="12"/>
          </p:nvPr>
        </p:nvSpPr>
        <p:spPr/>
        <p:txBody>
          <a:bodyPr/>
          <a:lstStyle/>
          <a:p>
            <a:fld id="{0C214F17-86AB-4F1C-BC88-4CB7EE2FB93D}" type="slidenum">
              <a:rPr lang="en-US" sz="1050" b="1" smtClean="0">
                <a:solidFill>
                  <a:schemeClr val="tx1"/>
                </a:solidFill>
              </a:rPr>
              <a:t>6</a:t>
            </a:fld>
            <a:endParaRPr lang="en-US" sz="1050" b="1" dirty="0">
              <a:solidFill>
                <a:schemeClr val="tx1"/>
              </a:solidFill>
            </a:endParaRPr>
          </a:p>
        </p:txBody>
      </p:sp>
      <p:sp>
        <p:nvSpPr>
          <p:cNvPr id="3" name="TextBox 2">
            <a:extLst>
              <a:ext uri="{FF2B5EF4-FFF2-40B4-BE49-F238E27FC236}">
                <a16:creationId xmlns:a16="http://schemas.microsoft.com/office/drawing/2014/main" id="{C53DC150-59D8-4501-B2BB-439DAE29C6C5}"/>
              </a:ext>
            </a:extLst>
          </p:cNvPr>
          <p:cNvSpPr txBox="1"/>
          <p:nvPr/>
        </p:nvSpPr>
        <p:spPr>
          <a:xfrm>
            <a:off x="722671" y="984982"/>
            <a:ext cx="6515377" cy="8337667"/>
          </a:xfrm>
          <a:prstGeom prst="rect">
            <a:avLst/>
          </a:prstGeom>
          <a:noFill/>
          <a:ln>
            <a:noFill/>
          </a:ln>
        </p:spPr>
        <p:txBody>
          <a:bodyPr wrap="square" rtlCol="0">
            <a:spAutoFit/>
          </a:bodyPr>
          <a:lstStyle/>
          <a:p>
            <a:pPr>
              <a:lnSpc>
                <a:spcPct val="135000"/>
              </a:lnSpc>
              <a:spcBef>
                <a:spcPts val="900"/>
              </a:spcBef>
            </a:pPr>
            <a:r>
              <a:rPr lang="en-US" sz="1200" baseline="30000" dirty="0"/>
              <a:t>4</a:t>
            </a:r>
            <a:r>
              <a:rPr lang="en-US" sz="1350" dirty="0"/>
              <a:t>In a eulogy for </a:t>
            </a:r>
            <a:r>
              <a:rPr lang="en-US" sz="1350" dirty="0" err="1"/>
              <a:t>Harav</a:t>
            </a:r>
            <a:r>
              <a:rPr lang="en-US" sz="1350" dirty="0"/>
              <a:t> </a:t>
            </a:r>
            <a:r>
              <a:rPr lang="en-US" sz="1350" dirty="0" err="1"/>
              <a:t>Shlomo</a:t>
            </a:r>
            <a:r>
              <a:rPr lang="en-US" sz="1350" dirty="0"/>
              <a:t> </a:t>
            </a:r>
            <a:r>
              <a:rPr lang="en-US" sz="1350" dirty="0" err="1"/>
              <a:t>Zalman</a:t>
            </a:r>
            <a:r>
              <a:rPr lang="en-US" sz="1350" dirty="0"/>
              <a:t> Auerbach, his son, </a:t>
            </a:r>
            <a:r>
              <a:rPr lang="en-US" sz="1350" dirty="0" err="1"/>
              <a:t>Rav</a:t>
            </a:r>
            <a:r>
              <a:rPr lang="en-US" sz="1350" dirty="0"/>
              <a:t> Shmuel Auerbach emphasized his father's overwhelming compassion and empathy for his fellow man.  He related that his father would often recount an incident concerning the saintly </a:t>
            </a:r>
            <a:r>
              <a:rPr lang="en-US" sz="1350" dirty="0" err="1"/>
              <a:t>Rav</a:t>
            </a:r>
            <a:r>
              <a:rPr lang="en-US" sz="1350" dirty="0"/>
              <a:t> Baruch Frankel </a:t>
            </a:r>
            <a:r>
              <a:rPr lang="en-US" sz="1350" dirty="0" err="1"/>
              <a:t>Teumim</a:t>
            </a:r>
            <a:r>
              <a:rPr lang="en-US" sz="1350" dirty="0"/>
              <a:t> (the Baruch </a:t>
            </a:r>
            <a:r>
              <a:rPr lang="en-US" sz="1350" dirty="0" err="1"/>
              <a:t>Taam</a:t>
            </a:r>
            <a:r>
              <a:rPr lang="en-US" sz="1350" dirty="0"/>
              <a:t>) whose son made a </a:t>
            </a:r>
            <a:r>
              <a:rPr lang="en-US" sz="1350" i="1" dirty="0" err="1"/>
              <a:t>shidduch</a:t>
            </a:r>
            <a:r>
              <a:rPr lang="en-US" sz="1350" i="1" dirty="0"/>
              <a:t> </a:t>
            </a:r>
            <a:r>
              <a:rPr lang="en-US" sz="1350" dirty="0"/>
              <a:t>(i.e., became engaged) with the daughter of a well-known wealthy man.  During that time period, the town's water carrier became ill.  The Baruch </a:t>
            </a:r>
            <a:r>
              <a:rPr lang="en-US" sz="1350" dirty="0" err="1"/>
              <a:t>Taam</a:t>
            </a:r>
            <a:r>
              <a:rPr lang="en-US" sz="1350" dirty="0"/>
              <a:t> was distraught over the man's illness.  He could not eat.  He prayed incessantly for him to return to good health.  He was so overcome with concern for this man's welfare that he personally became visibly transformed.  The parents of his future daughter-in-law came to town for a visit and were taken aback by the </a:t>
            </a:r>
            <a:r>
              <a:rPr lang="en-US" sz="1350" dirty="0" err="1"/>
              <a:t>Rav’s</a:t>
            </a:r>
            <a:r>
              <a:rPr lang="en-US" sz="1350" dirty="0"/>
              <a:t> changed appearance.  The first thing that came to their mind was that he had regrets regarding the </a:t>
            </a:r>
            <a:r>
              <a:rPr lang="en-US" sz="1350" i="1" dirty="0" err="1"/>
              <a:t>shidduch</a:t>
            </a:r>
            <a:r>
              <a:rPr lang="en-US" sz="1350" i="1" dirty="0"/>
              <a:t>.  </a:t>
            </a:r>
            <a:r>
              <a:rPr lang="en-US" sz="1350" dirty="0"/>
              <a:t>The girl’s parents asked, "Perhaps the </a:t>
            </a:r>
            <a:r>
              <a:rPr lang="en-US" sz="1350" dirty="0" err="1"/>
              <a:t>Rav</a:t>
            </a:r>
            <a:r>
              <a:rPr lang="en-US" sz="1350" dirty="0"/>
              <a:t> is unhappy with the </a:t>
            </a:r>
            <a:r>
              <a:rPr lang="en-US" sz="1350" i="1" dirty="0" err="1"/>
              <a:t>shidduch</a:t>
            </a:r>
            <a:r>
              <a:rPr lang="en-US" sz="1350" i="1" dirty="0"/>
              <a:t> </a:t>
            </a:r>
            <a:r>
              <a:rPr lang="en-US" sz="1350" dirty="0"/>
              <a:t>and would like to retract?"  The family assured them that this was not the case.  The distress was the result of his concern for the water carrier.  When the girl's mother heard this, she approached the </a:t>
            </a:r>
            <a:r>
              <a:rPr lang="en-US" sz="1350" dirty="0" err="1"/>
              <a:t>Rav</a:t>
            </a:r>
            <a:r>
              <a:rPr lang="en-US" sz="1350" dirty="0"/>
              <a:t> and said, "I can understand that the </a:t>
            </a:r>
            <a:r>
              <a:rPr lang="en-US" sz="1350" dirty="0" err="1"/>
              <a:t>Rav</a:t>
            </a:r>
            <a:r>
              <a:rPr lang="en-US" sz="1350" dirty="0"/>
              <a:t> is concerned about the water carrier and prays for his recovery.  But to become so affected by his plight - is this not a bit too much?  It is hurting the </a:t>
            </a:r>
            <a:r>
              <a:rPr lang="en-US" sz="1350" dirty="0" err="1"/>
              <a:t>Rav's</a:t>
            </a:r>
            <a:r>
              <a:rPr lang="en-US" sz="1350" dirty="0"/>
              <a:t> health."  When the </a:t>
            </a:r>
            <a:r>
              <a:rPr lang="en-US" sz="1350" dirty="0" err="1"/>
              <a:t>Rav</a:t>
            </a:r>
            <a:r>
              <a:rPr lang="en-US" sz="1350" dirty="0"/>
              <a:t> heard these words, he immediately called off the </a:t>
            </a:r>
            <a:r>
              <a:rPr lang="en-US" sz="1350" i="1" dirty="0" err="1"/>
              <a:t>shidduch</a:t>
            </a:r>
            <a:r>
              <a:rPr lang="en-US" sz="1350" dirty="0"/>
              <a:t> saying, "If the mother does not understand the meaning of feeling another Jew's pain - to take it truly to heart, then it is not a suitable family with which to make a </a:t>
            </a:r>
            <a:r>
              <a:rPr lang="en-US" sz="1350" i="1" dirty="0" err="1"/>
              <a:t>shidduch</a:t>
            </a:r>
            <a:r>
              <a:rPr lang="en-US" sz="1350" dirty="0"/>
              <a:t>.”  Merely saying a prayer for the ill man’s recovery as the girl’s mother suggested, would have been ordinary </a:t>
            </a:r>
            <a:r>
              <a:rPr lang="en-US" sz="1350" i="1" dirty="0" err="1"/>
              <a:t>Chesed</a:t>
            </a:r>
            <a:r>
              <a:rPr lang="en-US" sz="1350" dirty="0"/>
              <a:t>.  However, the Baruch </a:t>
            </a:r>
            <a:r>
              <a:rPr lang="en-US" sz="1350" dirty="0" err="1"/>
              <a:t>Taam</a:t>
            </a:r>
            <a:r>
              <a:rPr lang="en-US" sz="1350" dirty="0"/>
              <a:t> experienced the man’s suffering and prayed in a manner as if he was personally afflicted with his illness because he practiced </a:t>
            </a:r>
            <a:r>
              <a:rPr lang="en-US" sz="1350" i="1" dirty="0"/>
              <a:t>“</a:t>
            </a:r>
            <a:r>
              <a:rPr lang="en-US" sz="1350" i="1" dirty="0" err="1"/>
              <a:t>Chesed</a:t>
            </a:r>
            <a:r>
              <a:rPr lang="en-US" sz="1350" i="1" dirty="0"/>
              <a:t> which flows from the source of the Jewish soul</a:t>
            </a:r>
            <a:r>
              <a:rPr lang="en-US" sz="1350" dirty="0"/>
              <a:t>.”  To make a </a:t>
            </a:r>
            <a:r>
              <a:rPr lang="en-US" sz="1350" i="1" dirty="0" err="1"/>
              <a:t>shidduch</a:t>
            </a:r>
            <a:r>
              <a:rPr lang="en-US" sz="1350" dirty="0"/>
              <a:t> with a family who could not appreciate this exalted, uniquely Jewish type of </a:t>
            </a:r>
            <a:r>
              <a:rPr lang="en-US" sz="1350" i="1" dirty="0" err="1"/>
              <a:t>Chesed</a:t>
            </a:r>
            <a:r>
              <a:rPr lang="en-US" sz="1350" dirty="0"/>
              <a:t>, was unthinkable. </a:t>
            </a:r>
          </a:p>
          <a:p>
            <a:pPr>
              <a:lnSpc>
                <a:spcPct val="135000"/>
              </a:lnSpc>
              <a:spcBef>
                <a:spcPts val="900"/>
              </a:spcBef>
            </a:pPr>
            <a:r>
              <a:rPr lang="en-US" sz="1350" dirty="0"/>
              <a:t>To </a:t>
            </a:r>
            <a:r>
              <a:rPr lang="en-US" sz="1350" i="1" dirty="0"/>
              <a:t>Tzaddikim </a:t>
            </a:r>
            <a:r>
              <a:rPr lang="en-US" sz="1350" dirty="0"/>
              <a:t>such as the </a:t>
            </a:r>
            <a:r>
              <a:rPr lang="en-US" sz="1350" dirty="0" err="1"/>
              <a:t>Boruch</a:t>
            </a:r>
            <a:r>
              <a:rPr lang="en-US" sz="1350" dirty="0"/>
              <a:t> </a:t>
            </a:r>
            <a:r>
              <a:rPr lang="en-US" sz="1350" dirty="0" err="1"/>
              <a:t>Taam</a:t>
            </a:r>
            <a:r>
              <a:rPr lang="en-US" sz="1350" dirty="0"/>
              <a:t>, being a </a:t>
            </a:r>
            <a:r>
              <a:rPr lang="en-US" sz="1350" i="1" dirty="0" err="1"/>
              <a:t>Nosei</a:t>
            </a:r>
            <a:r>
              <a:rPr lang="en-US" sz="1350" i="1" dirty="0"/>
              <a:t> </a:t>
            </a:r>
            <a:r>
              <a:rPr lang="en-US" sz="1350" i="1" dirty="0" err="1"/>
              <a:t>B’ol</a:t>
            </a:r>
            <a:r>
              <a:rPr lang="en-US" sz="1350" i="1" dirty="0"/>
              <a:t> </a:t>
            </a:r>
            <a:r>
              <a:rPr lang="en-US" sz="1350" i="1" dirty="0" err="1"/>
              <a:t>Im</a:t>
            </a:r>
            <a:r>
              <a:rPr lang="en-US" sz="1350" i="1" dirty="0"/>
              <a:t> </a:t>
            </a:r>
            <a:r>
              <a:rPr lang="en-US" sz="1350" i="1" dirty="0" err="1"/>
              <a:t>Chaveiro</a:t>
            </a:r>
            <a:r>
              <a:rPr lang="en-US" sz="1350" dirty="0"/>
              <a:t>, feeling the distress of a fellow Jew, was as essential to their Jewish identity as being warm-blooded is to the identity of mammals.  May it be Hashem’s will that this work will properly describe the importance of the virtue of </a:t>
            </a:r>
            <a:r>
              <a:rPr lang="en-US" sz="1350" i="1" dirty="0" err="1"/>
              <a:t>Nosei</a:t>
            </a:r>
            <a:r>
              <a:rPr lang="en-US" sz="1350" i="1" dirty="0"/>
              <a:t> </a:t>
            </a:r>
            <a:r>
              <a:rPr lang="en-US" sz="1350" i="1" dirty="0" err="1"/>
              <a:t>B’ol</a:t>
            </a:r>
            <a:r>
              <a:rPr lang="en-US" sz="1350" i="1" dirty="0"/>
              <a:t> </a:t>
            </a:r>
            <a:r>
              <a:rPr lang="en-US" sz="1350" i="1" dirty="0" err="1"/>
              <a:t>Im</a:t>
            </a:r>
            <a:r>
              <a:rPr lang="en-US" sz="1350" i="1" dirty="0"/>
              <a:t> </a:t>
            </a:r>
            <a:r>
              <a:rPr lang="en-US" sz="1350" i="1" dirty="0" err="1"/>
              <a:t>Chaveiro</a:t>
            </a:r>
            <a:r>
              <a:rPr lang="en-US" sz="1350" i="1" dirty="0"/>
              <a:t> </a:t>
            </a:r>
            <a:r>
              <a:rPr lang="en-US" sz="1350" dirty="0"/>
              <a:t>for the identity of</a:t>
            </a:r>
            <a:r>
              <a:rPr lang="en-US" sz="1350" i="1" dirty="0"/>
              <a:t> Am </a:t>
            </a:r>
            <a:r>
              <a:rPr lang="en-US" sz="1350" i="1" dirty="0" err="1"/>
              <a:t>Yisrael</a:t>
            </a:r>
            <a:r>
              <a:rPr lang="en-US" sz="1350" i="1" dirty="0"/>
              <a:t> </a:t>
            </a:r>
            <a:r>
              <a:rPr lang="en-US" sz="1350" dirty="0"/>
              <a:t>and provide guidance to help us develop this critical virtue.</a:t>
            </a:r>
          </a:p>
        </p:txBody>
      </p:sp>
      <p:sp>
        <p:nvSpPr>
          <p:cNvPr id="5" name="TextBox 4">
            <a:extLst>
              <a:ext uri="{FF2B5EF4-FFF2-40B4-BE49-F238E27FC236}">
                <a16:creationId xmlns:a16="http://schemas.microsoft.com/office/drawing/2014/main" id="{D17A9C54-C586-4B5A-ABD0-570648AB03F3}"/>
              </a:ext>
            </a:extLst>
          </p:cNvPr>
          <p:cNvSpPr txBox="1"/>
          <p:nvPr/>
        </p:nvSpPr>
        <p:spPr>
          <a:xfrm>
            <a:off x="914400" y="383662"/>
            <a:ext cx="5678129" cy="337593"/>
          </a:xfrm>
          <a:prstGeom prst="rect">
            <a:avLst/>
          </a:prstGeom>
          <a:noFill/>
        </p:spPr>
        <p:txBody>
          <a:bodyPr wrap="square">
            <a:spAutoFit/>
          </a:bodyPr>
          <a:lstStyle/>
          <a:p>
            <a:pPr marL="274320" marR="0" indent="0" algn="ctr">
              <a:lnSpc>
                <a:spcPct val="135000"/>
              </a:lnSpc>
              <a:spcBef>
                <a:spcPts val="0"/>
              </a:spcBef>
              <a:spcAft>
                <a:spcPts val="600"/>
              </a:spcAft>
            </a:pPr>
            <a:r>
              <a:rPr lang="en-US" sz="1300" kern="0" dirty="0">
                <a:effectLst/>
                <a:latin typeface="Cambria" panose="02040503050406030204" pitchFamily="18" charset="0"/>
                <a:ea typeface="Times New Roman" panose="02020603050405020304" pitchFamily="18" charset="0"/>
              </a:rPr>
              <a:t>Introduction:  </a:t>
            </a:r>
            <a:r>
              <a:rPr lang="en-US" sz="1300" i="1" kern="0" dirty="0" err="1">
                <a:effectLst/>
                <a:latin typeface="Cambria" panose="02040503050406030204" pitchFamily="18" charset="0"/>
                <a:ea typeface="Times New Roman" panose="02020603050405020304" pitchFamily="18" charset="0"/>
              </a:rPr>
              <a:t>Chesed</a:t>
            </a:r>
            <a:r>
              <a:rPr lang="en-US" sz="1300" kern="0" dirty="0">
                <a:effectLst/>
                <a:latin typeface="Cambria" panose="02040503050406030204" pitchFamily="18" charset="0"/>
                <a:ea typeface="Times New Roman" panose="02020603050405020304" pitchFamily="18" charset="0"/>
              </a:rPr>
              <a:t> from the source of the Jewish soul</a:t>
            </a:r>
            <a:endParaRPr lang="en-US" sz="1300" kern="0" dirty="0">
              <a:effectLst/>
              <a:latin typeface="Calibri" panose="020F0502020204030204" pitchFamily="34" charset="0"/>
              <a:ea typeface="Times New Roman" panose="02020603050405020304" pitchFamily="18" charset="0"/>
            </a:endParaRPr>
          </a:p>
        </p:txBody>
      </p:sp>
    </p:spTree>
    <p:extLst>
      <p:ext uri="{BB962C8B-B14F-4D97-AF65-F5344CB8AC3E}">
        <p14:creationId xmlns:p14="http://schemas.microsoft.com/office/powerpoint/2010/main" val="214380723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BA1A0EC-BA34-4D0B-B56F-DB2324751ED6}"/>
              </a:ext>
            </a:extLst>
          </p:cNvPr>
          <p:cNvSpPr>
            <a:spLocks noGrp="1"/>
          </p:cNvSpPr>
          <p:nvPr>
            <p:ph type="sldNum" sz="quarter" idx="12"/>
          </p:nvPr>
        </p:nvSpPr>
        <p:spPr/>
        <p:txBody>
          <a:bodyPr/>
          <a:lstStyle/>
          <a:p>
            <a:fld id="{0C214F17-86AB-4F1C-BC88-4CB7EE2FB93D}" type="slidenum">
              <a:rPr lang="en-US" sz="1050" b="1" smtClean="0">
                <a:solidFill>
                  <a:schemeClr val="tx1"/>
                </a:solidFill>
              </a:rPr>
              <a:t>60</a:t>
            </a:fld>
            <a:endParaRPr lang="en-US" sz="1050" b="1" dirty="0">
              <a:solidFill>
                <a:schemeClr val="tx1"/>
              </a:solidFill>
            </a:endParaRPr>
          </a:p>
        </p:txBody>
      </p:sp>
      <p:sp>
        <p:nvSpPr>
          <p:cNvPr id="4" name="TextBox 3">
            <a:extLst>
              <a:ext uri="{FF2B5EF4-FFF2-40B4-BE49-F238E27FC236}">
                <a16:creationId xmlns:a16="http://schemas.microsoft.com/office/drawing/2014/main" id="{71637CB8-7FC1-4203-858F-854595211764}"/>
              </a:ext>
            </a:extLst>
          </p:cNvPr>
          <p:cNvSpPr txBox="1"/>
          <p:nvPr/>
        </p:nvSpPr>
        <p:spPr>
          <a:xfrm>
            <a:off x="534351" y="919643"/>
            <a:ext cx="6703697" cy="8694431"/>
          </a:xfrm>
          <a:prstGeom prst="rect">
            <a:avLst/>
          </a:prstGeom>
          <a:noFill/>
        </p:spPr>
        <p:txBody>
          <a:bodyPr wrap="square">
            <a:spAutoFit/>
          </a:bodyPr>
          <a:lstStyle/>
          <a:p>
            <a:pPr marL="0" marR="0">
              <a:lnSpc>
                <a:spcPct val="125000"/>
              </a:lnSpc>
              <a:spcBef>
                <a:spcPts val="1500"/>
              </a:spcBef>
              <a:spcAft>
                <a:spcPts val="0"/>
              </a:spcAft>
            </a:pPr>
            <a:r>
              <a:rPr lang="en-US" sz="1300" b="1" dirty="0">
                <a:effectLst/>
                <a:latin typeface="Cambria" panose="02040503050406030204" pitchFamily="18" charset="0"/>
                <a:ea typeface="Calibri" panose="020F0502020204030204" pitchFamily="34" charset="0"/>
              </a:rPr>
              <a:t>Section VI:  The virtue of </a:t>
            </a:r>
            <a:r>
              <a:rPr lang="en-US" sz="1300" b="1" i="1" dirty="0" err="1">
                <a:effectLst/>
                <a:latin typeface="Cambria" panose="02040503050406030204" pitchFamily="18" charset="0"/>
                <a:ea typeface="Calibri" panose="020F0502020204030204" pitchFamily="34" charset="0"/>
              </a:rPr>
              <a:t>Nosei</a:t>
            </a:r>
            <a:r>
              <a:rPr lang="en-US" sz="1300" b="1" i="1" dirty="0">
                <a:effectLst/>
                <a:latin typeface="Cambria" panose="02040503050406030204" pitchFamily="18" charset="0"/>
                <a:ea typeface="Calibri" panose="020F0502020204030204" pitchFamily="34" charset="0"/>
              </a:rPr>
              <a:t> </a:t>
            </a:r>
            <a:r>
              <a:rPr lang="en-US" sz="1300" b="1" i="1" dirty="0" err="1">
                <a:effectLst/>
                <a:latin typeface="Cambria" panose="02040503050406030204" pitchFamily="18" charset="0"/>
                <a:ea typeface="Calibri" panose="020F0502020204030204" pitchFamily="34" charset="0"/>
              </a:rPr>
              <a:t>B’ol</a:t>
            </a:r>
            <a:r>
              <a:rPr lang="en-US" sz="1300" b="1" i="1" dirty="0">
                <a:effectLst/>
                <a:latin typeface="Cambria" panose="02040503050406030204" pitchFamily="18" charset="0"/>
                <a:ea typeface="Calibri" panose="020F0502020204030204" pitchFamily="34" charset="0"/>
              </a:rPr>
              <a:t> </a:t>
            </a:r>
            <a:r>
              <a:rPr lang="en-US" sz="1300" b="1" i="1" dirty="0" err="1">
                <a:effectLst/>
                <a:latin typeface="Cambria" panose="02040503050406030204" pitchFamily="18" charset="0"/>
                <a:ea typeface="Calibri" panose="020F0502020204030204" pitchFamily="34" charset="0"/>
              </a:rPr>
              <a:t>Im</a:t>
            </a:r>
            <a:r>
              <a:rPr lang="en-US" sz="1300" b="1" i="1" dirty="0">
                <a:effectLst/>
                <a:latin typeface="Cambria" panose="02040503050406030204" pitchFamily="18" charset="0"/>
                <a:ea typeface="Calibri" panose="020F0502020204030204" pitchFamily="34" charset="0"/>
              </a:rPr>
              <a:t> </a:t>
            </a:r>
            <a:r>
              <a:rPr lang="en-US" sz="1300" b="1" i="1" dirty="0" err="1">
                <a:effectLst/>
                <a:latin typeface="Cambria" panose="02040503050406030204" pitchFamily="18" charset="0"/>
                <a:ea typeface="Calibri" panose="020F0502020204030204" pitchFamily="34" charset="0"/>
              </a:rPr>
              <a:t>Chaveiro</a:t>
            </a:r>
            <a:r>
              <a:rPr lang="en-US" sz="1300" b="1" dirty="0">
                <a:effectLst/>
                <a:latin typeface="Cambria" panose="02040503050406030204" pitchFamily="18" charset="0"/>
                <a:ea typeface="Calibri" panose="020F0502020204030204" pitchFamily="34" charset="0"/>
              </a:rPr>
              <a:t> is a key component of Tefilla</a:t>
            </a:r>
            <a:endParaRPr lang="en-US" sz="1300" dirty="0">
              <a:effectLst/>
              <a:latin typeface="Calibri" panose="020F0502020204030204" pitchFamily="34" charset="0"/>
              <a:ea typeface="Calibri" panose="020F0502020204030204" pitchFamily="34" charset="0"/>
            </a:endParaRPr>
          </a:p>
          <a:p>
            <a:pPr marL="0" marR="0" algn="ctr">
              <a:lnSpc>
                <a:spcPct val="125000"/>
              </a:lnSpc>
              <a:spcBef>
                <a:spcPts val="1200"/>
              </a:spcBef>
              <a:spcAft>
                <a:spcPts val="0"/>
              </a:spcAft>
            </a:pPr>
            <a:r>
              <a:rPr lang="en-US" sz="1100" b="1" u="sng" dirty="0">
                <a:effectLst/>
                <a:latin typeface="Calibri" panose="020F0502020204030204" pitchFamily="34" charset="0"/>
                <a:ea typeface="Calibri" panose="020F0502020204030204" pitchFamily="34" charset="0"/>
              </a:rPr>
              <a:t>Slide 27</a:t>
            </a:r>
            <a:endParaRPr lang="en-US" sz="1100" dirty="0">
              <a:effectLst/>
              <a:latin typeface="Calibri" panose="020F0502020204030204" pitchFamily="34" charset="0"/>
              <a:ea typeface="Calibri" panose="020F0502020204030204" pitchFamily="34" charset="0"/>
            </a:endParaRPr>
          </a:p>
          <a:p>
            <a:pPr marL="0" marR="0">
              <a:lnSpc>
                <a:spcPct val="125000"/>
              </a:lnSpc>
              <a:spcBef>
                <a:spcPts val="300"/>
              </a:spcBef>
              <a:spcAft>
                <a:spcPts val="0"/>
              </a:spcAft>
            </a:pPr>
            <a:r>
              <a:rPr lang="en-US" sz="1200" baseline="30000" dirty="0">
                <a:effectLst/>
                <a:latin typeface="Calibri" panose="020F0502020204030204" pitchFamily="34" charset="0"/>
                <a:ea typeface="Times New Roman" panose="02020603050405020304" pitchFamily="18" charset="0"/>
              </a:rPr>
              <a:t>1</a:t>
            </a:r>
            <a:r>
              <a:rPr lang="en-US" sz="1100" dirty="0">
                <a:effectLst/>
                <a:latin typeface="Calibri" panose="020F0502020204030204" pitchFamily="34" charset="0"/>
                <a:ea typeface="Times New Roman" panose="02020603050405020304" pitchFamily="18" charset="0"/>
              </a:rPr>
              <a:t>See </a:t>
            </a:r>
            <a:r>
              <a:rPr lang="en-US" sz="1100" dirty="0" err="1">
                <a:effectLst/>
                <a:latin typeface="Calibri" panose="020F0502020204030204" pitchFamily="34" charset="0"/>
                <a:ea typeface="Times New Roman" panose="02020603050405020304" pitchFamily="18" charset="0"/>
              </a:rPr>
              <a:t>Kuntres</a:t>
            </a:r>
            <a:r>
              <a:rPr lang="en-US" sz="1100" dirty="0">
                <a:effectLst/>
                <a:latin typeface="Calibri" panose="020F0502020204030204" pitchFamily="34" charset="0"/>
                <a:ea typeface="Times New Roman" panose="02020603050405020304" pitchFamily="18" charset="0"/>
              </a:rPr>
              <a:t>, Section </a:t>
            </a:r>
            <a:r>
              <a:rPr lang="en-US" sz="1000" dirty="0">
                <a:effectLst/>
                <a:latin typeface="Cambria" panose="02040503050406030204" pitchFamily="18" charset="0"/>
                <a:ea typeface="Times New Roman" panose="02020603050405020304" pitchFamily="18" charset="0"/>
              </a:rPr>
              <a:t>XI-A</a:t>
            </a:r>
            <a:r>
              <a:rPr lang="en-US" sz="1100" dirty="0">
                <a:effectLst/>
                <a:latin typeface="Cambria" panose="02040503050406030204" pitchFamily="18" charset="0"/>
                <a:ea typeface="Times New Roman" panose="02020603050405020304" pitchFamily="18" charset="0"/>
              </a:rPr>
              <a:t>,</a:t>
            </a:r>
            <a:r>
              <a:rPr lang="en-US" sz="1100" dirty="0">
                <a:effectLst/>
                <a:latin typeface="Calibri" panose="020F0502020204030204" pitchFamily="34" charset="0"/>
                <a:ea typeface="Times New Roman" panose="02020603050405020304" pitchFamily="18" charset="0"/>
              </a:rPr>
              <a:t> pp. 75-84</a:t>
            </a:r>
            <a:r>
              <a:rPr lang="en-US" sz="1100" dirty="0">
                <a:effectLst/>
                <a:latin typeface="Calibri" panose="020F0502020204030204" pitchFamily="34" charset="0"/>
                <a:ea typeface="Calibri" panose="020F0502020204030204" pitchFamily="34" charset="0"/>
              </a:rPr>
              <a:t>, for more extensive discussion.</a:t>
            </a:r>
          </a:p>
          <a:p>
            <a:pPr marL="0" marR="0">
              <a:lnSpc>
                <a:spcPct val="125000"/>
              </a:lnSpc>
              <a:spcBef>
                <a:spcPts val="600"/>
              </a:spcBef>
              <a:spcAft>
                <a:spcPts val="0"/>
              </a:spcAft>
            </a:pPr>
            <a:r>
              <a:rPr lang="en-US" sz="1200" baseline="30000" dirty="0">
                <a:effectLst/>
                <a:latin typeface="Calibri" panose="020F0502020204030204" pitchFamily="34" charset="0"/>
                <a:ea typeface="Calibri" panose="020F0502020204030204" pitchFamily="34" charset="0"/>
              </a:rPr>
              <a:t>2</a:t>
            </a:r>
            <a:r>
              <a:rPr lang="en-US" sz="1100" dirty="0">
                <a:effectLst/>
                <a:latin typeface="Calibri" panose="020F0502020204030204" pitchFamily="34" charset="0"/>
                <a:ea typeface="Calibri" panose="020F0502020204030204" pitchFamily="34" charset="0"/>
              </a:rPr>
              <a:t>See </a:t>
            </a:r>
            <a:r>
              <a:rPr lang="en-US" sz="1100" dirty="0" err="1">
                <a:effectLst/>
                <a:latin typeface="Calibri" panose="020F0502020204030204" pitchFamily="34" charset="0"/>
                <a:ea typeface="Calibri" panose="020F0502020204030204" pitchFamily="34" charset="0"/>
              </a:rPr>
              <a:t>Kuntres</a:t>
            </a:r>
            <a:r>
              <a:rPr lang="en-US" sz="1100" dirty="0">
                <a:effectLst/>
                <a:latin typeface="Calibri" panose="020F0502020204030204" pitchFamily="34" charset="0"/>
                <a:ea typeface="Calibri" panose="020F0502020204030204" pitchFamily="34" charset="0"/>
              </a:rPr>
              <a:t>, Section </a:t>
            </a:r>
            <a:r>
              <a:rPr lang="en-US" sz="1000" dirty="0">
                <a:effectLst/>
                <a:latin typeface="Cambria" panose="02040503050406030204" pitchFamily="18" charset="0"/>
                <a:ea typeface="Calibri" panose="020F0502020204030204" pitchFamily="34" charset="0"/>
              </a:rPr>
              <a:t>IX-A</a:t>
            </a:r>
            <a:r>
              <a:rPr lang="en-US" sz="1100" dirty="0">
                <a:effectLst/>
                <a:latin typeface="Cambria" panose="02040503050406030204" pitchFamily="18" charset="0"/>
                <a:ea typeface="Calibri" panose="020F0502020204030204" pitchFamily="34" charset="0"/>
              </a:rPr>
              <a:t>,</a:t>
            </a:r>
            <a:r>
              <a:rPr lang="en-US" sz="1100" dirty="0">
                <a:effectLst/>
                <a:latin typeface="Calibri" panose="020F0502020204030204" pitchFamily="34" charset="0"/>
                <a:ea typeface="Calibri" panose="020F0502020204030204" pitchFamily="34" charset="0"/>
              </a:rPr>
              <a:t> pp. 75-76 (regarding: “The proper mindset of shared suffering during our prayers on behalf of people in distress”).</a:t>
            </a:r>
          </a:p>
          <a:p>
            <a:pPr marL="0" marR="0">
              <a:lnSpc>
                <a:spcPct val="125000"/>
              </a:lnSpc>
              <a:spcBef>
                <a:spcPts val="600"/>
              </a:spcBef>
              <a:spcAft>
                <a:spcPts val="0"/>
              </a:spcAft>
            </a:pPr>
            <a:r>
              <a:rPr lang="en-US" sz="1200" baseline="30000" dirty="0">
                <a:effectLst/>
                <a:latin typeface="Calibri" panose="020F0502020204030204" pitchFamily="34" charset="0"/>
                <a:ea typeface="Times New Roman" panose="02020603050405020304" pitchFamily="18" charset="0"/>
              </a:rPr>
              <a:t>3</a:t>
            </a:r>
            <a:r>
              <a:rPr lang="en-US" sz="1100" dirty="0">
                <a:effectLst/>
                <a:latin typeface="Calibri" panose="020F0502020204030204" pitchFamily="34" charset="0"/>
                <a:ea typeface="Times New Roman" panose="02020603050405020304" pitchFamily="18" charset="0"/>
              </a:rPr>
              <a:t>Imagine how we would feel if our friend</a:t>
            </a:r>
            <a:r>
              <a:rPr lang="en-US" sz="1100" dirty="0">
                <a:effectLst/>
                <a:latin typeface="Times New Roman" panose="02020603050405020304" pitchFamily="18" charset="0"/>
                <a:ea typeface="Times New Roman" panose="02020603050405020304" pitchFamily="18" charset="0"/>
                <a:cs typeface="Calibri" panose="020F0502020204030204" pitchFamily="34" charset="0"/>
              </a:rPr>
              <a:t>’</a:t>
            </a:r>
            <a:r>
              <a:rPr lang="en-US" sz="1100" dirty="0">
                <a:effectLst/>
                <a:latin typeface="Calibri" panose="020F0502020204030204" pitchFamily="34" charset="0"/>
                <a:ea typeface="Times New Roman" panose="02020603050405020304" pitchFamily="18" charset="0"/>
              </a:rPr>
              <a:t>s distress would, </a:t>
            </a:r>
            <a:r>
              <a:rPr lang="he-IL" sz="1200" dirty="0">
                <a:effectLst/>
                <a:latin typeface="Calibri" panose="020F0502020204030204" pitchFamily="34" charset="0"/>
                <a:ea typeface="Calibri" panose="020F0502020204030204" pitchFamily="34" charset="0"/>
                <a:cs typeface="Times New Roman" panose="02020603050405020304" pitchFamily="18" charset="0"/>
              </a:rPr>
              <a:t>ח״ו</a:t>
            </a:r>
            <a:r>
              <a:rPr lang="en-US" sz="1100" dirty="0">
                <a:effectLst/>
                <a:latin typeface="Calibri" panose="020F0502020204030204" pitchFamily="34" charset="0"/>
                <a:ea typeface="Times New Roman" panose="02020603050405020304" pitchFamily="18" charset="0"/>
              </a:rPr>
              <a:t>, befall us and how we would plead for Divine mercy. We should apply the identical emotional urgency to our prayers on behalf of our friend, so that they will emerge from the depths of our hearts. </a:t>
            </a:r>
          </a:p>
          <a:p>
            <a:pPr>
              <a:lnSpc>
                <a:spcPct val="125000"/>
              </a:lnSpc>
              <a:spcBef>
                <a:spcPts val="600"/>
              </a:spcBef>
            </a:pPr>
            <a:r>
              <a:rPr lang="en-US" sz="1200" baseline="30000" dirty="0">
                <a:effectLst/>
                <a:latin typeface="Calibri" panose="020F0502020204030204" pitchFamily="34" charset="0"/>
                <a:ea typeface="Times New Roman" panose="02020603050405020304" pitchFamily="18" charset="0"/>
              </a:rPr>
              <a:t>4</a:t>
            </a:r>
            <a:r>
              <a:rPr lang="en-US" sz="1100" dirty="0">
                <a:effectLst/>
                <a:latin typeface="Calibri" panose="020F0502020204030204" pitchFamily="34" charset="0"/>
                <a:ea typeface="Times New Roman" panose="02020603050405020304" pitchFamily="18" charset="0"/>
              </a:rPr>
              <a:t>The </a:t>
            </a:r>
            <a:r>
              <a:rPr lang="en-US" sz="1100" i="1" dirty="0" err="1">
                <a:effectLst/>
                <a:latin typeface="Calibri" panose="020F0502020204030204" pitchFamily="34" charset="0"/>
                <a:ea typeface="Calibri" panose="020F0502020204030204" pitchFamily="34" charset="0"/>
              </a:rPr>
              <a:t>Chasam</a:t>
            </a:r>
            <a:r>
              <a:rPr lang="en-US" sz="1100" i="1" dirty="0">
                <a:effectLst/>
                <a:latin typeface="Calibri" panose="020F0502020204030204" pitchFamily="34" charset="0"/>
                <a:ea typeface="Calibri" panose="020F0502020204030204" pitchFamily="34" charset="0"/>
              </a:rPr>
              <a:t> </a:t>
            </a:r>
            <a:r>
              <a:rPr lang="en-US" sz="1100" i="1" dirty="0" err="1">
                <a:effectLst/>
                <a:latin typeface="Calibri" panose="020F0502020204030204" pitchFamily="34" charset="0"/>
                <a:ea typeface="Calibri" panose="020F0502020204030204" pitchFamily="34" charset="0"/>
              </a:rPr>
              <a:t>Sofer</a:t>
            </a:r>
            <a:r>
              <a:rPr lang="en-US" sz="1100" dirty="0">
                <a:effectLst/>
                <a:latin typeface="Calibri" panose="020F0502020204030204" pitchFamily="34" charset="0"/>
                <a:ea typeface="Calibri" panose="020F0502020204030204" pitchFamily="34" charset="0"/>
              </a:rPr>
              <a:t> explains </a:t>
            </a:r>
            <a:r>
              <a:rPr lang="en-US" sz="1100" dirty="0" err="1">
                <a:effectLst/>
                <a:latin typeface="Calibri" panose="020F0502020204030204" pitchFamily="34" charset="0"/>
                <a:ea typeface="Calibri" panose="020F0502020204030204" pitchFamily="34" charset="0"/>
              </a:rPr>
              <a:t>Rava’s</a:t>
            </a:r>
            <a:r>
              <a:rPr lang="en-US" sz="1100" dirty="0">
                <a:effectLst/>
                <a:latin typeface="Calibri" panose="020F0502020204030204" pitchFamily="34" charset="0"/>
                <a:ea typeface="Calibri" panose="020F0502020204030204" pitchFamily="34" charset="0"/>
              </a:rPr>
              <a:t> statement:</a:t>
            </a:r>
            <a:r>
              <a:rPr lang="en-US" sz="1100" i="1" dirty="0">
                <a:effectLst/>
                <a:latin typeface="Calibri" panose="020F0502020204030204" pitchFamily="34" charset="0"/>
                <a:ea typeface="Calibri" panose="020F0502020204030204" pitchFamily="34" charset="0"/>
              </a:rPr>
              <a:t>  </a:t>
            </a:r>
            <a:r>
              <a:rPr lang="en-US" sz="1100" dirty="0">
                <a:effectLst/>
                <a:latin typeface="Calibri" panose="020F0502020204030204" pitchFamily="34" charset="0"/>
                <a:ea typeface="Calibri" panose="020F0502020204030204" pitchFamily="34" charset="0"/>
              </a:rPr>
              <a:t>When a </a:t>
            </a:r>
            <a:r>
              <a:rPr lang="en-US" sz="1100" dirty="0" err="1">
                <a:effectLst/>
                <a:latin typeface="Calibri" panose="020F0502020204030204" pitchFamily="34" charset="0"/>
                <a:ea typeface="Calibri" panose="020F0502020204030204" pitchFamily="34" charset="0"/>
              </a:rPr>
              <a:t>Talmid</a:t>
            </a:r>
            <a:r>
              <a:rPr lang="en-US" sz="1100" dirty="0">
                <a:effectLst/>
                <a:latin typeface="Calibri" panose="020F0502020204030204" pitchFamily="34" charset="0"/>
                <a:ea typeface="Calibri" panose="020F0502020204030204" pitchFamily="34" charset="0"/>
              </a:rPr>
              <a:t> </a:t>
            </a:r>
            <a:r>
              <a:rPr lang="en-US" sz="1100" dirty="0" err="1">
                <a:effectLst/>
                <a:latin typeface="Calibri" panose="020F0502020204030204" pitchFamily="34" charset="0"/>
                <a:ea typeface="Calibri" panose="020F0502020204030204" pitchFamily="34" charset="0"/>
              </a:rPr>
              <a:t>Chachom</a:t>
            </a:r>
            <a:r>
              <a:rPr lang="en-US" sz="1100" dirty="0">
                <a:effectLst/>
                <a:latin typeface="Calibri" panose="020F0502020204030204" pitchFamily="34" charset="0"/>
                <a:ea typeface="Calibri" panose="020F0502020204030204" pitchFamily="34" charset="0"/>
              </a:rPr>
              <a:t> is ill, we should view ourselves as if we are stricken with his illness. </a:t>
            </a:r>
          </a:p>
          <a:p>
            <a:pPr marL="0" marR="0">
              <a:lnSpc>
                <a:spcPct val="125000"/>
              </a:lnSpc>
              <a:spcBef>
                <a:spcPts val="600"/>
              </a:spcBef>
              <a:spcAft>
                <a:spcPts val="0"/>
              </a:spcAft>
            </a:pPr>
            <a:r>
              <a:rPr lang="en-US" sz="1200" baseline="30000" dirty="0">
                <a:effectLst/>
                <a:latin typeface="Calibri" panose="020F0502020204030204" pitchFamily="34" charset="0"/>
                <a:ea typeface="Calibri" panose="020F0502020204030204" pitchFamily="34" charset="0"/>
              </a:rPr>
              <a:t>5</a:t>
            </a:r>
            <a:r>
              <a:rPr lang="en-US" sz="1100" dirty="0">
                <a:effectLst/>
                <a:latin typeface="Calibri" panose="020F0502020204030204" pitchFamily="34" charset="0"/>
                <a:ea typeface="Calibri" panose="020F0502020204030204" pitchFamily="34" charset="0"/>
              </a:rPr>
              <a:t>Rav Friedlander states that this directive is not limited to praying on behalf of a </a:t>
            </a:r>
            <a:r>
              <a:rPr lang="en-US" sz="1100" dirty="0" err="1">
                <a:effectLst/>
                <a:latin typeface="Calibri" panose="020F0502020204030204" pitchFamily="34" charset="0"/>
                <a:ea typeface="Calibri" panose="020F0502020204030204" pitchFamily="34" charset="0"/>
              </a:rPr>
              <a:t>Talmid</a:t>
            </a:r>
            <a:r>
              <a:rPr lang="en-US" sz="1100" dirty="0">
                <a:effectLst/>
                <a:latin typeface="Calibri" panose="020F0502020204030204" pitchFamily="34" charset="0"/>
                <a:ea typeface="Calibri" panose="020F0502020204030204" pitchFamily="34" charset="0"/>
              </a:rPr>
              <a:t> </a:t>
            </a:r>
            <a:r>
              <a:rPr lang="en-US" sz="1100" dirty="0" err="1">
                <a:effectLst/>
                <a:latin typeface="Calibri" panose="020F0502020204030204" pitchFamily="34" charset="0"/>
                <a:ea typeface="Calibri" panose="020F0502020204030204" pitchFamily="34" charset="0"/>
              </a:rPr>
              <a:t>Chachom</a:t>
            </a:r>
            <a:r>
              <a:rPr lang="en-US" sz="1100" dirty="0">
                <a:effectLst/>
                <a:latin typeface="Calibri" panose="020F0502020204030204" pitchFamily="34" charset="0"/>
                <a:ea typeface="Calibri" panose="020F0502020204030204" pitchFamily="34" charset="0"/>
              </a:rPr>
              <a:t> in distress. </a:t>
            </a:r>
            <a:br>
              <a:rPr lang="en-US" sz="1100" dirty="0">
                <a:effectLst/>
                <a:latin typeface="Calibri" panose="020F0502020204030204" pitchFamily="34" charset="0"/>
                <a:ea typeface="Calibri" panose="020F0502020204030204" pitchFamily="34" charset="0"/>
              </a:rPr>
            </a:br>
            <a:r>
              <a:rPr lang="en-US" sz="1100" dirty="0">
                <a:effectLst/>
                <a:latin typeface="Calibri" panose="020F0502020204030204" pitchFamily="34" charset="0"/>
                <a:ea typeface="Calibri" panose="020F0502020204030204" pitchFamily="34" charset="0"/>
              </a:rPr>
              <a:t>When praying on behalf of any Jew who is suffering, we need to approach Hashem with the emotional urgency of someone who desperately needs a personal salvation (see </a:t>
            </a:r>
            <a:r>
              <a:rPr lang="en-US" sz="1100" dirty="0" err="1">
                <a:effectLst/>
                <a:latin typeface="Calibri" panose="020F0502020204030204" pitchFamily="34" charset="0"/>
                <a:ea typeface="Calibri" panose="020F0502020204030204" pitchFamily="34" charset="0"/>
              </a:rPr>
              <a:t>Kuntres</a:t>
            </a:r>
            <a:r>
              <a:rPr lang="en-US" sz="1100" dirty="0">
                <a:effectLst/>
                <a:latin typeface="Calibri" panose="020F0502020204030204" pitchFamily="34" charset="0"/>
                <a:ea typeface="Calibri" panose="020F0502020204030204" pitchFamily="34" charset="0"/>
              </a:rPr>
              <a:t>, Section </a:t>
            </a:r>
            <a:r>
              <a:rPr lang="en-US" sz="1000" dirty="0">
                <a:effectLst/>
                <a:latin typeface="Cambria" panose="02040503050406030204" pitchFamily="18" charset="0"/>
                <a:ea typeface="Calibri" panose="020F0502020204030204" pitchFamily="34" charset="0"/>
              </a:rPr>
              <a:t>IX-A-5</a:t>
            </a:r>
            <a:r>
              <a:rPr lang="en-US" sz="1100" dirty="0">
                <a:effectLst/>
                <a:latin typeface="Calibri" panose="020F0502020204030204" pitchFamily="34" charset="0"/>
                <a:ea typeface="Calibri" panose="020F0502020204030204" pitchFamily="34" charset="0"/>
              </a:rPr>
              <a:t>, p. 76).</a:t>
            </a:r>
          </a:p>
          <a:p>
            <a:pPr marL="0" marR="0">
              <a:lnSpc>
                <a:spcPct val="125000"/>
              </a:lnSpc>
              <a:spcBef>
                <a:spcPts val="600"/>
              </a:spcBef>
              <a:spcAft>
                <a:spcPts val="0"/>
              </a:spcAft>
            </a:pPr>
            <a:r>
              <a:rPr lang="en-US" sz="1200" baseline="30000" dirty="0">
                <a:effectLst/>
                <a:latin typeface="Calibri" panose="020F0502020204030204" pitchFamily="34" charset="0"/>
                <a:ea typeface="Calibri" panose="020F0502020204030204" pitchFamily="34" charset="0"/>
              </a:rPr>
              <a:t>6</a:t>
            </a:r>
            <a:r>
              <a:rPr lang="en-US" sz="1100" dirty="0">
                <a:effectLst/>
                <a:latin typeface="Calibri" panose="020F0502020204030204" pitchFamily="34" charset="0"/>
                <a:ea typeface="Times New Roman" panose="02020603050405020304" pitchFamily="18" charset="0"/>
              </a:rPr>
              <a:t>A possible analogy to understand the </a:t>
            </a:r>
            <a:r>
              <a:rPr lang="en-US" sz="1100" i="1" dirty="0" err="1">
                <a:effectLst/>
                <a:latin typeface="Calibri" panose="020F0502020204030204" pitchFamily="34" charset="0"/>
                <a:ea typeface="Times New Roman" panose="02020603050405020304" pitchFamily="18" charset="0"/>
              </a:rPr>
              <a:t>Chasam</a:t>
            </a:r>
            <a:r>
              <a:rPr lang="en-US" sz="1100" i="1" dirty="0">
                <a:effectLst/>
                <a:latin typeface="Calibri" panose="020F0502020204030204" pitchFamily="34" charset="0"/>
                <a:ea typeface="Times New Roman" panose="02020603050405020304" pitchFamily="18" charset="0"/>
              </a:rPr>
              <a:t> </a:t>
            </a:r>
            <a:r>
              <a:rPr lang="en-US" sz="1100" i="1" dirty="0" err="1">
                <a:effectLst/>
                <a:latin typeface="Calibri" panose="020F0502020204030204" pitchFamily="34" charset="0"/>
                <a:ea typeface="Times New Roman" panose="02020603050405020304" pitchFamily="18" charset="0"/>
              </a:rPr>
              <a:t>Sofe</a:t>
            </a:r>
            <a:r>
              <a:rPr lang="en-US" sz="1100" dirty="0" err="1">
                <a:effectLst/>
                <a:latin typeface="Calibri" panose="020F0502020204030204" pitchFamily="34" charset="0"/>
                <a:ea typeface="Times New Roman" panose="02020603050405020304" pitchFamily="18" charset="0"/>
              </a:rPr>
              <a:t>r</a:t>
            </a:r>
            <a:r>
              <a:rPr lang="en-US" sz="1100" dirty="0">
                <a:effectLst/>
                <a:latin typeface="Calibri" panose="020F0502020204030204" pitchFamily="34" charset="0"/>
                <a:ea typeface="Times New Roman" panose="02020603050405020304" pitchFamily="18" charset="0"/>
              </a:rPr>
              <a:t>:</a:t>
            </a:r>
            <a:r>
              <a:rPr lang="en-US" sz="1100" i="1" dirty="0">
                <a:effectLst/>
                <a:latin typeface="Calibri" panose="020F0502020204030204" pitchFamily="34" charset="0"/>
                <a:ea typeface="Times New Roman" panose="02020603050405020304" pitchFamily="18" charset="0"/>
              </a:rPr>
              <a:t> </a:t>
            </a:r>
            <a:r>
              <a:rPr lang="en-US" sz="1100" dirty="0">
                <a:effectLst/>
                <a:latin typeface="Calibri" panose="020F0502020204030204" pitchFamily="34" charset="0"/>
                <a:ea typeface="Times New Roman" panose="02020603050405020304" pitchFamily="18" charset="0"/>
              </a:rPr>
              <a:t>Imagine we are all on a ship and a </a:t>
            </a:r>
            <a:r>
              <a:rPr lang="en-US" sz="1100" dirty="0">
                <a:effectLst/>
                <a:latin typeface="Calibri" panose="020F0502020204030204" pitchFamily="34" charset="0"/>
                <a:ea typeface="Times New Roman" panose="02020603050405020304" pitchFamily="18" charset="0"/>
                <a:cs typeface="Calibri" panose="020F0502020204030204" pitchFamily="34" charset="0"/>
              </a:rPr>
              <a:t>hole is ripped in the deck of a ship under “Chaim’s” cabin.  Everyone on that ship feels the same anguish when the water rushes into Chaim’s cabin</a:t>
            </a:r>
            <a:r>
              <a:rPr lang="en-US" sz="1100" dirty="0">
                <a:effectLst/>
                <a:latin typeface="Calibri" panose="020F0502020204030204" pitchFamily="34" charset="0"/>
                <a:ea typeface="Times New Roman" panose="02020603050405020304" pitchFamily="18" charset="0"/>
              </a:rPr>
              <a:t> since the entire ship is in danger of sinking.  Similarly, if Chaim becomes ill or suffers any personal distress, his pain becomes our pain as well because we all share a collective soul.  Consequently, when we pray for Chaim</a:t>
            </a:r>
            <a:r>
              <a:rPr lang="en-US" sz="1100" dirty="0">
                <a:effectLst/>
                <a:latin typeface="Times New Roman" panose="02020603050405020304" pitchFamily="18" charset="0"/>
                <a:ea typeface="Times New Roman" panose="02020603050405020304" pitchFamily="18" charset="0"/>
                <a:cs typeface="Calibri" panose="020F0502020204030204" pitchFamily="34" charset="0"/>
              </a:rPr>
              <a:t>’</a:t>
            </a:r>
            <a:r>
              <a:rPr lang="en-US" sz="1100" dirty="0">
                <a:effectLst/>
                <a:latin typeface="Calibri" panose="020F0502020204030204" pitchFamily="34" charset="0"/>
                <a:ea typeface="Times New Roman" panose="02020603050405020304" pitchFamily="18" charset="0"/>
              </a:rPr>
              <a:t>s salvation, we do so, not as a third-party intermediary, but rather, as a first-party supplicant for our own needs, just like everyone on the ship would pray that the hole under Chaim</a:t>
            </a:r>
            <a:r>
              <a:rPr lang="en-US" sz="1100" dirty="0">
                <a:effectLst/>
                <a:latin typeface="Times New Roman" panose="02020603050405020304" pitchFamily="18" charset="0"/>
                <a:ea typeface="Times New Roman" panose="02020603050405020304" pitchFamily="18" charset="0"/>
                <a:cs typeface="Calibri" panose="020F0502020204030204" pitchFamily="34" charset="0"/>
              </a:rPr>
              <a:t>’</a:t>
            </a:r>
            <a:r>
              <a:rPr lang="en-US" sz="1100" dirty="0">
                <a:effectLst/>
                <a:latin typeface="Calibri" panose="020F0502020204030204" pitchFamily="34" charset="0"/>
                <a:ea typeface="Times New Roman" panose="02020603050405020304" pitchFamily="18" charset="0"/>
              </a:rPr>
              <a:t>s cabin be plugged before the ship sinks. </a:t>
            </a:r>
            <a:endParaRPr lang="en-US" sz="1100" dirty="0">
              <a:effectLst/>
              <a:latin typeface="Calibri" panose="020F0502020204030204" pitchFamily="34" charset="0"/>
              <a:ea typeface="Calibri" panose="020F0502020204030204" pitchFamily="34" charset="0"/>
            </a:endParaRPr>
          </a:p>
          <a:p>
            <a:pPr marL="0" marR="0" algn="ctr">
              <a:lnSpc>
                <a:spcPct val="125000"/>
              </a:lnSpc>
              <a:spcBef>
                <a:spcPts val="1800"/>
              </a:spcBef>
              <a:spcAft>
                <a:spcPts val="0"/>
              </a:spcAft>
            </a:pPr>
            <a:r>
              <a:rPr lang="en-US" sz="1100" b="1" u="sng" dirty="0">
                <a:effectLst/>
                <a:latin typeface="Calibri" panose="020F0502020204030204" pitchFamily="34" charset="0"/>
                <a:ea typeface="Calibri" panose="020F0502020204030204" pitchFamily="34" charset="0"/>
              </a:rPr>
              <a:t>Slide 28</a:t>
            </a:r>
            <a:endParaRPr lang="en-US" sz="1100" dirty="0">
              <a:effectLst/>
              <a:latin typeface="Calibri" panose="020F0502020204030204" pitchFamily="34" charset="0"/>
              <a:ea typeface="Calibri" panose="020F0502020204030204" pitchFamily="34" charset="0"/>
            </a:endParaRPr>
          </a:p>
          <a:p>
            <a:pPr marL="0" marR="0">
              <a:lnSpc>
                <a:spcPct val="125000"/>
              </a:lnSpc>
              <a:spcBef>
                <a:spcPts val="300"/>
              </a:spcBef>
              <a:spcAft>
                <a:spcPts val="0"/>
              </a:spcAft>
            </a:pPr>
            <a:r>
              <a:rPr lang="en-US" sz="1200" baseline="30000" dirty="0">
                <a:effectLst/>
                <a:latin typeface="Calibri" panose="020F0502020204030204" pitchFamily="34" charset="0"/>
                <a:ea typeface="Calibri" panose="020F0502020204030204" pitchFamily="34" charset="0"/>
              </a:rPr>
              <a:t>7</a:t>
            </a:r>
            <a:r>
              <a:rPr lang="en-US" sz="1100" dirty="0">
                <a:effectLst/>
                <a:latin typeface="Calibri" panose="020F0502020204030204" pitchFamily="34" charset="0"/>
                <a:ea typeface="Calibri" panose="020F0502020204030204" pitchFamily="34" charset="0"/>
              </a:rPr>
              <a:t>See </a:t>
            </a:r>
            <a:r>
              <a:rPr lang="en-US" sz="1100" dirty="0" err="1">
                <a:effectLst/>
                <a:latin typeface="Calibri" panose="020F0502020204030204" pitchFamily="34" charset="0"/>
                <a:ea typeface="Calibri" panose="020F0502020204030204" pitchFamily="34" charset="0"/>
              </a:rPr>
              <a:t>Kuntres</a:t>
            </a:r>
            <a:r>
              <a:rPr lang="en-US" sz="1100" dirty="0">
                <a:effectLst/>
                <a:latin typeface="Calibri" panose="020F0502020204030204" pitchFamily="34" charset="0"/>
                <a:ea typeface="Calibri" panose="020F0502020204030204" pitchFamily="34" charset="0"/>
              </a:rPr>
              <a:t>, Source </a:t>
            </a:r>
            <a:r>
              <a:rPr lang="en-US" sz="1000" dirty="0">
                <a:effectLst/>
                <a:latin typeface="Cambria" panose="02040503050406030204" pitchFamily="18" charset="0"/>
                <a:ea typeface="Calibri" panose="020F0502020204030204" pitchFamily="34" charset="0"/>
              </a:rPr>
              <a:t>VII-10</a:t>
            </a:r>
            <a:r>
              <a:rPr lang="en-US" sz="1000" dirty="0">
                <a:effectLst/>
                <a:latin typeface="Calibri" panose="020F0502020204030204" pitchFamily="34" charset="0"/>
                <a:ea typeface="Calibri" panose="020F0502020204030204" pitchFamily="34" charset="0"/>
              </a:rPr>
              <a:t>, </a:t>
            </a:r>
            <a:r>
              <a:rPr lang="en-US" sz="1100" dirty="0">
                <a:effectLst/>
                <a:latin typeface="Calibri" panose="020F0502020204030204" pitchFamily="34" charset="0"/>
                <a:ea typeface="Calibri" panose="020F0502020204030204" pitchFamily="34" charset="0"/>
              </a:rPr>
              <a:t>(p. 67): </a:t>
            </a:r>
            <a:r>
              <a:rPr lang="en-US" sz="1100" dirty="0" err="1">
                <a:effectLst/>
                <a:latin typeface="Calibri" panose="020F0502020204030204" pitchFamily="34" charset="0"/>
                <a:ea typeface="Calibri" panose="020F0502020204030204" pitchFamily="34" charset="0"/>
              </a:rPr>
              <a:t>Gemara</a:t>
            </a:r>
            <a:r>
              <a:rPr lang="en-US" sz="1100" dirty="0">
                <a:effectLst/>
                <a:latin typeface="Calibri" panose="020F0502020204030204" pitchFamily="34" charset="0"/>
                <a:ea typeface="Calibri" panose="020F0502020204030204" pitchFamily="34" charset="0"/>
              </a:rPr>
              <a:t> </a:t>
            </a:r>
            <a:r>
              <a:rPr lang="en-US" sz="1100" dirty="0" err="1">
                <a:effectLst/>
                <a:latin typeface="Calibri" panose="020F0502020204030204" pitchFamily="34" charset="0"/>
                <a:ea typeface="Calibri" panose="020F0502020204030204" pitchFamily="34" charset="0"/>
              </a:rPr>
              <a:t>Berachos</a:t>
            </a:r>
            <a:r>
              <a:rPr lang="en-US" sz="1100" dirty="0">
                <a:effectLst/>
                <a:latin typeface="Calibri" panose="020F0502020204030204" pitchFamily="34" charset="0"/>
                <a:ea typeface="Calibri" panose="020F0502020204030204" pitchFamily="34" charset="0"/>
              </a:rPr>
              <a:t> 32a relates that Moshe </a:t>
            </a:r>
            <a:r>
              <a:rPr lang="en-US" sz="1100" dirty="0" err="1">
                <a:effectLst/>
                <a:latin typeface="Calibri" panose="020F0502020204030204" pitchFamily="34" charset="0"/>
                <a:ea typeface="Calibri" panose="020F0502020204030204" pitchFamily="34" charset="0"/>
              </a:rPr>
              <a:t>Rabbeinu</a:t>
            </a:r>
            <a:r>
              <a:rPr lang="en-US" sz="1100" dirty="0">
                <a:effectLst/>
                <a:latin typeface="Calibri" panose="020F0502020204030204" pitchFamily="34" charset="0"/>
                <a:ea typeface="Calibri" panose="020F0502020204030204" pitchFamily="34" charset="0"/>
              </a:rPr>
              <a:t> wanted to forfeit his life to save the Jewish people from annihilation after the sin of the Golden Calf.  Based on the Zohar, </a:t>
            </a:r>
            <a:r>
              <a:rPr lang="en-US" sz="1100" dirty="0" err="1">
                <a:effectLst/>
                <a:latin typeface="Calibri" panose="020F0502020204030204" pitchFamily="34" charset="0"/>
                <a:ea typeface="Calibri" panose="020F0502020204030204" pitchFamily="34" charset="0"/>
              </a:rPr>
              <a:t>Rav</a:t>
            </a:r>
            <a:r>
              <a:rPr lang="en-US" sz="1100" dirty="0">
                <a:effectLst/>
                <a:latin typeface="Calibri" panose="020F0502020204030204" pitchFamily="34" charset="0"/>
                <a:ea typeface="Calibri" panose="020F0502020204030204" pitchFamily="34" charset="0"/>
              </a:rPr>
              <a:t> </a:t>
            </a:r>
            <a:r>
              <a:rPr lang="en-US" sz="1100" dirty="0" err="1">
                <a:effectLst/>
                <a:latin typeface="Calibri" panose="020F0502020204030204" pitchFamily="34" charset="0"/>
                <a:ea typeface="Calibri" panose="020F0502020204030204" pitchFamily="34" charset="0"/>
              </a:rPr>
              <a:t>Yechezkel</a:t>
            </a:r>
            <a:r>
              <a:rPr lang="en-US" sz="1100" dirty="0">
                <a:effectLst/>
                <a:latin typeface="Calibri" panose="020F0502020204030204" pitchFamily="34" charset="0"/>
                <a:ea typeface="Calibri" panose="020F0502020204030204" pitchFamily="34" charset="0"/>
              </a:rPr>
              <a:t> </a:t>
            </a:r>
            <a:r>
              <a:rPr lang="en-US" sz="1100" dirty="0" err="1">
                <a:effectLst/>
                <a:latin typeface="Calibri" panose="020F0502020204030204" pitchFamily="34" charset="0"/>
                <a:ea typeface="Calibri" panose="020F0502020204030204" pitchFamily="34" charset="0"/>
              </a:rPr>
              <a:t>Levenstein</a:t>
            </a:r>
            <a:r>
              <a:rPr lang="en-US" sz="1100" dirty="0">
                <a:effectLst/>
                <a:latin typeface="Calibri" panose="020F0502020204030204" pitchFamily="34" charset="0"/>
                <a:ea typeface="Calibri" panose="020F0502020204030204" pitchFamily="34" charset="0"/>
              </a:rPr>
              <a:t> explains that Moshe was prepared to </a:t>
            </a:r>
            <a:r>
              <a:rPr lang="en-US" sz="1100" dirty="0">
                <a:latin typeface="Calibri" panose="020F0502020204030204" pitchFamily="34" charset="0"/>
                <a:ea typeface="Calibri" panose="020F0502020204030204" pitchFamily="34" charset="0"/>
              </a:rPr>
              <a:t>forfeit his </a:t>
            </a:r>
            <a:r>
              <a:rPr lang="en-US" sz="1100" i="1" dirty="0">
                <a:latin typeface="Calibri" panose="020F0502020204030204" pitchFamily="34" charset="0"/>
                <a:ea typeface="Calibri" panose="020F0502020204030204" pitchFamily="34" charset="0"/>
              </a:rPr>
              <a:t>Olam </a:t>
            </a:r>
            <a:r>
              <a:rPr lang="en-US" sz="1100" i="1" dirty="0" err="1">
                <a:latin typeface="Calibri" panose="020F0502020204030204" pitchFamily="34" charset="0"/>
                <a:ea typeface="Calibri" panose="020F0502020204030204" pitchFamily="34" charset="0"/>
              </a:rPr>
              <a:t>Habboh</a:t>
            </a:r>
            <a:r>
              <a:rPr lang="en-US" sz="1100" i="1" dirty="0">
                <a:latin typeface="Calibri" panose="020F0502020204030204" pitchFamily="34" charset="0"/>
                <a:ea typeface="Calibri" panose="020F0502020204030204" pitchFamily="34" charset="0"/>
              </a:rPr>
              <a:t> </a:t>
            </a:r>
            <a:r>
              <a:rPr lang="en-US" sz="1100" dirty="0">
                <a:latin typeface="Calibri" panose="020F0502020204030204" pitchFamily="34" charset="0"/>
                <a:ea typeface="Calibri" panose="020F0502020204030204" pitchFamily="34" charset="0"/>
              </a:rPr>
              <a:t>to save the Jewish people (see </a:t>
            </a:r>
            <a:r>
              <a:rPr lang="en-US" sz="1100" dirty="0" err="1">
                <a:latin typeface="Calibri" panose="020F0502020204030204" pitchFamily="34" charset="0"/>
                <a:ea typeface="Calibri" panose="020F0502020204030204" pitchFamily="34" charset="0"/>
              </a:rPr>
              <a:t>Kuntres</a:t>
            </a:r>
            <a:r>
              <a:rPr lang="en-US" sz="1100" dirty="0">
                <a:latin typeface="Calibri" panose="020F0502020204030204" pitchFamily="34" charset="0"/>
                <a:ea typeface="Calibri" panose="020F0502020204030204" pitchFamily="34" charset="0"/>
              </a:rPr>
              <a:t>, Section </a:t>
            </a:r>
            <a:r>
              <a:rPr lang="en-US" sz="1000" dirty="0">
                <a:latin typeface="Cambria" panose="02040503050406030204" pitchFamily="18" charset="0"/>
                <a:ea typeface="Cambria" panose="02040503050406030204" pitchFamily="18" charset="0"/>
              </a:rPr>
              <a:t>IX-D-1</a:t>
            </a:r>
            <a:r>
              <a:rPr lang="en-US" sz="1100" dirty="0">
                <a:latin typeface="Calibri" panose="020F0502020204030204" pitchFamily="34" charset="0"/>
                <a:ea typeface="Calibri" panose="020F0502020204030204" pitchFamily="34" charset="0"/>
              </a:rPr>
              <a:t>, p. 81).  </a:t>
            </a:r>
            <a:r>
              <a:rPr lang="en-US" sz="1100" dirty="0">
                <a:effectLst/>
                <a:latin typeface="Calibri" panose="020F0502020204030204" pitchFamily="34" charset="0"/>
                <a:ea typeface="Calibri" panose="020F0502020204030204" pitchFamily="34" charset="0"/>
              </a:rPr>
              <a:t>Also see </a:t>
            </a:r>
            <a:r>
              <a:rPr lang="en-US" sz="1100" dirty="0" err="1">
                <a:effectLst/>
                <a:latin typeface="Calibri" panose="020F0502020204030204" pitchFamily="34" charset="0"/>
                <a:ea typeface="Calibri" panose="020F0502020204030204" pitchFamily="34" charset="0"/>
              </a:rPr>
              <a:t>Kuntres</a:t>
            </a:r>
            <a:r>
              <a:rPr lang="en-US" sz="1100" dirty="0">
                <a:effectLst/>
                <a:latin typeface="Calibri" panose="020F0502020204030204" pitchFamily="34" charset="0"/>
                <a:ea typeface="Calibri" panose="020F0502020204030204" pitchFamily="34" charset="0"/>
              </a:rPr>
              <a:t>, Section </a:t>
            </a:r>
            <a:r>
              <a:rPr lang="en-US" sz="1000" dirty="0">
                <a:effectLst/>
                <a:latin typeface="Cambria" panose="02040503050406030204" pitchFamily="18" charset="0"/>
                <a:ea typeface="Calibri" panose="020F0502020204030204" pitchFamily="34" charset="0"/>
              </a:rPr>
              <a:t>VII-C-4-6</a:t>
            </a:r>
            <a:r>
              <a:rPr lang="en-US" sz="1100" dirty="0">
                <a:effectLst/>
                <a:latin typeface="Calibri" panose="020F0502020204030204" pitchFamily="34" charset="0"/>
                <a:ea typeface="Calibri" panose="020F0502020204030204" pitchFamily="34" charset="0"/>
              </a:rPr>
              <a:t> (pp. 66-67) for explanation by </a:t>
            </a:r>
            <a:r>
              <a:rPr lang="en-US" sz="1100" dirty="0" err="1">
                <a:effectLst/>
                <a:latin typeface="Calibri" panose="020F0502020204030204" pitchFamily="34" charset="0"/>
                <a:ea typeface="Calibri" panose="020F0502020204030204" pitchFamily="34" charset="0"/>
              </a:rPr>
              <a:t>Rav</a:t>
            </a:r>
            <a:r>
              <a:rPr lang="en-US" sz="1100" dirty="0">
                <a:effectLst/>
                <a:latin typeface="Calibri" panose="020F0502020204030204" pitchFamily="34" charset="0"/>
                <a:ea typeface="Calibri" panose="020F0502020204030204" pitchFamily="34" charset="0"/>
              </a:rPr>
              <a:t> </a:t>
            </a:r>
            <a:r>
              <a:rPr lang="en-US" sz="1100" dirty="0" err="1">
                <a:effectLst/>
                <a:latin typeface="Calibri" panose="020F0502020204030204" pitchFamily="34" charset="0"/>
                <a:ea typeface="Calibri" panose="020F0502020204030204" pitchFamily="34" charset="0"/>
              </a:rPr>
              <a:t>Dessler</a:t>
            </a:r>
            <a:r>
              <a:rPr lang="en-US" sz="1100" dirty="0">
                <a:effectLst/>
                <a:latin typeface="Calibri" panose="020F0502020204030204" pitchFamily="34" charset="0"/>
                <a:ea typeface="Calibri" panose="020F0502020204030204" pitchFamily="34" charset="0"/>
              </a:rPr>
              <a:t> and </a:t>
            </a:r>
            <a:r>
              <a:rPr lang="en-US" sz="1100" dirty="0" err="1">
                <a:effectLst/>
                <a:latin typeface="Calibri" panose="020F0502020204030204" pitchFamily="34" charset="0"/>
                <a:ea typeface="Calibri" panose="020F0502020204030204" pitchFamily="34" charset="0"/>
              </a:rPr>
              <a:t>Rav</a:t>
            </a:r>
            <a:r>
              <a:rPr lang="en-US" sz="1100" dirty="0">
                <a:effectLst/>
                <a:latin typeface="Calibri" panose="020F0502020204030204" pitchFamily="34" charset="0"/>
                <a:ea typeface="Calibri" panose="020F0502020204030204" pitchFamily="34" charset="0"/>
              </a:rPr>
              <a:t> Friedlander how Moshe </a:t>
            </a:r>
            <a:r>
              <a:rPr lang="en-US" sz="1100" dirty="0" err="1">
                <a:effectLst/>
                <a:latin typeface="Calibri" panose="020F0502020204030204" pitchFamily="34" charset="0"/>
                <a:ea typeface="Calibri" panose="020F0502020204030204" pitchFamily="34" charset="0"/>
              </a:rPr>
              <a:t>Rabbeinu’s</a:t>
            </a:r>
            <a:r>
              <a:rPr lang="en-US" sz="1100" dirty="0">
                <a:effectLst/>
                <a:latin typeface="Calibri" panose="020F0502020204030204" pitchFamily="34" charset="0"/>
                <a:ea typeface="Calibri" panose="020F0502020204030204" pitchFamily="34" charset="0"/>
              </a:rPr>
              <a:t> </a:t>
            </a:r>
            <a:r>
              <a:rPr lang="en-US" sz="1100" i="1" dirty="0" err="1">
                <a:effectLst/>
                <a:latin typeface="Calibri" panose="020F0502020204030204" pitchFamily="34" charset="0"/>
                <a:ea typeface="Calibri" panose="020F0502020204030204" pitchFamily="34" charset="0"/>
              </a:rPr>
              <a:t>Nesiah</a:t>
            </a:r>
            <a:r>
              <a:rPr lang="en-US" sz="1100" i="1" dirty="0">
                <a:effectLst/>
                <a:latin typeface="Calibri" panose="020F0502020204030204" pitchFamily="34" charset="0"/>
                <a:ea typeface="Calibri" panose="020F0502020204030204" pitchFamily="34" charset="0"/>
              </a:rPr>
              <a:t> </a:t>
            </a:r>
            <a:r>
              <a:rPr lang="en-US" sz="1100" i="1" dirty="0" err="1">
                <a:effectLst/>
                <a:latin typeface="Calibri" panose="020F0502020204030204" pitchFamily="34" charset="0"/>
                <a:ea typeface="Calibri" panose="020F0502020204030204" pitchFamily="34" charset="0"/>
              </a:rPr>
              <a:t>B’ol</a:t>
            </a:r>
            <a:r>
              <a:rPr lang="en-US" sz="1100" i="1" dirty="0">
                <a:effectLst/>
                <a:latin typeface="Calibri" panose="020F0502020204030204" pitchFamily="34" charset="0"/>
                <a:ea typeface="Calibri" panose="020F0502020204030204" pitchFamily="34" charset="0"/>
              </a:rPr>
              <a:t> </a:t>
            </a:r>
            <a:r>
              <a:rPr lang="en-US" sz="1100" dirty="0">
                <a:effectLst/>
                <a:latin typeface="Calibri" panose="020F0502020204030204" pitchFamily="34" charset="0"/>
                <a:ea typeface="Calibri" panose="020F0502020204030204" pitchFamily="34" charset="0"/>
              </a:rPr>
              <a:t>saved the Jewish people from the decree of annihilation. </a:t>
            </a:r>
          </a:p>
          <a:p>
            <a:pPr marL="0" marR="0">
              <a:lnSpc>
                <a:spcPct val="125000"/>
              </a:lnSpc>
              <a:spcBef>
                <a:spcPts val="600"/>
              </a:spcBef>
              <a:spcAft>
                <a:spcPts val="0"/>
              </a:spcAft>
            </a:pPr>
            <a:r>
              <a:rPr lang="en-US" sz="1200" baseline="30000" dirty="0">
                <a:effectLst/>
                <a:latin typeface="Calibri" panose="020F0502020204030204" pitchFamily="34" charset="0"/>
                <a:ea typeface="Calibri" panose="020F0502020204030204" pitchFamily="34" charset="0"/>
              </a:rPr>
              <a:t>8</a:t>
            </a:r>
            <a:r>
              <a:rPr lang="en-US" sz="1100" dirty="0">
                <a:effectLst/>
                <a:latin typeface="Calibri" panose="020F0502020204030204" pitchFamily="34" charset="0"/>
                <a:ea typeface="Calibri" panose="020F0502020204030204" pitchFamily="34" charset="0"/>
              </a:rPr>
              <a:t>Moshe’s </a:t>
            </a:r>
            <a:r>
              <a:rPr lang="en-US" sz="1100" dirty="0" err="1">
                <a:effectLst/>
                <a:latin typeface="Calibri" panose="020F0502020204030204" pitchFamily="34" charset="0"/>
                <a:ea typeface="Calibri" panose="020F0502020204030204" pitchFamily="34" charset="0"/>
              </a:rPr>
              <a:t>Rabbeinu’s</a:t>
            </a:r>
            <a:r>
              <a:rPr lang="en-US" sz="1100" dirty="0">
                <a:effectLst/>
                <a:latin typeface="Calibri" panose="020F0502020204030204" pitchFamily="34" charset="0"/>
                <a:ea typeface="Calibri" panose="020F0502020204030204" pitchFamily="34" charset="0"/>
              </a:rPr>
              <a:t> </a:t>
            </a:r>
            <a:r>
              <a:rPr lang="en-US" sz="1100" i="1" dirty="0" err="1">
                <a:effectLst/>
                <a:latin typeface="Calibri" panose="020F0502020204030204" pitchFamily="34" charset="0"/>
                <a:ea typeface="Calibri" panose="020F0502020204030204" pitchFamily="34" charset="0"/>
              </a:rPr>
              <a:t>Nesiah</a:t>
            </a:r>
            <a:r>
              <a:rPr lang="en-US" sz="1100" i="1" dirty="0">
                <a:effectLst/>
                <a:latin typeface="Calibri" panose="020F0502020204030204" pitchFamily="34" charset="0"/>
                <a:ea typeface="Calibri" panose="020F0502020204030204" pitchFamily="34" charset="0"/>
              </a:rPr>
              <a:t> </a:t>
            </a:r>
            <a:r>
              <a:rPr lang="en-US" sz="1100" i="1" dirty="0" err="1">
                <a:effectLst/>
                <a:latin typeface="Calibri" panose="020F0502020204030204" pitchFamily="34" charset="0"/>
                <a:ea typeface="Calibri" panose="020F0502020204030204" pitchFamily="34" charset="0"/>
              </a:rPr>
              <a:t>B’ol</a:t>
            </a:r>
            <a:r>
              <a:rPr lang="en-US" sz="1100" i="1" dirty="0">
                <a:effectLst/>
                <a:latin typeface="Calibri" panose="020F0502020204030204" pitchFamily="34" charset="0"/>
                <a:ea typeface="Calibri" panose="020F0502020204030204" pitchFamily="34" charset="0"/>
              </a:rPr>
              <a:t> </a:t>
            </a:r>
            <a:r>
              <a:rPr lang="en-US" sz="1100" dirty="0">
                <a:effectLst/>
                <a:latin typeface="Calibri" panose="020F0502020204030204" pitchFamily="34" charset="0"/>
                <a:ea typeface="Calibri" panose="020F0502020204030204" pitchFamily="34" charset="0"/>
              </a:rPr>
              <a:t>was manifested by the fact that he was</a:t>
            </a:r>
            <a:r>
              <a:rPr lang="en-US" sz="1100" i="1" dirty="0">
                <a:effectLst/>
                <a:latin typeface="Calibri" panose="020F0502020204030204" pitchFamily="34" charset="0"/>
                <a:ea typeface="Calibri" panose="020F0502020204030204" pitchFamily="34" charset="0"/>
              </a:rPr>
              <a:t> </a:t>
            </a:r>
            <a:r>
              <a:rPr lang="en-US" sz="1100" dirty="0">
                <a:effectLst/>
                <a:latin typeface="Calibri" panose="020F0502020204030204" pitchFamily="34" charset="0"/>
                <a:ea typeface="Calibri" panose="020F0502020204030204" pitchFamily="34" charset="0"/>
              </a:rPr>
              <a:t>unable to bear living without the Jewish people.  Moshe’s total identification with the lot of his brethren, whereby he felt his entire existence tied to their survival, provided the </a:t>
            </a:r>
            <a:r>
              <a:rPr lang="en-US" sz="1100" i="1" dirty="0" err="1">
                <a:effectLst/>
                <a:latin typeface="Calibri" panose="020F0502020204030204" pitchFamily="34" charset="0"/>
                <a:ea typeface="Calibri" panose="020F0502020204030204" pitchFamily="34" charset="0"/>
              </a:rPr>
              <a:t>Zechus</a:t>
            </a:r>
            <a:r>
              <a:rPr lang="en-US" sz="1100" dirty="0">
                <a:effectLst/>
                <a:latin typeface="Calibri" panose="020F0502020204030204" pitchFamily="34" charset="0"/>
                <a:ea typeface="Calibri" panose="020F0502020204030204" pitchFamily="34" charset="0"/>
              </a:rPr>
              <a:t> (merit) to annul the decree for their destruction.</a:t>
            </a:r>
          </a:p>
          <a:p>
            <a:pPr marL="0" marR="0" algn="ctr">
              <a:lnSpc>
                <a:spcPct val="125000"/>
              </a:lnSpc>
              <a:spcBef>
                <a:spcPts val="1800"/>
              </a:spcBef>
              <a:spcAft>
                <a:spcPts val="0"/>
              </a:spcAft>
            </a:pPr>
            <a:r>
              <a:rPr lang="en-US" sz="1100" b="1" u="sng" dirty="0">
                <a:effectLst/>
                <a:latin typeface="Calibri" panose="020F0502020204030204" pitchFamily="34" charset="0"/>
                <a:ea typeface="Calibri" panose="020F0502020204030204" pitchFamily="34" charset="0"/>
              </a:rPr>
              <a:t>Slide 29</a:t>
            </a:r>
            <a:endParaRPr lang="en-US" sz="1100" dirty="0">
              <a:effectLst/>
              <a:latin typeface="Calibri" panose="020F0502020204030204" pitchFamily="34" charset="0"/>
              <a:ea typeface="Calibri" panose="020F0502020204030204" pitchFamily="34" charset="0"/>
            </a:endParaRPr>
          </a:p>
          <a:p>
            <a:pPr marL="120650" marR="0" algn="r" rtl="1">
              <a:lnSpc>
                <a:spcPct val="125000"/>
              </a:lnSpc>
              <a:spcBef>
                <a:spcPts val="300"/>
              </a:spcBef>
              <a:spcAft>
                <a:spcPts val="0"/>
              </a:spcAft>
            </a:pPr>
            <a:r>
              <a:rPr lang="en-US" sz="1200" baseline="30000" dirty="0">
                <a:effectLst/>
                <a:latin typeface="Calibri" panose="020F0502020204030204" pitchFamily="34" charset="0"/>
                <a:ea typeface="Calibri" panose="020F0502020204030204" pitchFamily="34" charset="0"/>
              </a:rPr>
              <a:t>9</a:t>
            </a:r>
            <a:r>
              <a:rPr lang="he-IL" sz="1100" dirty="0">
                <a:effectLst/>
                <a:latin typeface="Calibri" panose="020F0502020204030204" pitchFamily="34" charset="0"/>
                <a:ea typeface="Calibri" panose="020F0502020204030204" pitchFamily="34" charset="0"/>
                <a:cs typeface="Times New Roman" panose="02020603050405020304" pitchFamily="18" charset="0"/>
              </a:rPr>
              <a:t>בית יוסף על טור שו״ע, יורה דעה סימן של״ה</a:t>
            </a:r>
            <a:r>
              <a:rPr lang="en-US" sz="1100" dirty="0">
                <a:effectLst/>
                <a:latin typeface="Calibri" panose="020F0502020204030204" pitchFamily="34" charset="0"/>
                <a:ea typeface="Times New Roman" panose="02020603050405020304" pitchFamily="18" charset="0"/>
              </a:rPr>
              <a:t>.</a:t>
            </a:r>
            <a:endParaRPr lang="en-US" sz="1100" dirty="0">
              <a:effectLst/>
              <a:latin typeface="Calibri" panose="020F0502020204030204" pitchFamily="34" charset="0"/>
              <a:ea typeface="Calibri" panose="020F0502020204030204" pitchFamily="34" charset="0"/>
            </a:endParaRPr>
          </a:p>
          <a:p>
            <a:pPr marL="120650" marR="0" algn="r" rtl="1">
              <a:lnSpc>
                <a:spcPct val="125000"/>
              </a:lnSpc>
              <a:spcBef>
                <a:spcPts val="600"/>
              </a:spcBef>
              <a:spcAft>
                <a:spcPts val="0"/>
              </a:spcAft>
            </a:pPr>
            <a:r>
              <a:rPr lang="en-US" sz="1200" baseline="30000" dirty="0">
                <a:effectLst/>
                <a:latin typeface="Calibri" panose="020F0502020204030204" pitchFamily="34" charset="0"/>
                <a:ea typeface="Calibri" panose="020F0502020204030204" pitchFamily="34" charset="0"/>
              </a:rPr>
              <a:t>10</a:t>
            </a:r>
            <a:r>
              <a:rPr lang="he-IL" sz="1100" dirty="0">
                <a:effectLst/>
                <a:latin typeface="Calibri" panose="020F0502020204030204" pitchFamily="34" charset="0"/>
                <a:ea typeface="Calibri" panose="020F0502020204030204" pitchFamily="34" charset="0"/>
                <a:cs typeface="Times New Roman" panose="02020603050405020304" pitchFamily="18" charset="0"/>
              </a:rPr>
              <a:t>הרב אברהם וינרוט, ספר עיוני תפילה</a:t>
            </a:r>
            <a:r>
              <a:rPr lang="en-US" sz="1100" dirty="0">
                <a:effectLst/>
                <a:latin typeface="Calibri" panose="020F0502020204030204" pitchFamily="34" charset="0"/>
                <a:ea typeface="Calibri" panose="020F0502020204030204" pitchFamily="34" charset="0"/>
              </a:rPr>
              <a:t> ,</a:t>
            </a:r>
            <a:r>
              <a:rPr lang="he-IL" sz="1100" dirty="0">
                <a:effectLst/>
                <a:latin typeface="Calibri" panose="020F0502020204030204" pitchFamily="34" charset="0"/>
                <a:ea typeface="Calibri" panose="020F0502020204030204" pitchFamily="34" charset="0"/>
                <a:cs typeface="Times New Roman" panose="02020603050405020304" pitchFamily="18" charset="0"/>
              </a:rPr>
              <a:t>עמ׳</a:t>
            </a:r>
            <a:r>
              <a:rPr lang="he-IL" sz="1100" dirty="0">
                <a:effectLst/>
                <a:latin typeface="Calibri" panose="020F0502020204030204" pitchFamily="34" charset="0"/>
                <a:ea typeface="Calibri" panose="020F0502020204030204" pitchFamily="34" charset="0"/>
                <a:cs typeface="Calibri" panose="020F0502020204030204" pitchFamily="34" charset="0"/>
              </a:rPr>
              <a:t> </a:t>
            </a:r>
            <a:r>
              <a:rPr lang="he-IL" sz="1000" dirty="0">
                <a:effectLst/>
                <a:latin typeface="Calibri" panose="020F0502020204030204" pitchFamily="34" charset="0"/>
                <a:ea typeface="Calibri" panose="020F0502020204030204" pitchFamily="34" charset="0"/>
                <a:cs typeface="Calibri" panose="020F0502020204030204" pitchFamily="34" charset="0"/>
              </a:rPr>
              <a:t>254-256</a:t>
            </a:r>
            <a:r>
              <a:rPr lang="en-US" sz="1100" dirty="0">
                <a:effectLst/>
                <a:latin typeface="Calibri" panose="020F0502020204030204" pitchFamily="34" charset="0"/>
                <a:ea typeface="Calibri" panose="020F0502020204030204" pitchFamily="34" charset="0"/>
                <a:cs typeface="Calibri" panose="020F0502020204030204" pitchFamily="34" charset="0"/>
              </a:rPr>
              <a:t>.</a:t>
            </a:r>
            <a:endParaRPr lang="en-US" sz="1100" dirty="0">
              <a:effectLst/>
              <a:latin typeface="Calibri" panose="020F0502020204030204" pitchFamily="34" charset="0"/>
              <a:ea typeface="Calibri" panose="020F0502020204030204" pitchFamily="34" charset="0"/>
            </a:endParaRPr>
          </a:p>
          <a:p>
            <a:pPr marL="0" marR="0">
              <a:lnSpc>
                <a:spcPct val="125000"/>
              </a:lnSpc>
              <a:spcBef>
                <a:spcPts val="600"/>
              </a:spcBef>
              <a:spcAft>
                <a:spcPts val="0"/>
              </a:spcAft>
            </a:pPr>
            <a:r>
              <a:rPr lang="en-US" sz="1200" baseline="30000" dirty="0">
                <a:effectLst/>
                <a:latin typeface="Calibri" panose="020F0502020204030204" pitchFamily="34" charset="0"/>
                <a:ea typeface="Calibri" panose="020F0502020204030204" pitchFamily="34" charset="0"/>
              </a:rPr>
              <a:t>11</a:t>
            </a:r>
            <a:r>
              <a:rPr lang="en-US" sz="1100" dirty="0">
                <a:effectLst/>
                <a:latin typeface="Calibri" panose="020F0502020204030204" pitchFamily="34" charset="0"/>
                <a:ea typeface="Calibri" panose="020F0502020204030204" pitchFamily="34" charset="0"/>
              </a:rPr>
              <a:t>See Appendix D for stories of the </a:t>
            </a:r>
            <a:r>
              <a:rPr lang="en-US" sz="1100" dirty="0" err="1">
                <a:effectLst/>
                <a:latin typeface="Calibri" panose="020F0502020204030204" pitchFamily="34" charset="0"/>
                <a:ea typeface="Calibri" panose="020F0502020204030204" pitchFamily="34" charset="0"/>
              </a:rPr>
              <a:t>Chofetz</a:t>
            </a:r>
            <a:r>
              <a:rPr lang="en-US" sz="1100" dirty="0">
                <a:effectLst/>
                <a:latin typeface="Calibri" panose="020F0502020204030204" pitchFamily="34" charset="0"/>
                <a:ea typeface="Calibri" panose="020F0502020204030204" pitchFamily="34" charset="0"/>
              </a:rPr>
              <a:t> Chaim and </a:t>
            </a:r>
            <a:r>
              <a:rPr lang="en-US" sz="1100" dirty="0" err="1">
                <a:effectLst/>
                <a:latin typeface="Calibri" panose="020F0502020204030204" pitchFamily="34" charset="0"/>
                <a:ea typeface="Calibri" panose="020F0502020204030204" pitchFamily="34" charset="0"/>
              </a:rPr>
              <a:t>Rav</a:t>
            </a:r>
            <a:r>
              <a:rPr lang="en-US" sz="1100" dirty="0">
                <a:effectLst/>
                <a:latin typeface="Calibri" panose="020F0502020204030204" pitchFamily="34" charset="0"/>
                <a:ea typeface="Calibri" panose="020F0502020204030204" pitchFamily="34" charset="0"/>
              </a:rPr>
              <a:t> Chaim </a:t>
            </a:r>
            <a:r>
              <a:rPr lang="en-US" sz="1100" dirty="0" err="1">
                <a:effectLst/>
                <a:latin typeface="Calibri" panose="020F0502020204030204" pitchFamily="34" charset="0"/>
                <a:ea typeface="Calibri" panose="020F0502020204030204" pitchFamily="34" charset="0"/>
              </a:rPr>
              <a:t>Shmuelevitz</a:t>
            </a:r>
            <a:r>
              <a:rPr lang="en-US" sz="1100" dirty="0">
                <a:effectLst/>
                <a:latin typeface="Calibri" panose="020F0502020204030204" pitchFamily="34" charset="0"/>
                <a:ea typeface="Calibri" panose="020F0502020204030204" pitchFamily="34" charset="0"/>
              </a:rPr>
              <a:t>, praying from a heart of shared anguish on behalf of people in need (slides 53 and 49, respectively). </a:t>
            </a:r>
          </a:p>
          <a:p>
            <a:pPr marL="0" marR="0">
              <a:lnSpc>
                <a:spcPct val="125000"/>
              </a:lnSpc>
              <a:spcBef>
                <a:spcPts val="300"/>
              </a:spcBef>
              <a:spcAft>
                <a:spcPts val="0"/>
              </a:spcAft>
            </a:pPr>
            <a:endParaRPr lang="en-US" sz="1100" dirty="0">
              <a:effectLst/>
              <a:latin typeface="Calibri" panose="020F0502020204030204" pitchFamily="34" charset="0"/>
              <a:ea typeface="Calibri" panose="020F0502020204030204" pitchFamily="34" charset="0"/>
            </a:endParaRPr>
          </a:p>
        </p:txBody>
      </p:sp>
      <p:sp>
        <p:nvSpPr>
          <p:cNvPr id="3" name="TextBox 2">
            <a:extLst>
              <a:ext uri="{FF2B5EF4-FFF2-40B4-BE49-F238E27FC236}">
                <a16:creationId xmlns:a16="http://schemas.microsoft.com/office/drawing/2014/main" id="{EA82BD1B-E855-41C0-A59E-DFB255625345}"/>
              </a:ext>
            </a:extLst>
          </p:cNvPr>
          <p:cNvSpPr txBox="1"/>
          <p:nvPr/>
        </p:nvSpPr>
        <p:spPr>
          <a:xfrm>
            <a:off x="518024" y="332622"/>
            <a:ext cx="6653848" cy="307777"/>
          </a:xfrm>
          <a:prstGeom prst="rect">
            <a:avLst/>
          </a:prstGeom>
          <a:noFill/>
        </p:spPr>
        <p:txBody>
          <a:bodyPr wrap="square" rtlCol="0">
            <a:spAutoFit/>
          </a:bodyPr>
          <a:lstStyle/>
          <a:p>
            <a:pPr algn="ctr"/>
            <a:r>
              <a:rPr lang="en-US" sz="1400" dirty="0">
                <a:latin typeface="Cambria" panose="02040503050406030204" pitchFamily="18" charset="0"/>
                <a:ea typeface="Cambria" panose="02040503050406030204" pitchFamily="18" charset="0"/>
              </a:rPr>
              <a:t>Footnotes: Additional explanation and references, by section and slide numbers</a:t>
            </a:r>
            <a:endParaRPr lang="en-US" sz="1400" dirty="0"/>
          </a:p>
        </p:txBody>
      </p:sp>
    </p:spTree>
    <p:extLst>
      <p:ext uri="{BB962C8B-B14F-4D97-AF65-F5344CB8AC3E}">
        <p14:creationId xmlns:p14="http://schemas.microsoft.com/office/powerpoint/2010/main" val="101643268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12689AD-4233-4E70-BABC-48199B470694}"/>
              </a:ext>
            </a:extLst>
          </p:cNvPr>
          <p:cNvSpPr>
            <a:spLocks noGrp="1"/>
          </p:cNvSpPr>
          <p:nvPr>
            <p:ph type="sldNum" sz="quarter" idx="12"/>
          </p:nvPr>
        </p:nvSpPr>
        <p:spPr/>
        <p:txBody>
          <a:bodyPr/>
          <a:lstStyle/>
          <a:p>
            <a:fld id="{0C214F17-86AB-4F1C-BC88-4CB7EE2FB93D}" type="slidenum">
              <a:rPr lang="en-US" sz="1050" b="1" smtClean="0">
                <a:solidFill>
                  <a:schemeClr val="tx1"/>
                </a:solidFill>
              </a:rPr>
              <a:t>61</a:t>
            </a:fld>
            <a:endParaRPr lang="en-US" sz="1050" b="1" dirty="0">
              <a:solidFill>
                <a:schemeClr val="tx1"/>
              </a:solidFill>
            </a:endParaRPr>
          </a:p>
        </p:txBody>
      </p:sp>
      <p:sp>
        <p:nvSpPr>
          <p:cNvPr id="4" name="TextBox 3">
            <a:extLst>
              <a:ext uri="{FF2B5EF4-FFF2-40B4-BE49-F238E27FC236}">
                <a16:creationId xmlns:a16="http://schemas.microsoft.com/office/drawing/2014/main" id="{C5DAED84-504F-4082-B324-BF5BD4743052}"/>
              </a:ext>
            </a:extLst>
          </p:cNvPr>
          <p:cNvSpPr txBox="1"/>
          <p:nvPr/>
        </p:nvSpPr>
        <p:spPr>
          <a:xfrm>
            <a:off x="518024" y="877927"/>
            <a:ext cx="6781505" cy="8731814"/>
          </a:xfrm>
          <a:prstGeom prst="rect">
            <a:avLst/>
          </a:prstGeom>
          <a:noFill/>
        </p:spPr>
        <p:txBody>
          <a:bodyPr wrap="square">
            <a:spAutoFit/>
          </a:bodyPr>
          <a:lstStyle/>
          <a:p>
            <a:pPr marL="0" marR="0">
              <a:lnSpc>
                <a:spcPct val="125000"/>
              </a:lnSpc>
              <a:spcBef>
                <a:spcPts val="1800"/>
              </a:spcBef>
              <a:spcAft>
                <a:spcPts val="0"/>
              </a:spcAft>
            </a:pPr>
            <a:r>
              <a:rPr lang="en-US" sz="1300" b="1" dirty="0">
                <a:effectLst/>
                <a:latin typeface="Cambria" panose="02040503050406030204" pitchFamily="18" charset="0"/>
                <a:ea typeface="Calibri" panose="020F0502020204030204" pitchFamily="34" charset="0"/>
              </a:rPr>
              <a:t>Section VII:  Forming the human connection: Using all our “senses” to be </a:t>
            </a:r>
            <a:r>
              <a:rPr lang="en-US" sz="1300" b="1" i="1" dirty="0" err="1">
                <a:effectLst/>
                <a:latin typeface="Cambria" panose="02040503050406030204" pitchFamily="18" charset="0"/>
                <a:ea typeface="Calibri" panose="020F0502020204030204" pitchFamily="34" charset="0"/>
              </a:rPr>
              <a:t>Nosei</a:t>
            </a:r>
            <a:r>
              <a:rPr lang="en-US" sz="1300" b="1" i="1" dirty="0">
                <a:effectLst/>
                <a:latin typeface="Cambria" panose="02040503050406030204" pitchFamily="18" charset="0"/>
                <a:ea typeface="Calibri" panose="020F0502020204030204" pitchFamily="34" charset="0"/>
              </a:rPr>
              <a:t> </a:t>
            </a:r>
            <a:r>
              <a:rPr lang="en-US" sz="1300" b="1" i="1" dirty="0" err="1">
                <a:effectLst/>
                <a:latin typeface="Cambria" panose="02040503050406030204" pitchFamily="18" charset="0"/>
                <a:ea typeface="Calibri" panose="020F0502020204030204" pitchFamily="34" charset="0"/>
              </a:rPr>
              <a:t>B’ol</a:t>
            </a:r>
            <a:endParaRPr lang="en-US" sz="1300" dirty="0">
              <a:effectLst/>
              <a:latin typeface="Calibri" panose="020F0502020204030204" pitchFamily="34" charset="0"/>
              <a:ea typeface="Calibri" panose="020F0502020204030204" pitchFamily="34" charset="0"/>
            </a:endParaRPr>
          </a:p>
          <a:p>
            <a:pPr marL="0" marR="0" algn="ctr">
              <a:lnSpc>
                <a:spcPct val="125000"/>
              </a:lnSpc>
              <a:spcBef>
                <a:spcPts val="1200"/>
              </a:spcBef>
              <a:spcAft>
                <a:spcPts val="0"/>
              </a:spcAft>
            </a:pPr>
            <a:r>
              <a:rPr lang="en-US" sz="1100" b="1" u="sng" dirty="0">
                <a:effectLst/>
                <a:latin typeface="Calibri" panose="020F0502020204030204" pitchFamily="34" charset="0"/>
                <a:ea typeface="Calibri" panose="020F0502020204030204" pitchFamily="34" charset="0"/>
              </a:rPr>
              <a:t>Slide 30</a:t>
            </a:r>
            <a:endParaRPr lang="en-US" sz="1100" dirty="0">
              <a:effectLst/>
              <a:latin typeface="Calibri" panose="020F0502020204030204" pitchFamily="34" charset="0"/>
              <a:ea typeface="Calibri" panose="020F0502020204030204" pitchFamily="34" charset="0"/>
            </a:endParaRPr>
          </a:p>
          <a:p>
            <a:pPr marL="0" marR="0">
              <a:lnSpc>
                <a:spcPct val="125000"/>
              </a:lnSpc>
              <a:spcBef>
                <a:spcPts val="300"/>
              </a:spcBef>
              <a:spcAft>
                <a:spcPts val="0"/>
              </a:spcAft>
            </a:pPr>
            <a:r>
              <a:rPr lang="en-US" sz="1200" baseline="30000" dirty="0">
                <a:effectLst/>
                <a:latin typeface="Calibri" panose="020F0502020204030204" pitchFamily="34" charset="0"/>
                <a:ea typeface="Calibri" panose="020F0502020204030204" pitchFamily="34" charset="0"/>
              </a:rPr>
              <a:t>1</a:t>
            </a:r>
            <a:r>
              <a:rPr lang="en-US" sz="1100" dirty="0">
                <a:effectLst/>
                <a:latin typeface="Calibri" panose="020F0502020204030204" pitchFamily="34" charset="0"/>
                <a:ea typeface="Times New Roman" panose="02020603050405020304" pitchFamily="18" charset="0"/>
              </a:rPr>
              <a:t>See </a:t>
            </a:r>
            <a:r>
              <a:rPr lang="en-US" sz="1100" dirty="0" err="1">
                <a:effectLst/>
                <a:latin typeface="Calibri" panose="020F0502020204030204" pitchFamily="34" charset="0"/>
                <a:ea typeface="Times New Roman" panose="02020603050405020304" pitchFamily="18" charset="0"/>
              </a:rPr>
              <a:t>Kuntres</a:t>
            </a:r>
            <a:r>
              <a:rPr lang="en-US" sz="1100" dirty="0">
                <a:effectLst/>
                <a:latin typeface="Calibri" panose="020F0502020204030204" pitchFamily="34" charset="0"/>
                <a:ea typeface="Times New Roman" panose="02020603050405020304" pitchFamily="18" charset="0"/>
              </a:rPr>
              <a:t>, Section </a:t>
            </a:r>
            <a:r>
              <a:rPr lang="en-US" sz="1000" dirty="0">
                <a:effectLst/>
                <a:latin typeface="Cambria" panose="02040503050406030204" pitchFamily="18" charset="0"/>
                <a:ea typeface="Times New Roman" panose="02020603050405020304" pitchFamily="18" charset="0"/>
              </a:rPr>
              <a:t>X</a:t>
            </a:r>
            <a:r>
              <a:rPr lang="en-US" sz="1000" dirty="0">
                <a:effectLst/>
                <a:latin typeface="Calibri" panose="020F0502020204030204" pitchFamily="34" charset="0"/>
                <a:ea typeface="Times New Roman" panose="02020603050405020304" pitchFamily="18" charset="0"/>
              </a:rPr>
              <a:t>, </a:t>
            </a:r>
            <a:r>
              <a:rPr lang="en-US" sz="1100" dirty="0">
                <a:effectLst/>
                <a:latin typeface="Calibri" panose="020F0502020204030204" pitchFamily="34" charset="0"/>
                <a:ea typeface="Times New Roman" panose="02020603050405020304" pitchFamily="18" charset="0"/>
              </a:rPr>
              <a:t>pp. 85-93 for more extensive discussion.</a:t>
            </a:r>
            <a:endParaRPr lang="en-US" sz="1100" dirty="0">
              <a:effectLst/>
              <a:latin typeface="Calibri" panose="020F0502020204030204" pitchFamily="34" charset="0"/>
              <a:ea typeface="Calibri" panose="020F0502020204030204" pitchFamily="34" charset="0"/>
            </a:endParaRPr>
          </a:p>
          <a:p>
            <a:pPr marL="0" marR="0" algn="r" rtl="1">
              <a:lnSpc>
                <a:spcPct val="125000"/>
              </a:lnSpc>
              <a:spcBef>
                <a:spcPts val="600"/>
              </a:spcBef>
              <a:spcAft>
                <a:spcPts val="0"/>
              </a:spcAft>
            </a:pPr>
            <a:r>
              <a:rPr lang="en-US" sz="1200" baseline="30000" dirty="0">
                <a:effectLst/>
                <a:latin typeface="Calibri" panose="020F0502020204030204" pitchFamily="34" charset="0"/>
                <a:ea typeface="Times New Roman" panose="02020603050405020304" pitchFamily="18" charset="0"/>
              </a:rPr>
              <a:t>2</a:t>
            </a:r>
            <a:r>
              <a:rPr lang="he-IL" sz="1100" dirty="0">
                <a:effectLst/>
                <a:latin typeface="Calibri" panose="020F0502020204030204" pitchFamily="34" charset="0"/>
                <a:ea typeface="Calibri" panose="020F0502020204030204" pitchFamily="34" charset="0"/>
                <a:cs typeface="Times New Roman" panose="02020603050405020304" pitchFamily="18" charset="0"/>
              </a:rPr>
              <a:t>הרב חיים פרידלנדר׃ שפתי חיים, חלק מידות ועבודת ה׳ (א), ועד א</a:t>
            </a:r>
            <a:r>
              <a:rPr lang="en-US" sz="1100" dirty="0">
                <a:effectLst/>
                <a:latin typeface="Times New Roman" panose="02020603050405020304" pitchFamily="18" charset="0"/>
                <a:ea typeface="Times New Roman" panose="02020603050405020304" pitchFamily="18" charset="0"/>
              </a:rPr>
              <a:t>:</a:t>
            </a:r>
            <a:r>
              <a:rPr lang="en-US" sz="1100" dirty="0">
                <a:effectLst/>
                <a:latin typeface="Times New Roman" panose="02020603050405020304" pitchFamily="18" charset="0"/>
                <a:ea typeface="Calibri" panose="020F0502020204030204" pitchFamily="34" charset="0"/>
              </a:rPr>
              <a:t> </a:t>
            </a:r>
            <a:r>
              <a:rPr lang="he-IL" sz="1100" dirty="0">
                <a:effectLst/>
                <a:latin typeface="Calibri" panose="020F0502020204030204" pitchFamily="34" charset="0"/>
                <a:ea typeface="Calibri" panose="020F0502020204030204" pitchFamily="34" charset="0"/>
                <a:cs typeface="Times New Roman" panose="02020603050405020304" pitchFamily="18" charset="0"/>
              </a:rPr>
              <a:t>״נושא בעול - נתינת הלב</a:t>
            </a:r>
            <a:r>
              <a:rPr lang="he-IL" sz="1100" dirty="0">
                <a:effectLst/>
                <a:latin typeface="Calibri" panose="020F0502020204030204" pitchFamily="34" charset="0"/>
                <a:ea typeface="Calibri" panose="020F0502020204030204" pitchFamily="34" charset="0"/>
                <a:cs typeface="Arial" panose="020B0604020202020204" pitchFamily="34" charset="0"/>
              </a:rPr>
              <a:t>״</a:t>
            </a:r>
            <a:r>
              <a:rPr lang="en-US" sz="1100" dirty="0">
                <a:effectLst/>
                <a:latin typeface="Calibri" panose="020F0502020204030204" pitchFamily="34" charset="0"/>
                <a:ea typeface="Times New Roman" panose="02020603050405020304" pitchFamily="18" charset="0"/>
              </a:rPr>
              <a:t>.</a:t>
            </a:r>
            <a:endParaRPr lang="en-US" sz="1100" dirty="0">
              <a:effectLst/>
              <a:latin typeface="Calibri" panose="020F0502020204030204" pitchFamily="34" charset="0"/>
              <a:ea typeface="Calibri" panose="020F0502020204030204" pitchFamily="34" charset="0"/>
            </a:endParaRPr>
          </a:p>
          <a:p>
            <a:pPr marL="0" marR="0">
              <a:lnSpc>
                <a:spcPct val="125000"/>
              </a:lnSpc>
              <a:spcBef>
                <a:spcPts val="600"/>
              </a:spcBef>
              <a:spcAft>
                <a:spcPts val="0"/>
              </a:spcAft>
            </a:pPr>
            <a:r>
              <a:rPr lang="en-US" sz="1200" baseline="30000" dirty="0">
                <a:effectLst/>
                <a:latin typeface="Calibri" panose="020F0502020204030204" pitchFamily="34" charset="0"/>
                <a:ea typeface="Calibri" panose="020F0502020204030204" pitchFamily="34" charset="0"/>
              </a:rPr>
              <a:t>3</a:t>
            </a:r>
            <a:r>
              <a:rPr lang="en-US" sz="1100" dirty="0">
                <a:effectLst/>
                <a:latin typeface="Calibri" panose="020F0502020204030204" pitchFamily="34" charset="0"/>
                <a:ea typeface="Calibri" panose="020F0502020204030204" pitchFamily="34" charset="0"/>
              </a:rPr>
              <a:t>Mrs. Rivka </a:t>
            </a:r>
            <a:r>
              <a:rPr lang="en-US" sz="1100" dirty="0" err="1">
                <a:effectLst/>
                <a:latin typeface="Calibri" panose="020F0502020204030204" pitchFamily="34" charset="0"/>
                <a:ea typeface="Calibri" panose="020F0502020204030204" pitchFamily="34" charset="0"/>
              </a:rPr>
              <a:t>Yudin</a:t>
            </a:r>
            <a:r>
              <a:rPr lang="en-US" sz="1100" dirty="0">
                <a:effectLst/>
                <a:latin typeface="Calibri" panose="020F0502020204030204" pitchFamily="34" charset="0"/>
                <a:ea typeface="Calibri" panose="020F0502020204030204" pitchFamily="34" charset="0"/>
              </a:rPr>
              <a:t>: In </a:t>
            </a:r>
            <a:r>
              <a:rPr lang="en-US" sz="1100" dirty="0" err="1">
                <a:effectLst/>
                <a:latin typeface="Calibri" panose="020F0502020204030204" pitchFamily="34" charset="0"/>
                <a:ea typeface="Calibri" panose="020F0502020204030204" pitchFamily="34" charset="0"/>
              </a:rPr>
              <a:t>Tehillim</a:t>
            </a:r>
            <a:r>
              <a:rPr lang="en-US" sz="1100" dirty="0">
                <a:effectLst/>
                <a:latin typeface="Calibri" panose="020F0502020204030204" pitchFamily="34" charset="0"/>
                <a:ea typeface="Calibri" panose="020F0502020204030204" pitchFamily="34" charset="0"/>
              </a:rPr>
              <a:t> (142:5), </a:t>
            </a:r>
            <a:r>
              <a:rPr lang="en-US" sz="1100" dirty="0" err="1">
                <a:effectLst/>
                <a:latin typeface="Calibri" panose="020F0502020204030204" pitchFamily="34" charset="0"/>
                <a:ea typeface="Calibri" panose="020F0502020204030204" pitchFamily="34" charset="0"/>
              </a:rPr>
              <a:t>Dovid</a:t>
            </a:r>
            <a:r>
              <a:rPr lang="en-US" sz="1100" dirty="0">
                <a:effectLst/>
                <a:latin typeface="Calibri" panose="020F0502020204030204" pitchFamily="34" charset="0"/>
                <a:ea typeface="Calibri" panose="020F0502020204030204" pitchFamily="34" charset="0"/>
              </a:rPr>
              <a:t> </a:t>
            </a:r>
            <a:r>
              <a:rPr lang="en-US" sz="1100" dirty="0" err="1">
                <a:effectLst/>
                <a:latin typeface="Calibri" panose="020F0502020204030204" pitchFamily="34" charset="0"/>
                <a:ea typeface="Calibri" panose="020F0502020204030204" pitchFamily="34" charset="0"/>
              </a:rPr>
              <a:t>HaMelech</a:t>
            </a:r>
            <a:r>
              <a:rPr lang="en-US" sz="1100" dirty="0">
                <a:effectLst/>
                <a:latin typeface="Calibri" panose="020F0502020204030204" pitchFamily="34" charset="0"/>
                <a:ea typeface="Calibri" panose="020F0502020204030204" pitchFamily="34" charset="0"/>
              </a:rPr>
              <a:t> says: “</a:t>
            </a:r>
            <a:r>
              <a:rPr lang="he-IL" sz="1100" dirty="0">
                <a:effectLst/>
                <a:latin typeface="Calibri" panose="020F0502020204030204" pitchFamily="34" charset="0"/>
                <a:ea typeface="Calibri" panose="020F0502020204030204" pitchFamily="34" charset="0"/>
                <a:cs typeface="Times New Roman" panose="02020603050405020304" pitchFamily="18" charset="0"/>
              </a:rPr>
              <a:t>הביט ימין וראה ואין לי מכיר אבד מנוס ממני אין דורש לנפשי</a:t>
            </a:r>
            <a:r>
              <a:rPr lang="en-US" sz="1100" dirty="0">
                <a:effectLst/>
                <a:latin typeface="Calibri" panose="020F0502020204030204" pitchFamily="34" charset="0"/>
                <a:ea typeface="Calibri" panose="020F0502020204030204" pitchFamily="34" charset="0"/>
              </a:rPr>
              <a:t>” (</a:t>
            </a:r>
            <a:r>
              <a:rPr lang="en-US" sz="1100" i="1" dirty="0">
                <a:effectLst/>
                <a:latin typeface="Calibri" panose="020F0502020204030204" pitchFamily="34" charset="0"/>
                <a:ea typeface="Calibri" panose="020F0502020204030204" pitchFamily="34" charset="0"/>
              </a:rPr>
              <a:t>Look to the right and see that I have no friend; escape is lost to me, no one seeks to rescue my life</a:t>
            </a:r>
            <a:r>
              <a:rPr lang="en-US" sz="1100" dirty="0">
                <a:effectLst/>
                <a:latin typeface="Calibri" panose="020F0502020204030204" pitchFamily="34" charset="0"/>
                <a:ea typeface="Calibri" panose="020F0502020204030204" pitchFamily="34" charset="0"/>
              </a:rPr>
              <a:t>).  When a person feels that “</a:t>
            </a:r>
            <a:r>
              <a:rPr lang="he-IL" sz="1200" dirty="0">
                <a:effectLst/>
                <a:latin typeface="Calibri" panose="020F0502020204030204" pitchFamily="34" charset="0"/>
                <a:ea typeface="Calibri" panose="020F0502020204030204" pitchFamily="34" charset="0"/>
                <a:cs typeface="Times New Roman" panose="02020603050405020304" pitchFamily="18" charset="0"/>
              </a:rPr>
              <a:t>אין לי מכיר</a:t>
            </a:r>
            <a:r>
              <a:rPr lang="en-US" sz="1100" dirty="0">
                <a:effectLst/>
                <a:latin typeface="Calibri" panose="020F0502020204030204" pitchFamily="34" charset="0"/>
                <a:ea typeface="Calibri" panose="020F0502020204030204" pitchFamily="34" charset="0"/>
              </a:rPr>
              <a:t>” – </a:t>
            </a:r>
            <a:r>
              <a:rPr lang="en-US" sz="1100" i="1" dirty="0">
                <a:effectLst/>
                <a:latin typeface="Calibri" panose="020F0502020204030204" pitchFamily="34" charset="0"/>
                <a:ea typeface="Calibri" panose="020F0502020204030204" pitchFamily="34" charset="0"/>
              </a:rPr>
              <a:t>no one gets me, no one is looking out for my interests</a:t>
            </a:r>
            <a:r>
              <a:rPr lang="en-US" sz="1100" dirty="0">
                <a:effectLst/>
                <a:latin typeface="Calibri" panose="020F0502020204030204" pitchFamily="34" charset="0"/>
                <a:ea typeface="Calibri" panose="020F0502020204030204" pitchFamily="34" charset="0"/>
              </a:rPr>
              <a:t> - this is the epitome of desperation and loneliness, such that “</a:t>
            </a:r>
            <a:r>
              <a:rPr lang="he-IL" sz="1200" dirty="0">
                <a:effectLst/>
                <a:latin typeface="Calibri" panose="020F0502020204030204" pitchFamily="34" charset="0"/>
                <a:ea typeface="Calibri" panose="020F0502020204030204" pitchFamily="34" charset="0"/>
                <a:cs typeface="Times New Roman" panose="02020603050405020304" pitchFamily="18" charset="0"/>
              </a:rPr>
              <a:t>אבד מנוס ממני</a:t>
            </a:r>
            <a:r>
              <a:rPr lang="en-US" sz="1100" dirty="0">
                <a:effectLst/>
                <a:latin typeface="Calibri" panose="020F0502020204030204" pitchFamily="34" charset="0"/>
                <a:ea typeface="Calibri" panose="020F0502020204030204" pitchFamily="34" charset="0"/>
              </a:rPr>
              <a:t>” – </a:t>
            </a:r>
            <a:r>
              <a:rPr lang="en-US" sz="1100" i="1" dirty="0">
                <a:effectLst/>
                <a:latin typeface="Calibri" panose="020F0502020204030204" pitchFamily="34" charset="0"/>
                <a:ea typeface="Calibri" panose="020F0502020204030204" pitchFamily="34" charset="0"/>
              </a:rPr>
              <a:t>all hope for escape is lost</a:t>
            </a:r>
            <a:r>
              <a:rPr lang="en-US" sz="1100" dirty="0">
                <a:effectLst/>
                <a:latin typeface="Calibri" panose="020F0502020204030204" pitchFamily="34" charset="0"/>
                <a:ea typeface="Calibri" panose="020F0502020204030204" pitchFamily="34" charset="0"/>
              </a:rPr>
              <a:t>.  Hence, the antidote to “</a:t>
            </a:r>
            <a:r>
              <a:rPr lang="he-IL" sz="1200" dirty="0">
                <a:effectLst/>
                <a:latin typeface="Calibri" panose="020F0502020204030204" pitchFamily="34" charset="0"/>
                <a:ea typeface="Calibri" panose="020F0502020204030204" pitchFamily="34" charset="0"/>
                <a:cs typeface="Times New Roman" panose="02020603050405020304" pitchFamily="18" charset="0"/>
              </a:rPr>
              <a:t>אין לי מכיר</a:t>
            </a:r>
            <a:r>
              <a:rPr lang="en-US" sz="1100" dirty="0">
                <a:effectLst/>
                <a:latin typeface="Calibri" panose="020F0502020204030204" pitchFamily="34" charset="0"/>
                <a:ea typeface="Calibri" panose="020F0502020204030204" pitchFamily="34" charset="0"/>
              </a:rPr>
              <a:t>” is </a:t>
            </a:r>
            <a:r>
              <a:rPr lang="en-US" sz="1100" i="1" dirty="0" err="1">
                <a:effectLst/>
                <a:latin typeface="Calibri" panose="020F0502020204030204" pitchFamily="34" charset="0"/>
                <a:ea typeface="Calibri" panose="020F0502020204030204" pitchFamily="34" charset="0"/>
              </a:rPr>
              <a:t>Nosei</a:t>
            </a:r>
            <a:r>
              <a:rPr lang="en-US" sz="1100" i="1" dirty="0">
                <a:effectLst/>
                <a:latin typeface="Calibri" panose="020F0502020204030204" pitchFamily="34" charset="0"/>
                <a:ea typeface="Calibri" panose="020F0502020204030204" pitchFamily="34" charset="0"/>
              </a:rPr>
              <a:t> </a:t>
            </a:r>
            <a:r>
              <a:rPr lang="en-US" sz="1100" i="1" dirty="0" err="1">
                <a:effectLst/>
                <a:latin typeface="Calibri" panose="020F0502020204030204" pitchFamily="34" charset="0"/>
                <a:ea typeface="Calibri" panose="020F0502020204030204" pitchFamily="34" charset="0"/>
              </a:rPr>
              <a:t>B’ol</a:t>
            </a:r>
            <a:r>
              <a:rPr lang="en-US" sz="1100" i="1" dirty="0">
                <a:effectLst/>
                <a:latin typeface="Calibri" panose="020F0502020204030204" pitchFamily="34" charset="0"/>
                <a:ea typeface="Calibri" panose="020F0502020204030204" pitchFamily="34" charset="0"/>
              </a:rPr>
              <a:t> </a:t>
            </a:r>
            <a:r>
              <a:rPr lang="en-US" sz="1100" i="1" dirty="0" err="1">
                <a:effectLst/>
                <a:latin typeface="Calibri" panose="020F0502020204030204" pitchFamily="34" charset="0"/>
                <a:ea typeface="Calibri" panose="020F0502020204030204" pitchFamily="34" charset="0"/>
              </a:rPr>
              <a:t>Im</a:t>
            </a:r>
            <a:r>
              <a:rPr lang="en-US" sz="1100" i="1" dirty="0">
                <a:effectLst/>
                <a:latin typeface="Calibri" panose="020F0502020204030204" pitchFamily="34" charset="0"/>
                <a:ea typeface="Calibri" panose="020F0502020204030204" pitchFamily="34" charset="0"/>
              </a:rPr>
              <a:t> </a:t>
            </a:r>
            <a:r>
              <a:rPr lang="en-US" sz="1100" i="1" dirty="0" err="1">
                <a:effectLst/>
                <a:latin typeface="Calibri" panose="020F0502020204030204" pitchFamily="34" charset="0"/>
                <a:ea typeface="Calibri" panose="020F0502020204030204" pitchFamily="34" charset="0"/>
              </a:rPr>
              <a:t>Chaveiro</a:t>
            </a:r>
            <a:r>
              <a:rPr lang="en-US" sz="1100" i="1" dirty="0">
                <a:effectLst/>
                <a:latin typeface="Calibri" panose="020F0502020204030204" pitchFamily="34" charset="0"/>
                <a:ea typeface="Calibri" panose="020F0502020204030204" pitchFamily="34" charset="0"/>
              </a:rPr>
              <a:t>!  (</a:t>
            </a:r>
            <a:r>
              <a:rPr lang="en-US" sz="1100" i="1" u="sng" dirty="0">
                <a:effectLst/>
                <a:latin typeface="Calibri" panose="020F0502020204030204" pitchFamily="34" charset="0"/>
                <a:ea typeface="Calibri" panose="020F0502020204030204" pitchFamily="34" charset="0"/>
              </a:rPr>
              <a:t>from</a:t>
            </a:r>
            <a:r>
              <a:rPr lang="en-US" sz="1100" i="1" dirty="0">
                <a:effectLst/>
                <a:latin typeface="Calibri" panose="020F0502020204030204" pitchFamily="34" charset="0"/>
                <a:ea typeface="Calibri" panose="020F0502020204030204" pitchFamily="34" charset="0"/>
              </a:rPr>
              <a:t>: Emulate Hashem Through Empathy:</a:t>
            </a:r>
            <a:r>
              <a:rPr lang="en-US" sz="1100" dirty="0">
                <a:effectLst/>
                <a:latin typeface="Calibri" panose="020F0502020204030204" pitchFamily="34" charset="0"/>
                <a:ea typeface="Calibri" panose="020F0502020204030204" pitchFamily="34" charset="0"/>
              </a:rPr>
              <a:t> Mrs. Rivka </a:t>
            </a:r>
            <a:r>
              <a:rPr lang="en-US" sz="1100" dirty="0" err="1">
                <a:effectLst/>
                <a:latin typeface="Calibri" panose="020F0502020204030204" pitchFamily="34" charset="0"/>
                <a:ea typeface="Calibri" panose="020F0502020204030204" pitchFamily="34" charset="0"/>
              </a:rPr>
              <a:t>Yudin</a:t>
            </a:r>
            <a:r>
              <a:rPr lang="en-US" sz="1100" dirty="0">
                <a:effectLst/>
                <a:latin typeface="Calibri" panose="020F0502020204030204" pitchFamily="34" charset="0"/>
                <a:ea typeface="Calibri" panose="020F0502020204030204" pitchFamily="34" charset="0"/>
              </a:rPr>
              <a:t>, YUTorah.org, Aug 11, 2019; also see </a:t>
            </a:r>
            <a:r>
              <a:rPr lang="en-US" sz="1100" dirty="0" err="1">
                <a:effectLst/>
                <a:latin typeface="Calibri" panose="020F0502020204030204" pitchFamily="34" charset="0"/>
                <a:ea typeface="Calibri" panose="020F0502020204030204" pitchFamily="34" charset="0"/>
              </a:rPr>
              <a:t>Kuntres</a:t>
            </a:r>
            <a:r>
              <a:rPr lang="en-US" sz="1100" dirty="0">
                <a:effectLst/>
                <a:latin typeface="Calibri" panose="020F0502020204030204" pitchFamily="34" charset="0"/>
                <a:ea typeface="Calibri" panose="020F0502020204030204" pitchFamily="34" charset="0"/>
              </a:rPr>
              <a:t>, Section </a:t>
            </a:r>
            <a:r>
              <a:rPr lang="en-US" sz="1000" dirty="0">
                <a:effectLst/>
                <a:latin typeface="Cambria" panose="02040503050406030204" pitchFamily="18" charset="0"/>
                <a:ea typeface="Calibri" panose="020F0502020204030204" pitchFamily="34" charset="0"/>
              </a:rPr>
              <a:t>X-A-2</a:t>
            </a:r>
            <a:r>
              <a:rPr lang="en-US" sz="1000" dirty="0">
                <a:effectLst/>
                <a:latin typeface="Calibri" panose="020F0502020204030204" pitchFamily="34" charset="0"/>
                <a:ea typeface="Calibri" panose="020F0502020204030204" pitchFamily="34" charset="0"/>
              </a:rPr>
              <a:t>, </a:t>
            </a:r>
            <a:r>
              <a:rPr lang="en-US" sz="1100" dirty="0">
                <a:effectLst/>
                <a:latin typeface="Calibri" panose="020F0502020204030204" pitchFamily="34" charset="0"/>
                <a:ea typeface="Calibri" panose="020F0502020204030204" pitchFamily="34" charset="0"/>
              </a:rPr>
              <a:t>p. 85).</a:t>
            </a:r>
          </a:p>
          <a:p>
            <a:pPr marL="0" marR="0">
              <a:lnSpc>
                <a:spcPct val="125000"/>
              </a:lnSpc>
              <a:spcBef>
                <a:spcPts val="600"/>
              </a:spcBef>
              <a:spcAft>
                <a:spcPts val="0"/>
              </a:spcAft>
            </a:pPr>
            <a:r>
              <a:rPr lang="en-US" sz="1200" baseline="30000" dirty="0">
                <a:effectLst/>
                <a:latin typeface="Calibri" panose="020F0502020204030204" pitchFamily="34" charset="0"/>
                <a:ea typeface="Calibri" panose="020F0502020204030204" pitchFamily="34" charset="0"/>
              </a:rPr>
              <a:t>4</a:t>
            </a:r>
            <a:r>
              <a:rPr lang="en-US" sz="1100" dirty="0">
                <a:effectLst/>
                <a:latin typeface="Calibri" panose="020F0502020204030204" pitchFamily="34" charset="0"/>
                <a:ea typeface="Times New Roman" panose="02020603050405020304" pitchFamily="18" charset="0"/>
              </a:rPr>
              <a:t>Rabbi</a:t>
            </a:r>
            <a:r>
              <a:rPr lang="en-US" sz="1100" i="1" dirty="0">
                <a:effectLst/>
                <a:latin typeface="Calibri" panose="020F0502020204030204" pitchFamily="34" charset="0"/>
                <a:ea typeface="Times New Roman" panose="02020603050405020304" pitchFamily="18" charset="0"/>
              </a:rPr>
              <a:t> </a:t>
            </a:r>
            <a:r>
              <a:rPr lang="en-US" sz="1100" dirty="0" err="1">
                <a:effectLst/>
                <a:latin typeface="Calibri" panose="020F0502020204030204" pitchFamily="34" charset="0"/>
                <a:ea typeface="Times New Roman" panose="02020603050405020304" pitchFamily="18" charset="0"/>
              </a:rPr>
              <a:t>Eytan</a:t>
            </a:r>
            <a:r>
              <a:rPr lang="en-US" sz="1100" dirty="0">
                <a:effectLst/>
                <a:latin typeface="Calibri" panose="020F0502020204030204" pitchFamily="34" charset="0"/>
                <a:ea typeface="Times New Roman" panose="02020603050405020304" pitchFamily="18" charset="0"/>
              </a:rPr>
              <a:t> </a:t>
            </a:r>
            <a:r>
              <a:rPr lang="en-US" sz="1100" dirty="0" err="1">
                <a:effectLst/>
                <a:latin typeface="Calibri" panose="020F0502020204030204" pitchFamily="34" charset="0"/>
                <a:ea typeface="Times New Roman" panose="02020603050405020304" pitchFamily="18" charset="0"/>
              </a:rPr>
              <a:t>Kobre</a:t>
            </a:r>
            <a:r>
              <a:rPr lang="en-US" sz="1100" dirty="0">
                <a:effectLst/>
                <a:latin typeface="Calibri" panose="020F0502020204030204" pitchFamily="34" charset="0"/>
                <a:ea typeface="Times New Roman" panose="02020603050405020304" pitchFamily="18" charset="0"/>
              </a:rPr>
              <a:t>:  </a:t>
            </a:r>
            <a:r>
              <a:rPr lang="en-US" sz="1100" i="1" dirty="0">
                <a:effectLst/>
                <a:latin typeface="Calibri" panose="020F0502020204030204" pitchFamily="34" charset="0"/>
                <a:ea typeface="Times New Roman" panose="02020603050405020304" pitchFamily="18" charset="0"/>
              </a:rPr>
              <a:t>A Burden Shared; </a:t>
            </a:r>
            <a:r>
              <a:rPr lang="en-US" sz="1100" dirty="0">
                <a:effectLst/>
                <a:latin typeface="Calibri" panose="020F0502020204030204" pitchFamily="34" charset="0"/>
                <a:ea typeface="Times New Roman" panose="02020603050405020304" pitchFamily="18" charset="0"/>
              </a:rPr>
              <a:t>The Jewish Home, Dec. 2015.</a:t>
            </a:r>
            <a:endParaRPr lang="en-US" sz="1100" dirty="0">
              <a:effectLst/>
              <a:latin typeface="Calibri" panose="020F0502020204030204" pitchFamily="34" charset="0"/>
              <a:ea typeface="Calibri" panose="020F0502020204030204" pitchFamily="34" charset="0"/>
            </a:endParaRPr>
          </a:p>
          <a:p>
            <a:pPr marL="0" marR="0">
              <a:lnSpc>
                <a:spcPct val="125000"/>
              </a:lnSpc>
              <a:spcBef>
                <a:spcPts val="600"/>
              </a:spcBef>
              <a:spcAft>
                <a:spcPts val="0"/>
              </a:spcAft>
            </a:pPr>
            <a:r>
              <a:rPr lang="en-US" sz="1200" baseline="30000" dirty="0">
                <a:effectLst/>
                <a:latin typeface="Calibri" panose="020F0502020204030204" pitchFamily="34" charset="0"/>
                <a:ea typeface="Calibri" panose="020F0502020204030204" pitchFamily="34" charset="0"/>
              </a:rPr>
              <a:t>5</a:t>
            </a:r>
            <a:r>
              <a:rPr lang="en-US" sz="1100" dirty="0">
                <a:effectLst/>
                <a:latin typeface="Calibri" panose="020F0502020204030204" pitchFamily="34" charset="0"/>
                <a:ea typeface="Calibri" panose="020F0502020204030204" pitchFamily="34" charset="0"/>
              </a:rPr>
              <a:t>See </a:t>
            </a:r>
            <a:r>
              <a:rPr lang="en-US" sz="1100" dirty="0" err="1">
                <a:effectLst/>
                <a:latin typeface="Calibri" panose="020F0502020204030204" pitchFamily="34" charset="0"/>
                <a:ea typeface="Calibri" panose="020F0502020204030204" pitchFamily="34" charset="0"/>
              </a:rPr>
              <a:t>Kuntres</a:t>
            </a:r>
            <a:r>
              <a:rPr lang="en-US" sz="1100" dirty="0">
                <a:effectLst/>
                <a:latin typeface="Calibri" panose="020F0502020204030204" pitchFamily="34" charset="0"/>
                <a:ea typeface="Calibri" panose="020F0502020204030204" pitchFamily="34" charset="0"/>
              </a:rPr>
              <a:t>, Section </a:t>
            </a:r>
            <a:r>
              <a:rPr lang="en-US" sz="1000" dirty="0">
                <a:effectLst/>
                <a:latin typeface="Cambria" panose="02040503050406030204" pitchFamily="18" charset="0"/>
                <a:ea typeface="Calibri" panose="020F0502020204030204" pitchFamily="34" charset="0"/>
              </a:rPr>
              <a:t>X-A, 2-3,</a:t>
            </a:r>
            <a:r>
              <a:rPr lang="en-US" sz="1000" dirty="0">
                <a:effectLst/>
                <a:latin typeface="Calibri" panose="020F0502020204030204" pitchFamily="34" charset="0"/>
                <a:ea typeface="Calibri" panose="020F0502020204030204" pitchFamily="34" charset="0"/>
              </a:rPr>
              <a:t> </a:t>
            </a:r>
            <a:r>
              <a:rPr lang="en-US" sz="1100" dirty="0">
                <a:effectLst/>
                <a:latin typeface="Calibri" panose="020F0502020204030204" pitchFamily="34" charset="0"/>
                <a:ea typeface="Calibri" panose="020F0502020204030204" pitchFamily="34" charset="0"/>
              </a:rPr>
              <a:t>p. 85.</a:t>
            </a:r>
          </a:p>
          <a:p>
            <a:pPr marL="0" marR="0" algn="ctr">
              <a:lnSpc>
                <a:spcPct val="125000"/>
              </a:lnSpc>
              <a:spcBef>
                <a:spcPts val="1500"/>
              </a:spcBef>
              <a:spcAft>
                <a:spcPts val="0"/>
              </a:spcAft>
            </a:pPr>
            <a:r>
              <a:rPr lang="en-US" sz="1100" b="1" u="sng" dirty="0">
                <a:effectLst/>
                <a:latin typeface="Calibri" panose="020F0502020204030204" pitchFamily="34" charset="0"/>
                <a:ea typeface="Calibri" panose="020F0502020204030204" pitchFamily="34" charset="0"/>
              </a:rPr>
              <a:t>Slide 31</a:t>
            </a:r>
            <a:endParaRPr lang="en-US" sz="1100" dirty="0">
              <a:effectLst/>
              <a:latin typeface="Calibri" panose="020F0502020204030204" pitchFamily="34" charset="0"/>
              <a:ea typeface="Calibri" panose="020F0502020204030204" pitchFamily="34" charset="0"/>
            </a:endParaRPr>
          </a:p>
          <a:p>
            <a:pPr marL="0" marR="0">
              <a:lnSpc>
                <a:spcPct val="125000"/>
              </a:lnSpc>
              <a:spcBef>
                <a:spcPts val="300"/>
              </a:spcBef>
              <a:spcAft>
                <a:spcPts val="0"/>
              </a:spcAft>
            </a:pPr>
            <a:r>
              <a:rPr lang="en-US" sz="1200" baseline="30000" dirty="0">
                <a:effectLst/>
                <a:latin typeface="Calibri" panose="020F0502020204030204" pitchFamily="34" charset="0"/>
                <a:ea typeface="Times New Roman" panose="02020603050405020304" pitchFamily="18" charset="0"/>
              </a:rPr>
              <a:t>6</a:t>
            </a:r>
            <a:r>
              <a:rPr lang="en-US" sz="1100" dirty="0">
                <a:effectLst/>
                <a:latin typeface="Calibri" panose="020F0502020204030204" pitchFamily="34" charset="0"/>
                <a:ea typeface="Times New Roman" panose="02020603050405020304" pitchFamily="18" charset="0"/>
              </a:rPr>
              <a:t>See </a:t>
            </a:r>
            <a:r>
              <a:rPr lang="en-US" sz="1100" dirty="0" err="1">
                <a:effectLst/>
                <a:latin typeface="Calibri" panose="020F0502020204030204" pitchFamily="34" charset="0"/>
                <a:ea typeface="Times New Roman" panose="02020603050405020304" pitchFamily="18" charset="0"/>
              </a:rPr>
              <a:t>Kuntres</a:t>
            </a:r>
            <a:r>
              <a:rPr lang="en-US" sz="1100" dirty="0">
                <a:effectLst/>
                <a:latin typeface="Calibri" panose="020F0502020204030204" pitchFamily="34" charset="0"/>
                <a:ea typeface="Times New Roman" panose="02020603050405020304" pitchFamily="18" charset="0"/>
              </a:rPr>
              <a:t>, Section </a:t>
            </a:r>
            <a:r>
              <a:rPr lang="en-US" sz="1000" dirty="0">
                <a:effectLst/>
                <a:latin typeface="Cambria" panose="02040503050406030204" pitchFamily="18" charset="0"/>
                <a:ea typeface="Times New Roman" panose="02020603050405020304" pitchFamily="18" charset="0"/>
              </a:rPr>
              <a:t>II-B, 4-5</a:t>
            </a:r>
            <a:r>
              <a:rPr lang="en-US" sz="1100" dirty="0">
                <a:effectLst/>
                <a:latin typeface="Calibri" panose="020F0502020204030204" pitchFamily="34" charset="0"/>
                <a:ea typeface="Times New Roman" panose="02020603050405020304" pitchFamily="18" charset="0"/>
              </a:rPr>
              <a:t> (pp. 16-17); also see beautiful story about </a:t>
            </a:r>
            <a:r>
              <a:rPr lang="en-US" sz="1100" dirty="0" err="1">
                <a:effectLst/>
                <a:latin typeface="Calibri" panose="020F0502020204030204" pitchFamily="34" charset="0"/>
                <a:ea typeface="Times New Roman" panose="02020603050405020304" pitchFamily="18" charset="0"/>
                <a:cs typeface="Calibri" panose="020F0502020204030204" pitchFamily="34" charset="0"/>
              </a:rPr>
              <a:t>Rav</a:t>
            </a:r>
            <a:r>
              <a:rPr lang="en-US" sz="1100" dirty="0">
                <a:effectLst/>
                <a:latin typeface="Calibri" panose="020F0502020204030204" pitchFamily="34" charset="0"/>
                <a:ea typeface="Times New Roman" panose="02020603050405020304" pitchFamily="18" charset="0"/>
                <a:cs typeface="Calibri" panose="020F0502020204030204" pitchFamily="34" charset="0"/>
              </a:rPr>
              <a:t> </a:t>
            </a:r>
            <a:r>
              <a:rPr lang="en-US" sz="1100" dirty="0" err="1">
                <a:effectLst/>
                <a:latin typeface="Calibri" panose="020F0502020204030204" pitchFamily="34" charset="0"/>
                <a:ea typeface="Times New Roman" panose="02020603050405020304" pitchFamily="18" charset="0"/>
                <a:cs typeface="Calibri" panose="020F0502020204030204" pitchFamily="34" charset="0"/>
              </a:rPr>
              <a:t>Shlomo</a:t>
            </a:r>
            <a:r>
              <a:rPr lang="en-US" sz="1100" dirty="0">
                <a:effectLst/>
                <a:latin typeface="Calibri" panose="020F0502020204030204" pitchFamily="34" charset="0"/>
                <a:ea typeface="Times New Roman" panose="02020603050405020304" pitchFamily="18" charset="0"/>
                <a:cs typeface="Calibri" panose="020F0502020204030204" pitchFamily="34" charset="0"/>
              </a:rPr>
              <a:t> </a:t>
            </a:r>
            <a:r>
              <a:rPr lang="en-US" sz="1100" dirty="0" err="1">
                <a:effectLst/>
                <a:latin typeface="Calibri" panose="020F0502020204030204" pitchFamily="34" charset="0"/>
                <a:ea typeface="Times New Roman" panose="02020603050405020304" pitchFamily="18" charset="0"/>
                <a:cs typeface="Calibri" panose="020F0502020204030204" pitchFamily="34" charset="0"/>
              </a:rPr>
              <a:t>Zalman</a:t>
            </a:r>
            <a:r>
              <a:rPr lang="en-US" sz="1100" dirty="0">
                <a:effectLst/>
                <a:latin typeface="Calibri" panose="020F0502020204030204" pitchFamily="34" charset="0"/>
                <a:ea typeface="Times New Roman" panose="02020603050405020304" pitchFamily="18" charset="0"/>
                <a:cs typeface="Calibri" panose="020F0502020204030204" pitchFamily="34" charset="0"/>
              </a:rPr>
              <a:t> Auerbach’s special ability to see a situation through the perspective of people living through it</a:t>
            </a:r>
            <a:r>
              <a:rPr lang="en-US" sz="1100" dirty="0">
                <a:effectLst/>
                <a:latin typeface="Calibri" panose="020F0502020204030204" pitchFamily="34" charset="0"/>
                <a:ea typeface="Times New Roman" panose="02020603050405020304" pitchFamily="18" charset="0"/>
              </a:rPr>
              <a:t> (Appendix D, Slide 51).</a:t>
            </a:r>
            <a:endParaRPr lang="en-US" sz="1100" dirty="0">
              <a:effectLst/>
              <a:latin typeface="Calibri" panose="020F0502020204030204" pitchFamily="34" charset="0"/>
              <a:ea typeface="Calibri" panose="020F0502020204030204" pitchFamily="34" charset="0"/>
            </a:endParaRPr>
          </a:p>
          <a:p>
            <a:pPr marL="0" marR="0">
              <a:lnSpc>
                <a:spcPct val="125000"/>
              </a:lnSpc>
              <a:spcBef>
                <a:spcPts val="600"/>
              </a:spcBef>
              <a:spcAft>
                <a:spcPts val="0"/>
              </a:spcAft>
            </a:pPr>
            <a:r>
              <a:rPr lang="en-US" sz="1200" baseline="30000" dirty="0">
                <a:effectLst/>
                <a:latin typeface="Calibri" panose="020F0502020204030204" pitchFamily="34" charset="0"/>
                <a:ea typeface="Times New Roman" panose="02020603050405020304" pitchFamily="18" charset="0"/>
              </a:rPr>
              <a:t>7</a:t>
            </a:r>
            <a:r>
              <a:rPr lang="en-US" sz="1100" dirty="0">
                <a:effectLst/>
                <a:latin typeface="Calibri" panose="020F0502020204030204" pitchFamily="34" charset="0"/>
                <a:ea typeface="Times New Roman" panose="02020603050405020304" pitchFamily="18" charset="0"/>
              </a:rPr>
              <a:t>This lesson is derived from Moshe </a:t>
            </a:r>
            <a:r>
              <a:rPr lang="en-US" sz="1100" dirty="0" err="1">
                <a:effectLst/>
                <a:latin typeface="Calibri" panose="020F0502020204030204" pitchFamily="34" charset="0"/>
                <a:ea typeface="Times New Roman" panose="02020603050405020304" pitchFamily="18" charset="0"/>
              </a:rPr>
              <a:t>Rabbeinu</a:t>
            </a:r>
            <a:r>
              <a:rPr lang="en-US" sz="1100" dirty="0">
                <a:effectLst/>
                <a:latin typeface="Calibri" panose="020F0502020204030204" pitchFamily="34" charset="0"/>
                <a:ea typeface="Times New Roman" panose="02020603050405020304" pitchFamily="18" charset="0"/>
              </a:rPr>
              <a:t>:  </a:t>
            </a:r>
            <a:r>
              <a:rPr lang="en-US" sz="1100" dirty="0">
                <a:effectLst/>
                <a:latin typeface="Calibri" panose="020F0502020204030204" pitchFamily="34" charset="0"/>
                <a:ea typeface="Times New Roman" panose="02020603050405020304" pitchFamily="18" charset="0"/>
                <a:cs typeface="Calibri" panose="020F0502020204030204" pitchFamily="34" charset="0"/>
              </a:rPr>
              <a:t>The Torah’s description</a:t>
            </a:r>
            <a:r>
              <a:rPr lang="en-US" sz="1100" dirty="0">
                <a:effectLst/>
                <a:latin typeface="Calibri" panose="020F0502020204030204" pitchFamily="34" charset="0"/>
                <a:ea typeface="Times New Roman" panose="02020603050405020304" pitchFamily="18" charset="0"/>
              </a:rPr>
              <a:t> of Moshe </a:t>
            </a:r>
            <a:r>
              <a:rPr lang="en-US" sz="1100" dirty="0" err="1">
                <a:effectLst/>
                <a:latin typeface="Calibri" panose="020F0502020204030204" pitchFamily="34" charset="0"/>
                <a:ea typeface="Times New Roman" panose="02020603050405020304" pitchFamily="18" charset="0"/>
              </a:rPr>
              <a:t>Rabbe</a:t>
            </a:r>
            <a:r>
              <a:rPr lang="en-US" sz="1100" dirty="0" err="1">
                <a:effectLst/>
                <a:latin typeface="Calibri" panose="020F0502020204030204" pitchFamily="34" charset="0"/>
                <a:ea typeface="Times New Roman" panose="02020603050405020304" pitchFamily="18" charset="0"/>
                <a:cs typeface="Calibri" panose="020F0502020204030204" pitchFamily="34" charset="0"/>
              </a:rPr>
              <a:t>inu’s</a:t>
            </a:r>
            <a:r>
              <a:rPr lang="en-US" sz="1100" dirty="0">
                <a:effectLst/>
                <a:latin typeface="Calibri" panose="020F0502020204030204" pitchFamily="34" charset="0"/>
                <a:ea typeface="Times New Roman" panose="02020603050405020304" pitchFamily="18" charset="0"/>
              </a:rPr>
              <a:t> </a:t>
            </a:r>
            <a:r>
              <a:rPr lang="en-US" sz="1100" i="1" dirty="0" err="1">
                <a:effectLst/>
                <a:latin typeface="Calibri" panose="020F0502020204030204" pitchFamily="34" charset="0"/>
                <a:ea typeface="Times New Roman" panose="02020603050405020304" pitchFamily="18" charset="0"/>
              </a:rPr>
              <a:t>Nesiah</a:t>
            </a:r>
            <a:r>
              <a:rPr lang="en-US" sz="1100" i="1" dirty="0">
                <a:effectLst/>
                <a:latin typeface="Calibri" panose="020F0502020204030204" pitchFamily="34" charset="0"/>
                <a:ea typeface="Times New Roman" panose="02020603050405020304" pitchFamily="18" charset="0"/>
              </a:rPr>
              <a:t> </a:t>
            </a:r>
            <a:r>
              <a:rPr lang="en-US" sz="1100" i="1" dirty="0" err="1">
                <a:effectLst/>
                <a:latin typeface="Calibri" panose="020F0502020204030204" pitchFamily="34" charset="0"/>
                <a:ea typeface="Times New Roman" panose="02020603050405020304" pitchFamily="18" charset="0"/>
              </a:rPr>
              <a:t>B</a:t>
            </a:r>
            <a:r>
              <a:rPr lang="en-US" sz="1100" i="1" dirty="0" err="1">
                <a:effectLst/>
                <a:latin typeface="Times New Roman" panose="02020603050405020304" pitchFamily="18" charset="0"/>
                <a:ea typeface="Times New Roman" panose="02020603050405020304" pitchFamily="18" charset="0"/>
                <a:cs typeface="Calibri" panose="020F0502020204030204" pitchFamily="34" charset="0"/>
              </a:rPr>
              <a:t>’</a:t>
            </a:r>
            <a:r>
              <a:rPr lang="en-US" sz="1100" i="1" dirty="0" err="1">
                <a:effectLst/>
                <a:latin typeface="Calibri" panose="020F0502020204030204" pitchFamily="34" charset="0"/>
                <a:ea typeface="Times New Roman" panose="02020603050405020304" pitchFamily="18" charset="0"/>
              </a:rPr>
              <a:t>ol</a:t>
            </a:r>
            <a:r>
              <a:rPr lang="en-US" sz="1100" i="1" dirty="0">
                <a:effectLst/>
                <a:latin typeface="Calibri" panose="020F0502020204030204" pitchFamily="34" charset="0"/>
                <a:ea typeface="Times New Roman" panose="02020603050405020304" pitchFamily="18" charset="0"/>
              </a:rPr>
              <a:t> </a:t>
            </a:r>
            <a:r>
              <a:rPr lang="en-US" sz="1100" dirty="0">
                <a:effectLst/>
                <a:latin typeface="Calibri" panose="020F0502020204030204" pitchFamily="34" charset="0"/>
                <a:ea typeface="Times New Roman" panose="02020603050405020304" pitchFamily="18" charset="0"/>
              </a:rPr>
              <a:t>is encapsulated in two words: </a:t>
            </a:r>
            <a:r>
              <a:rPr lang="en-US" sz="1100" dirty="0">
                <a:effectLst/>
                <a:latin typeface="Calibri" panose="020F0502020204030204" pitchFamily="34" charset="0"/>
                <a:ea typeface="Calibri" panose="020F0502020204030204" pitchFamily="34" charset="0"/>
              </a:rPr>
              <a:t>“</a:t>
            </a:r>
            <a:r>
              <a:rPr lang="he-IL" sz="1200" dirty="0">
                <a:effectLst/>
                <a:latin typeface="Calibri" panose="020F0502020204030204" pitchFamily="34" charset="0"/>
                <a:ea typeface="Calibri" panose="020F0502020204030204" pitchFamily="34" charset="0"/>
                <a:cs typeface="Times New Roman" panose="02020603050405020304" pitchFamily="18" charset="0"/>
              </a:rPr>
              <a:t>ויצא</a:t>
            </a:r>
            <a:r>
              <a:rPr lang="en-US" sz="1100" dirty="0">
                <a:effectLst/>
                <a:latin typeface="Calibri" panose="020F0502020204030204" pitchFamily="34" charset="0"/>
                <a:ea typeface="Calibri" panose="020F0502020204030204" pitchFamily="34" charset="0"/>
              </a:rPr>
              <a:t>”</a:t>
            </a:r>
            <a:r>
              <a:rPr lang="en-US" sz="1100" dirty="0">
                <a:effectLst/>
                <a:latin typeface="Calibri" panose="020F0502020204030204" pitchFamily="34" charset="0"/>
                <a:ea typeface="Times New Roman" panose="02020603050405020304" pitchFamily="18" charset="0"/>
              </a:rPr>
              <a:t> (he went out) and </a:t>
            </a:r>
            <a:r>
              <a:rPr lang="en-US" sz="1100" dirty="0">
                <a:effectLst/>
                <a:latin typeface="Calibri" panose="020F0502020204030204" pitchFamily="34" charset="0"/>
                <a:ea typeface="Calibri" panose="020F0502020204030204" pitchFamily="34" charset="0"/>
              </a:rPr>
              <a:t>“</a:t>
            </a:r>
            <a:r>
              <a:rPr lang="he-IL" sz="1200" dirty="0">
                <a:effectLst/>
                <a:latin typeface="Calibri" panose="020F0502020204030204" pitchFamily="34" charset="0"/>
                <a:ea typeface="Calibri" panose="020F0502020204030204" pitchFamily="34" charset="0"/>
                <a:cs typeface="Times New Roman" panose="02020603050405020304" pitchFamily="18" charset="0"/>
              </a:rPr>
              <a:t>וירא</a:t>
            </a:r>
            <a:r>
              <a:rPr lang="en-US" sz="1100" dirty="0">
                <a:effectLst/>
                <a:latin typeface="Calibri" panose="020F0502020204030204" pitchFamily="34" charset="0"/>
                <a:ea typeface="Calibri" panose="020F0502020204030204" pitchFamily="34" charset="0"/>
              </a:rPr>
              <a:t>”</a:t>
            </a:r>
            <a:r>
              <a:rPr lang="en-US" sz="1100" dirty="0">
                <a:effectLst/>
                <a:latin typeface="Calibri" panose="020F0502020204030204" pitchFamily="34" charset="0"/>
                <a:ea typeface="Times New Roman" panose="02020603050405020304" pitchFamily="18" charset="0"/>
              </a:rPr>
              <a:t> (he saw) </a:t>
            </a:r>
            <a:r>
              <a:rPr lang="en-US" sz="1100" dirty="0">
                <a:effectLst/>
                <a:latin typeface="Calibri" panose="020F0502020204030204" pitchFamily="34" charset="0"/>
                <a:ea typeface="Calibri" panose="020F0502020204030204" pitchFamily="34" charset="0"/>
              </a:rPr>
              <a:t>(in the verse: “</a:t>
            </a:r>
            <a:r>
              <a:rPr lang="he-IL" sz="1200" dirty="0">
                <a:effectLst/>
                <a:latin typeface="Calibri" panose="020F0502020204030204" pitchFamily="34" charset="0"/>
                <a:ea typeface="Calibri" panose="020F0502020204030204" pitchFamily="34" charset="0"/>
                <a:cs typeface="Times New Roman" panose="02020603050405020304" pitchFamily="18" charset="0"/>
              </a:rPr>
              <a:t>ויצא אל אחיו וירא בסבלותם</a:t>
            </a:r>
            <a:r>
              <a:rPr lang="en-US" sz="1100" dirty="0">
                <a:effectLst/>
                <a:latin typeface="Calibri" panose="020F0502020204030204" pitchFamily="34" charset="0"/>
                <a:ea typeface="Calibri" panose="020F0502020204030204" pitchFamily="34" charset="0"/>
              </a:rPr>
              <a:t>“; </a:t>
            </a:r>
            <a:r>
              <a:rPr lang="en-US" sz="1100" dirty="0">
                <a:effectLst/>
                <a:latin typeface="Calibri" panose="020F0502020204030204" pitchFamily="34" charset="0"/>
                <a:ea typeface="Times New Roman" panose="02020603050405020304" pitchFamily="18" charset="0"/>
              </a:rPr>
              <a:t> Slide 14, Source </a:t>
            </a:r>
            <a:r>
              <a:rPr lang="en-US" sz="1000" dirty="0">
                <a:effectLst/>
                <a:latin typeface="Cambria" panose="02040503050406030204" pitchFamily="18" charset="0"/>
                <a:ea typeface="Times New Roman" panose="02020603050405020304" pitchFamily="18" charset="0"/>
              </a:rPr>
              <a:t>II-5</a:t>
            </a:r>
            <a:r>
              <a:rPr lang="en-US" sz="1100" dirty="0">
                <a:effectLst/>
                <a:latin typeface="Calibri" panose="020F0502020204030204" pitchFamily="34" charset="0"/>
                <a:ea typeface="Times New Roman" panose="02020603050405020304" pitchFamily="18" charset="0"/>
              </a:rPr>
              <a:t>).  </a:t>
            </a:r>
            <a:r>
              <a:rPr lang="en-US" sz="1100" dirty="0" err="1">
                <a:effectLst/>
                <a:latin typeface="Calibri" panose="020F0502020204030204" pitchFamily="34" charset="0"/>
                <a:ea typeface="Times New Roman" panose="02020603050405020304" pitchFamily="18" charset="0"/>
              </a:rPr>
              <a:t>Rav</a:t>
            </a:r>
            <a:r>
              <a:rPr lang="en-US" sz="1100" dirty="0">
                <a:effectLst/>
                <a:latin typeface="Calibri" panose="020F0502020204030204" pitchFamily="34" charset="0"/>
                <a:ea typeface="Times New Roman" panose="02020603050405020304" pitchFamily="18" charset="0"/>
              </a:rPr>
              <a:t> Friedlander </a:t>
            </a:r>
            <a:r>
              <a:rPr lang="en-US" sz="1100" dirty="0">
                <a:effectLst/>
                <a:latin typeface="Calibri" panose="020F0502020204030204" pitchFamily="34" charset="0"/>
                <a:ea typeface="Times New Roman" panose="02020603050405020304" pitchFamily="18" charset="0"/>
                <a:cs typeface="Calibri" panose="020F0502020204030204" pitchFamily="34" charset="0"/>
              </a:rPr>
              <a:t>explains, we learn from these two words that to become a </a:t>
            </a:r>
            <a:r>
              <a:rPr lang="en-US" sz="1100" i="1" dirty="0" err="1">
                <a:effectLst/>
                <a:latin typeface="Calibri" panose="020F0502020204030204" pitchFamily="34" charset="0"/>
                <a:ea typeface="Times New Roman" panose="02020603050405020304" pitchFamily="18" charset="0"/>
                <a:cs typeface="Calibri" panose="020F0502020204030204" pitchFamily="34" charset="0"/>
              </a:rPr>
              <a:t>Nosei</a:t>
            </a:r>
            <a:r>
              <a:rPr lang="en-US" sz="1100" i="1" dirty="0">
                <a:effectLst/>
                <a:latin typeface="Calibri" panose="020F0502020204030204" pitchFamily="34" charset="0"/>
                <a:ea typeface="Times New Roman" panose="02020603050405020304" pitchFamily="18" charset="0"/>
                <a:cs typeface="Calibri" panose="020F0502020204030204" pitchFamily="34" charset="0"/>
              </a:rPr>
              <a:t> </a:t>
            </a:r>
            <a:r>
              <a:rPr lang="en-US" sz="1100" i="1" dirty="0" err="1">
                <a:effectLst/>
                <a:latin typeface="Calibri" panose="020F0502020204030204" pitchFamily="34" charset="0"/>
                <a:ea typeface="Times New Roman" panose="02020603050405020304" pitchFamily="18" charset="0"/>
                <a:cs typeface="Calibri" panose="020F0502020204030204" pitchFamily="34" charset="0"/>
              </a:rPr>
              <a:t>B’ol</a:t>
            </a:r>
            <a:r>
              <a:rPr lang="en-US" sz="1100" dirty="0">
                <a:effectLst/>
                <a:latin typeface="Calibri" panose="020F0502020204030204" pitchFamily="34" charset="0"/>
                <a:ea typeface="Times New Roman" panose="02020603050405020304" pitchFamily="18" charset="0"/>
                <a:cs typeface="Calibri" panose="020F0502020204030204" pitchFamily="34" charset="0"/>
              </a:rPr>
              <a:t>, we must put our own perspectives aside in order to “see” the situation through the</a:t>
            </a:r>
            <a:r>
              <a:rPr lang="en-US" sz="1100" dirty="0">
                <a:effectLst/>
                <a:latin typeface="Calibri" panose="020F0502020204030204" pitchFamily="34" charset="0"/>
                <a:ea typeface="Times New Roman" panose="02020603050405020304" pitchFamily="18" charset="0"/>
              </a:rPr>
              <a:t> lens of the other person </a:t>
            </a:r>
            <a:r>
              <a:rPr lang="en-US" sz="1100" dirty="0">
                <a:effectLst/>
                <a:latin typeface="Calibri" panose="020F0502020204030204" pitchFamily="34" charset="0"/>
                <a:ea typeface="Calibri" panose="020F0502020204030204" pitchFamily="34" charset="0"/>
              </a:rPr>
              <a:t>(i.e., fully immerse ourselves in his or her situation; also </a:t>
            </a:r>
            <a:r>
              <a:rPr lang="en-US" sz="1100" dirty="0">
                <a:effectLst/>
                <a:latin typeface="Calibri" panose="020F0502020204030204" pitchFamily="34" charset="0"/>
                <a:ea typeface="Times New Roman" panose="02020603050405020304" pitchFamily="18" charset="0"/>
              </a:rPr>
              <a:t>see </a:t>
            </a:r>
            <a:r>
              <a:rPr lang="en-US" sz="1100" dirty="0" err="1">
                <a:effectLst/>
                <a:latin typeface="Calibri" panose="020F0502020204030204" pitchFamily="34" charset="0"/>
                <a:ea typeface="Times New Roman" panose="02020603050405020304" pitchFamily="18" charset="0"/>
              </a:rPr>
              <a:t>Kuntres</a:t>
            </a:r>
            <a:r>
              <a:rPr lang="en-US" sz="1100" dirty="0">
                <a:effectLst/>
                <a:latin typeface="Calibri" panose="020F0502020204030204" pitchFamily="34" charset="0"/>
                <a:ea typeface="Times New Roman" panose="02020603050405020304" pitchFamily="18" charset="0"/>
              </a:rPr>
              <a:t>, Section </a:t>
            </a:r>
            <a:r>
              <a:rPr lang="en-US" sz="1000" dirty="0">
                <a:effectLst/>
                <a:latin typeface="Cambria" panose="02040503050406030204" pitchFamily="18" charset="0"/>
                <a:ea typeface="Times New Roman" panose="02020603050405020304" pitchFamily="18" charset="0"/>
              </a:rPr>
              <a:t>X-C</a:t>
            </a:r>
            <a:r>
              <a:rPr lang="en-US" sz="1000" dirty="0">
                <a:effectLst/>
                <a:latin typeface="Calibri" panose="020F0502020204030204" pitchFamily="34" charset="0"/>
                <a:ea typeface="Times New Roman" panose="02020603050405020304" pitchFamily="18" charset="0"/>
              </a:rPr>
              <a:t>, </a:t>
            </a:r>
            <a:r>
              <a:rPr lang="en-US" sz="1100" dirty="0">
                <a:effectLst/>
                <a:latin typeface="Calibri" panose="020F0502020204030204" pitchFamily="34" charset="0"/>
                <a:ea typeface="Times New Roman" panose="02020603050405020304" pitchFamily="18" charset="0"/>
              </a:rPr>
              <a:t>pp. 88-89).</a:t>
            </a:r>
            <a:endParaRPr lang="en-US" sz="1100" dirty="0">
              <a:effectLst/>
              <a:latin typeface="Calibri" panose="020F0502020204030204" pitchFamily="34" charset="0"/>
              <a:ea typeface="Calibri" panose="020F0502020204030204" pitchFamily="34" charset="0"/>
            </a:endParaRPr>
          </a:p>
          <a:p>
            <a:pPr marL="0" marR="0">
              <a:lnSpc>
                <a:spcPct val="125000"/>
              </a:lnSpc>
              <a:spcBef>
                <a:spcPts val="600"/>
              </a:spcBef>
              <a:spcAft>
                <a:spcPts val="0"/>
              </a:spcAft>
            </a:pPr>
            <a:r>
              <a:rPr lang="en-US" sz="1200" baseline="30000" dirty="0">
                <a:effectLst/>
                <a:latin typeface="Calibri" panose="020F0502020204030204" pitchFamily="34" charset="0"/>
                <a:ea typeface="Times New Roman" panose="02020603050405020304" pitchFamily="18" charset="0"/>
              </a:rPr>
              <a:t>8</a:t>
            </a:r>
            <a:r>
              <a:rPr lang="en-US" sz="1100" dirty="0">
                <a:effectLst/>
                <a:latin typeface="Calibri" panose="020F0502020204030204" pitchFamily="34" charset="0"/>
                <a:ea typeface="Times New Roman" panose="02020603050405020304" pitchFamily="18" charset="0"/>
              </a:rPr>
              <a:t>See story which illustrates this theme in </a:t>
            </a:r>
            <a:r>
              <a:rPr lang="en-US" sz="1100" dirty="0" err="1">
                <a:effectLst/>
                <a:latin typeface="Calibri" panose="020F0502020204030204" pitchFamily="34" charset="0"/>
                <a:ea typeface="Times New Roman" panose="02020603050405020304" pitchFamily="18" charset="0"/>
              </a:rPr>
              <a:t>Kuntres</a:t>
            </a:r>
            <a:r>
              <a:rPr lang="en-US" sz="1100" dirty="0">
                <a:effectLst/>
                <a:latin typeface="Calibri" panose="020F0502020204030204" pitchFamily="34" charset="0"/>
                <a:ea typeface="Times New Roman" panose="02020603050405020304" pitchFamily="18" charset="0"/>
              </a:rPr>
              <a:t>, Section </a:t>
            </a:r>
            <a:r>
              <a:rPr lang="en-US" sz="1000" dirty="0">
                <a:effectLst/>
                <a:latin typeface="Cambria" panose="02040503050406030204" pitchFamily="18" charset="0"/>
                <a:ea typeface="Times New Roman" panose="02020603050405020304" pitchFamily="18" charset="0"/>
              </a:rPr>
              <a:t>V-A-4,</a:t>
            </a:r>
            <a:r>
              <a:rPr lang="en-US" sz="1000" dirty="0">
                <a:effectLst/>
                <a:latin typeface="Calibri" panose="020F0502020204030204" pitchFamily="34" charset="0"/>
                <a:ea typeface="Times New Roman" panose="02020603050405020304" pitchFamily="18" charset="0"/>
              </a:rPr>
              <a:t> </a:t>
            </a:r>
            <a:r>
              <a:rPr lang="en-US" sz="1100" dirty="0">
                <a:effectLst/>
                <a:latin typeface="Calibri" panose="020F0502020204030204" pitchFamily="34" charset="0"/>
                <a:ea typeface="Times New Roman" panose="02020603050405020304" pitchFamily="18" charset="0"/>
              </a:rPr>
              <a:t>p. 47.</a:t>
            </a:r>
            <a:endParaRPr lang="en-US" sz="1100" dirty="0">
              <a:effectLst/>
              <a:latin typeface="Calibri" panose="020F0502020204030204" pitchFamily="34" charset="0"/>
              <a:ea typeface="Calibri" panose="020F0502020204030204" pitchFamily="34" charset="0"/>
            </a:endParaRPr>
          </a:p>
          <a:p>
            <a:pPr marL="0" marR="0">
              <a:lnSpc>
                <a:spcPct val="125000"/>
              </a:lnSpc>
              <a:spcBef>
                <a:spcPts val="600"/>
              </a:spcBef>
              <a:spcAft>
                <a:spcPts val="0"/>
              </a:spcAft>
            </a:pPr>
            <a:r>
              <a:rPr lang="en-US" sz="1200" baseline="30000" dirty="0">
                <a:effectLst/>
                <a:latin typeface="Calibri" panose="020F0502020204030204" pitchFamily="34" charset="0"/>
                <a:ea typeface="Times New Roman" panose="02020603050405020304" pitchFamily="18" charset="0"/>
              </a:rPr>
              <a:t>9</a:t>
            </a:r>
            <a:r>
              <a:rPr lang="en-US" sz="1100" dirty="0">
                <a:effectLst/>
                <a:latin typeface="Calibri" panose="020F0502020204030204" pitchFamily="34" charset="0"/>
                <a:ea typeface="Times New Roman" panose="02020603050405020304" pitchFamily="18" charset="0"/>
              </a:rPr>
              <a:t>See </a:t>
            </a:r>
            <a:r>
              <a:rPr lang="en-US" sz="1100" dirty="0" err="1">
                <a:effectLst/>
                <a:latin typeface="Calibri" panose="020F0502020204030204" pitchFamily="34" charset="0"/>
                <a:ea typeface="Times New Roman" panose="02020603050405020304" pitchFamily="18" charset="0"/>
              </a:rPr>
              <a:t>Kuntres</a:t>
            </a:r>
            <a:r>
              <a:rPr lang="en-US" sz="1100" dirty="0">
                <a:effectLst/>
                <a:latin typeface="Calibri" panose="020F0502020204030204" pitchFamily="34" charset="0"/>
                <a:ea typeface="Times New Roman" panose="02020603050405020304" pitchFamily="18" charset="0"/>
              </a:rPr>
              <a:t>, Section </a:t>
            </a:r>
            <a:r>
              <a:rPr lang="en-US" sz="1000" dirty="0">
                <a:effectLst/>
                <a:latin typeface="Cambria" panose="02040503050406030204" pitchFamily="18" charset="0"/>
                <a:ea typeface="Times New Roman" panose="02020603050405020304" pitchFamily="18" charset="0"/>
              </a:rPr>
              <a:t>X-D</a:t>
            </a:r>
            <a:r>
              <a:rPr lang="en-US" sz="1000" dirty="0">
                <a:effectLst/>
                <a:latin typeface="Calibri" panose="020F0502020204030204" pitchFamily="34" charset="0"/>
                <a:ea typeface="Times New Roman" panose="02020603050405020304" pitchFamily="18" charset="0"/>
              </a:rPr>
              <a:t>; </a:t>
            </a:r>
            <a:r>
              <a:rPr lang="en-US" sz="1100" dirty="0">
                <a:effectLst/>
                <a:latin typeface="Calibri" panose="020F0502020204030204" pitchFamily="34" charset="0"/>
                <a:ea typeface="Times New Roman" panose="02020603050405020304" pitchFamily="18" charset="0"/>
              </a:rPr>
              <a:t>pp. 89-90 (regarding: “Listening in an attentive and non-judgmental manner”).</a:t>
            </a:r>
            <a:endParaRPr lang="en-US" sz="1100" dirty="0">
              <a:effectLst/>
              <a:latin typeface="Calibri" panose="020F0502020204030204" pitchFamily="34" charset="0"/>
              <a:ea typeface="Calibri" panose="020F0502020204030204" pitchFamily="34" charset="0"/>
            </a:endParaRPr>
          </a:p>
          <a:p>
            <a:pPr marL="0" marR="0">
              <a:lnSpc>
                <a:spcPct val="125000"/>
              </a:lnSpc>
              <a:spcBef>
                <a:spcPts val="600"/>
              </a:spcBef>
              <a:spcAft>
                <a:spcPts val="0"/>
              </a:spcAft>
            </a:pPr>
            <a:r>
              <a:rPr lang="en-US" sz="1200" baseline="30000" dirty="0">
                <a:effectLst/>
                <a:latin typeface="Calibri" panose="020F0502020204030204" pitchFamily="34" charset="0"/>
                <a:ea typeface="Times New Roman" panose="02020603050405020304" pitchFamily="18" charset="0"/>
              </a:rPr>
              <a:t>10</a:t>
            </a:r>
            <a:r>
              <a:rPr lang="en-US" sz="1100" dirty="0">
                <a:effectLst/>
                <a:latin typeface="Calibri" panose="020F0502020204030204" pitchFamily="34" charset="0"/>
                <a:ea typeface="Times New Roman" panose="02020603050405020304" pitchFamily="18" charset="0"/>
              </a:rPr>
              <a:t>See </a:t>
            </a:r>
            <a:r>
              <a:rPr lang="en-US" sz="1100" dirty="0" err="1">
                <a:effectLst/>
                <a:latin typeface="Calibri" panose="020F0502020204030204" pitchFamily="34" charset="0"/>
                <a:ea typeface="Times New Roman" panose="02020603050405020304" pitchFamily="18" charset="0"/>
              </a:rPr>
              <a:t>Kuntres</a:t>
            </a:r>
            <a:r>
              <a:rPr lang="en-US" sz="1100" dirty="0">
                <a:effectLst/>
                <a:latin typeface="Calibri" panose="020F0502020204030204" pitchFamily="34" charset="0"/>
                <a:ea typeface="Times New Roman" panose="02020603050405020304" pitchFamily="18" charset="0"/>
              </a:rPr>
              <a:t>, Source </a:t>
            </a:r>
            <a:r>
              <a:rPr lang="en-US" sz="1000" dirty="0">
                <a:effectLst/>
                <a:latin typeface="Cambria" panose="02040503050406030204" pitchFamily="18" charset="0"/>
                <a:ea typeface="Times New Roman" panose="02020603050405020304" pitchFamily="18" charset="0"/>
              </a:rPr>
              <a:t>X-1</a:t>
            </a:r>
            <a:r>
              <a:rPr lang="en-US" sz="1000" dirty="0">
                <a:effectLst/>
                <a:latin typeface="Calibri" panose="020F0502020204030204" pitchFamily="34" charset="0"/>
                <a:ea typeface="Times New Roman" panose="02020603050405020304" pitchFamily="18" charset="0"/>
              </a:rPr>
              <a:t>, </a:t>
            </a:r>
            <a:r>
              <a:rPr lang="en-US" sz="1100" dirty="0">
                <a:effectLst/>
                <a:latin typeface="Calibri" panose="020F0502020204030204" pitchFamily="34" charset="0"/>
                <a:ea typeface="Times New Roman" panose="02020603050405020304" pitchFamily="18" charset="0"/>
              </a:rPr>
              <a:t>p. 88; (also Section </a:t>
            </a:r>
            <a:r>
              <a:rPr lang="en-US" sz="1100" dirty="0">
                <a:effectLst/>
                <a:latin typeface="Cambria" panose="02040503050406030204" pitchFamily="18" charset="0"/>
                <a:ea typeface="Times New Roman" panose="02020603050405020304" pitchFamily="18" charset="0"/>
              </a:rPr>
              <a:t>X-B, </a:t>
            </a:r>
            <a:r>
              <a:rPr lang="en-US" sz="1100" dirty="0">
                <a:effectLst/>
                <a:latin typeface="Calibri" panose="020F0502020204030204" pitchFamily="34" charset="0"/>
                <a:ea typeface="Times New Roman" panose="02020603050405020304" pitchFamily="18" charset="0"/>
              </a:rPr>
              <a:t>pp. 86-88, regarding: “The </a:t>
            </a:r>
            <a:r>
              <a:rPr lang="en-US" sz="1100" dirty="0" err="1">
                <a:effectLst/>
                <a:latin typeface="Calibri" panose="020F0502020204030204" pitchFamily="34" charset="0"/>
                <a:ea typeface="Times New Roman" panose="02020603050405020304" pitchFamily="18" charset="0"/>
              </a:rPr>
              <a:t>Sabba</a:t>
            </a:r>
            <a:r>
              <a:rPr lang="en-US" sz="1100" dirty="0">
                <a:effectLst/>
                <a:latin typeface="Calibri" panose="020F0502020204030204" pitchFamily="34" charset="0"/>
                <a:ea typeface="Times New Roman" panose="02020603050405020304" pitchFamily="18" charset="0"/>
              </a:rPr>
              <a:t> of </a:t>
            </a:r>
            <a:r>
              <a:rPr lang="en-US" sz="1100" dirty="0" err="1">
                <a:effectLst/>
                <a:latin typeface="Calibri" panose="020F0502020204030204" pitchFamily="34" charset="0"/>
                <a:ea typeface="Times New Roman" panose="02020603050405020304" pitchFamily="18" charset="0"/>
              </a:rPr>
              <a:t>Kelm’s</a:t>
            </a:r>
            <a:r>
              <a:rPr lang="en-US" sz="1100" dirty="0">
                <a:effectLst/>
                <a:latin typeface="Calibri" panose="020F0502020204030204" pitchFamily="34" charset="0"/>
                <a:ea typeface="Times New Roman" panose="02020603050405020304" pitchFamily="18" charset="0"/>
              </a:rPr>
              <a:t> fundamental principle of mental imagery … </a:t>
            </a:r>
            <a:r>
              <a:rPr lang="pt-BR" sz="1100" dirty="0" err="1">
                <a:effectLst/>
                <a:latin typeface="Calibri" panose="020F0502020204030204" pitchFamily="34" charset="0"/>
                <a:ea typeface="Times New Roman" panose="02020603050405020304" pitchFamily="18" charset="0"/>
              </a:rPr>
              <a:t>to</a:t>
            </a:r>
            <a:r>
              <a:rPr lang="pt-BR" sz="1100" dirty="0">
                <a:effectLst/>
                <a:latin typeface="Calibri" panose="020F0502020204030204" pitchFamily="34" charset="0"/>
                <a:ea typeface="Times New Roman" panose="02020603050405020304" pitchFamily="18" charset="0"/>
              </a:rPr>
              <a:t> </a:t>
            </a:r>
            <a:r>
              <a:rPr lang="pt-BR" sz="1100" dirty="0" err="1">
                <a:effectLst/>
                <a:latin typeface="Calibri" panose="020F0502020204030204" pitchFamily="34" charset="0"/>
                <a:ea typeface="Times New Roman" panose="02020603050405020304" pitchFamily="18" charset="0"/>
              </a:rPr>
              <a:t>be</a:t>
            </a:r>
            <a:r>
              <a:rPr lang="pt-BR" sz="1100" dirty="0">
                <a:effectLst/>
                <a:latin typeface="Calibri" panose="020F0502020204030204" pitchFamily="34" charset="0"/>
                <a:ea typeface="Times New Roman" panose="02020603050405020304" pitchFamily="18" charset="0"/>
              </a:rPr>
              <a:t> </a:t>
            </a:r>
            <a:r>
              <a:rPr lang="pt-BR" sz="1100" i="1" dirty="0" err="1">
                <a:effectLst/>
                <a:latin typeface="Calibri" panose="020F0502020204030204" pitchFamily="34" charset="0"/>
                <a:ea typeface="Times New Roman" panose="02020603050405020304" pitchFamily="18" charset="0"/>
              </a:rPr>
              <a:t>Nosei</a:t>
            </a:r>
            <a:r>
              <a:rPr lang="pt-BR" sz="1100" i="1" dirty="0">
                <a:effectLst/>
                <a:latin typeface="Calibri" panose="020F0502020204030204" pitchFamily="34" charset="0"/>
                <a:ea typeface="Times New Roman" panose="02020603050405020304" pitchFamily="18" charset="0"/>
              </a:rPr>
              <a:t> </a:t>
            </a:r>
            <a:r>
              <a:rPr lang="pt-BR" sz="1100" i="1" dirty="0" err="1">
                <a:effectLst/>
                <a:latin typeface="Calibri" panose="020F0502020204030204" pitchFamily="34" charset="0"/>
                <a:ea typeface="Times New Roman" panose="02020603050405020304" pitchFamily="18" charset="0"/>
              </a:rPr>
              <a:t>B’ol</a:t>
            </a:r>
            <a:r>
              <a:rPr lang="pt-BR" sz="1100" i="1" dirty="0">
                <a:effectLst/>
                <a:latin typeface="Calibri" panose="020F0502020204030204" pitchFamily="34" charset="0"/>
                <a:ea typeface="Times New Roman" panose="02020603050405020304" pitchFamily="18" charset="0"/>
              </a:rPr>
              <a:t> </a:t>
            </a:r>
            <a:r>
              <a:rPr lang="pt-BR" sz="1100" i="1" dirty="0" err="1">
                <a:effectLst/>
                <a:latin typeface="Calibri" panose="020F0502020204030204" pitchFamily="34" charset="0"/>
                <a:ea typeface="Times New Roman" panose="02020603050405020304" pitchFamily="18" charset="0"/>
              </a:rPr>
              <a:t>Im</a:t>
            </a:r>
            <a:r>
              <a:rPr lang="pt-BR" sz="1100" i="1" dirty="0">
                <a:effectLst/>
                <a:latin typeface="Calibri" panose="020F0502020204030204" pitchFamily="34" charset="0"/>
                <a:ea typeface="Times New Roman" panose="02020603050405020304" pitchFamily="18" charset="0"/>
              </a:rPr>
              <a:t> Chaveiro</a:t>
            </a:r>
            <a:r>
              <a:rPr lang="en-US" sz="1100" dirty="0">
                <a:effectLst/>
                <a:latin typeface="Calibri" panose="020F0502020204030204" pitchFamily="34" charset="0"/>
                <a:ea typeface="Times New Roman" panose="02020603050405020304" pitchFamily="18" charset="0"/>
              </a:rPr>
              <a:t>”).</a:t>
            </a:r>
            <a:endParaRPr lang="en-US" sz="1100" dirty="0">
              <a:effectLst/>
              <a:latin typeface="Calibri" panose="020F0502020204030204" pitchFamily="34" charset="0"/>
              <a:ea typeface="Calibri" panose="020F0502020204030204" pitchFamily="34" charset="0"/>
            </a:endParaRPr>
          </a:p>
          <a:p>
            <a:pPr marL="0" marR="0">
              <a:lnSpc>
                <a:spcPct val="125000"/>
              </a:lnSpc>
              <a:spcBef>
                <a:spcPts val="600"/>
              </a:spcBef>
              <a:spcAft>
                <a:spcPts val="0"/>
              </a:spcAft>
            </a:pPr>
            <a:r>
              <a:rPr lang="en-US" sz="1200" baseline="30000" dirty="0">
                <a:effectLst/>
                <a:latin typeface="Calibri" panose="020F0502020204030204" pitchFamily="34" charset="0"/>
                <a:ea typeface="Times New Roman" panose="02020603050405020304" pitchFamily="18" charset="0"/>
              </a:rPr>
              <a:t>11</a:t>
            </a:r>
            <a:r>
              <a:rPr lang="en-US" sz="1100" dirty="0">
                <a:effectLst/>
                <a:latin typeface="Calibri" panose="020F0502020204030204" pitchFamily="34" charset="0"/>
                <a:ea typeface="Times New Roman" panose="02020603050405020304" pitchFamily="18" charset="0"/>
              </a:rPr>
              <a:t>See </a:t>
            </a:r>
            <a:r>
              <a:rPr lang="en-US" sz="1100" dirty="0" err="1">
                <a:effectLst/>
                <a:latin typeface="Calibri" panose="020F0502020204030204" pitchFamily="34" charset="0"/>
                <a:ea typeface="Times New Roman" panose="02020603050405020304" pitchFamily="18" charset="0"/>
              </a:rPr>
              <a:t>Kuntres</a:t>
            </a:r>
            <a:r>
              <a:rPr lang="en-US" sz="1100" dirty="0">
                <a:effectLst/>
                <a:latin typeface="Calibri" panose="020F0502020204030204" pitchFamily="34" charset="0"/>
                <a:ea typeface="Times New Roman" panose="02020603050405020304" pitchFamily="18" charset="0"/>
              </a:rPr>
              <a:t>, Section </a:t>
            </a:r>
            <a:r>
              <a:rPr lang="en-US" sz="1000" dirty="0">
                <a:effectLst/>
                <a:latin typeface="Cambria" panose="02040503050406030204" pitchFamily="18" charset="0"/>
                <a:ea typeface="Times New Roman" panose="02020603050405020304" pitchFamily="18" charset="0"/>
              </a:rPr>
              <a:t>V-A;</a:t>
            </a:r>
            <a:r>
              <a:rPr lang="en-US" sz="1000" dirty="0">
                <a:effectLst/>
                <a:latin typeface="Calibri" panose="020F0502020204030204" pitchFamily="34" charset="0"/>
                <a:ea typeface="Times New Roman" panose="02020603050405020304" pitchFamily="18" charset="0"/>
              </a:rPr>
              <a:t> </a:t>
            </a:r>
            <a:r>
              <a:rPr lang="en-US" sz="1100" dirty="0">
                <a:effectLst/>
                <a:latin typeface="Calibri" panose="020F0502020204030204" pitchFamily="34" charset="0"/>
                <a:ea typeface="Times New Roman" panose="02020603050405020304" pitchFamily="18" charset="0"/>
              </a:rPr>
              <a:t>pp. 46-47 (regarding “Viewing ourselves as if we are the poor person in need of assistance”).</a:t>
            </a:r>
            <a:endParaRPr lang="en-US" sz="1100" dirty="0">
              <a:effectLst/>
              <a:latin typeface="Calibri" panose="020F0502020204030204" pitchFamily="34" charset="0"/>
              <a:ea typeface="Calibri" panose="020F0502020204030204" pitchFamily="34" charset="0"/>
            </a:endParaRPr>
          </a:p>
          <a:p>
            <a:pPr marL="0" marR="0" algn="ctr">
              <a:lnSpc>
                <a:spcPct val="125000"/>
              </a:lnSpc>
              <a:spcBef>
                <a:spcPts val="1500"/>
              </a:spcBef>
              <a:spcAft>
                <a:spcPts val="0"/>
              </a:spcAft>
            </a:pPr>
            <a:r>
              <a:rPr lang="en-US" sz="1100" b="1" u="sng" dirty="0">
                <a:effectLst/>
                <a:latin typeface="Calibri" panose="020F0502020204030204" pitchFamily="34" charset="0"/>
                <a:ea typeface="Calibri" panose="020F0502020204030204" pitchFamily="34" charset="0"/>
              </a:rPr>
              <a:t>Slide 32</a:t>
            </a:r>
            <a:endParaRPr lang="en-US" sz="1100" dirty="0">
              <a:effectLst/>
              <a:latin typeface="Calibri" panose="020F0502020204030204" pitchFamily="34" charset="0"/>
              <a:ea typeface="Calibri" panose="020F0502020204030204" pitchFamily="34" charset="0"/>
            </a:endParaRPr>
          </a:p>
          <a:p>
            <a:pPr>
              <a:lnSpc>
                <a:spcPct val="125000"/>
              </a:lnSpc>
              <a:spcBef>
                <a:spcPts val="300"/>
              </a:spcBef>
            </a:pPr>
            <a:r>
              <a:rPr lang="en-US" sz="1200" baseline="30000" dirty="0">
                <a:effectLst/>
                <a:latin typeface="Calibri" panose="020F0502020204030204" pitchFamily="34" charset="0"/>
                <a:ea typeface="Calibri" panose="020F0502020204030204" pitchFamily="34" charset="0"/>
              </a:rPr>
              <a:t>12</a:t>
            </a:r>
            <a:r>
              <a:rPr lang="en-US" sz="1100" dirty="0">
                <a:effectLst/>
                <a:latin typeface="Calibri" panose="020F0502020204030204" pitchFamily="34" charset="0"/>
                <a:ea typeface="Calibri" panose="020F0502020204030204" pitchFamily="34" charset="0"/>
              </a:rPr>
              <a:t>See </a:t>
            </a:r>
            <a:r>
              <a:rPr lang="en-US" sz="1100" dirty="0" err="1">
                <a:effectLst/>
                <a:latin typeface="Calibri" panose="020F0502020204030204" pitchFamily="34" charset="0"/>
                <a:ea typeface="Calibri" panose="020F0502020204030204" pitchFamily="34" charset="0"/>
              </a:rPr>
              <a:t>Kuntres</a:t>
            </a:r>
            <a:r>
              <a:rPr lang="en-US" sz="1100" dirty="0">
                <a:effectLst/>
                <a:latin typeface="Calibri" panose="020F0502020204030204" pitchFamily="34" charset="0"/>
                <a:ea typeface="Calibri" panose="020F0502020204030204" pitchFamily="34" charset="0"/>
              </a:rPr>
              <a:t>, Section </a:t>
            </a:r>
            <a:r>
              <a:rPr lang="en-US" sz="1000" dirty="0">
                <a:effectLst/>
                <a:latin typeface="Cambria" panose="02040503050406030204" pitchFamily="18" charset="0"/>
                <a:ea typeface="Calibri" panose="020F0502020204030204" pitchFamily="34" charset="0"/>
              </a:rPr>
              <a:t>X-E,</a:t>
            </a:r>
            <a:r>
              <a:rPr lang="en-US" sz="1000" dirty="0">
                <a:effectLst/>
                <a:latin typeface="Calibri" panose="020F0502020204030204" pitchFamily="34" charset="0"/>
                <a:ea typeface="Calibri" panose="020F0502020204030204" pitchFamily="34" charset="0"/>
              </a:rPr>
              <a:t> </a:t>
            </a:r>
            <a:r>
              <a:rPr lang="en-US" sz="1100" dirty="0">
                <a:effectLst/>
                <a:latin typeface="Calibri" panose="020F0502020204030204" pitchFamily="34" charset="0"/>
                <a:ea typeface="Calibri" panose="020F0502020204030204" pitchFamily="34" charset="0"/>
              </a:rPr>
              <a:t>pp. </a:t>
            </a:r>
            <a:r>
              <a:rPr lang="en-US" sz="1100" dirty="0">
                <a:latin typeface="Calibri" panose="020F0502020204030204" pitchFamily="34" charset="0"/>
                <a:ea typeface="Calibri" panose="020F0502020204030204" pitchFamily="34" charset="0"/>
              </a:rPr>
              <a:t>90</a:t>
            </a:r>
            <a:r>
              <a:rPr lang="en-US" sz="1100" dirty="0">
                <a:effectLst/>
                <a:latin typeface="Calibri" panose="020F0502020204030204" pitchFamily="34" charset="0"/>
                <a:ea typeface="Calibri" panose="020F0502020204030204" pitchFamily="34" charset="0"/>
              </a:rPr>
              <a:t>-93, </a:t>
            </a:r>
            <a:r>
              <a:rPr lang="en-US" sz="1100" dirty="0">
                <a:effectLst/>
                <a:latin typeface="Calibri" panose="020F0502020204030204" pitchFamily="34" charset="0"/>
                <a:ea typeface="Times New Roman" panose="02020603050405020304" pitchFamily="18" charset="0"/>
              </a:rPr>
              <a:t>for more extensive discussion.</a:t>
            </a:r>
            <a:endParaRPr lang="en-US" sz="1100" dirty="0">
              <a:effectLst/>
              <a:latin typeface="Calibri" panose="020F0502020204030204" pitchFamily="34" charset="0"/>
              <a:ea typeface="Calibri" panose="020F0502020204030204" pitchFamily="34" charset="0"/>
            </a:endParaRPr>
          </a:p>
          <a:p>
            <a:pPr marR="0">
              <a:lnSpc>
                <a:spcPct val="125000"/>
              </a:lnSpc>
              <a:spcBef>
                <a:spcPts val="600"/>
              </a:spcBef>
              <a:spcAft>
                <a:spcPts val="0"/>
              </a:spcAft>
            </a:pPr>
            <a:r>
              <a:rPr lang="en-US" sz="1200" baseline="30000" dirty="0">
                <a:effectLst/>
                <a:latin typeface="Calibri" panose="020F0502020204030204" pitchFamily="34" charset="0"/>
                <a:ea typeface="Calibri" panose="020F0502020204030204" pitchFamily="34" charset="0"/>
              </a:rPr>
              <a:t>13</a:t>
            </a:r>
            <a:r>
              <a:rPr lang="en-US" sz="1100" dirty="0">
                <a:effectLst/>
                <a:latin typeface="Calibri" panose="020F0502020204030204" pitchFamily="34" charset="0"/>
                <a:ea typeface="Calibri" panose="020F0502020204030204" pitchFamily="34" charset="0"/>
              </a:rPr>
              <a:t>TORCH (Torah Outreach Resource Center of Houston): </a:t>
            </a:r>
            <a:r>
              <a:rPr lang="en-US" sz="1100" dirty="0" err="1">
                <a:effectLst/>
                <a:latin typeface="Calibri" panose="020F0502020204030204" pitchFamily="34" charset="0"/>
                <a:ea typeface="Calibri" panose="020F0502020204030204" pitchFamily="34" charset="0"/>
              </a:rPr>
              <a:t>Parshas</a:t>
            </a:r>
            <a:r>
              <a:rPr lang="en-US" sz="1100" dirty="0">
                <a:effectLst/>
                <a:latin typeface="Calibri" panose="020F0502020204030204" pitchFamily="34" charset="0"/>
                <a:ea typeface="Calibri" panose="020F0502020204030204" pitchFamily="34" charset="0"/>
              </a:rPr>
              <a:t> </a:t>
            </a:r>
            <a:r>
              <a:rPr lang="en-US" sz="1100" dirty="0" err="1">
                <a:effectLst/>
                <a:latin typeface="Calibri" panose="020F0502020204030204" pitchFamily="34" charset="0"/>
                <a:ea typeface="Calibri" panose="020F0502020204030204" pitchFamily="34" charset="0"/>
              </a:rPr>
              <a:t>Vayechi</a:t>
            </a:r>
            <a:r>
              <a:rPr lang="en-US" sz="1100" dirty="0">
                <a:effectLst/>
                <a:latin typeface="Calibri" panose="020F0502020204030204" pitchFamily="34" charset="0"/>
                <a:ea typeface="Calibri" panose="020F0502020204030204" pitchFamily="34" charset="0"/>
              </a:rPr>
              <a:t> (5769);  https://www.torchweb.org/torah_detail.php?id=39.</a:t>
            </a:r>
          </a:p>
          <a:p>
            <a:pPr marL="60325" marR="0" algn="r" rtl="1">
              <a:lnSpc>
                <a:spcPct val="125000"/>
              </a:lnSpc>
              <a:spcBef>
                <a:spcPts val="600"/>
              </a:spcBef>
              <a:spcAft>
                <a:spcPts val="0"/>
              </a:spcAft>
            </a:pPr>
            <a:r>
              <a:rPr lang="en-US" sz="1200" baseline="30000" dirty="0">
                <a:effectLst/>
                <a:latin typeface="Calibri" panose="020F0502020204030204" pitchFamily="34" charset="0"/>
                <a:ea typeface="Calibri" panose="020F0502020204030204" pitchFamily="34" charset="0"/>
              </a:rPr>
              <a:t>14</a:t>
            </a:r>
            <a:r>
              <a:rPr lang="he-IL" sz="1100" dirty="0">
                <a:effectLst/>
                <a:latin typeface="Calibri" panose="020F0502020204030204" pitchFamily="34" charset="0"/>
                <a:ea typeface="Calibri" panose="020F0502020204030204" pitchFamily="34" charset="0"/>
                <a:cs typeface="Times New Roman" panose="02020603050405020304" pitchFamily="18" charset="0"/>
              </a:rPr>
              <a:t>הרב שלמה וולבה׃ עלי שור ח״א, מערכת ׳דעת קצות דרכיו פרק ט׳</a:t>
            </a:r>
            <a:r>
              <a:rPr lang="en-US" sz="1100" dirty="0">
                <a:effectLst/>
                <a:latin typeface="Times New Roman" panose="02020603050405020304" pitchFamily="18" charset="0"/>
                <a:ea typeface="Times New Roman" panose="02020603050405020304" pitchFamily="18" charset="0"/>
              </a:rPr>
              <a:t>,</a:t>
            </a:r>
            <a:r>
              <a:rPr lang="he-IL" sz="1100" dirty="0">
                <a:effectLst/>
                <a:latin typeface="Calibri" panose="020F0502020204030204" pitchFamily="34" charset="0"/>
                <a:ea typeface="Calibri" panose="020F0502020204030204" pitchFamily="34" charset="0"/>
                <a:cs typeface="Times New Roman" panose="02020603050405020304" pitchFamily="18" charset="0"/>
              </a:rPr>
              <a:t> עמ׳ קצ׳ – קצב</a:t>
            </a:r>
            <a:r>
              <a:rPr lang="he-IL" sz="1100" dirty="0">
                <a:effectLst/>
                <a:latin typeface="Times New Roman" panose="02020603050405020304" pitchFamily="18" charset="0"/>
                <a:ea typeface="Calibri" panose="020F0502020204030204" pitchFamily="34" charset="0"/>
                <a:cs typeface="Arial" panose="020B0604020202020204" pitchFamily="34" charset="0"/>
              </a:rPr>
              <a:t>׳</a:t>
            </a:r>
            <a:r>
              <a:rPr lang="en-US" sz="1100" dirty="0">
                <a:effectLst/>
                <a:latin typeface="Times New Roman" panose="02020603050405020304" pitchFamily="18" charset="0"/>
                <a:ea typeface="Times New Roman" panose="02020603050405020304" pitchFamily="18" charset="0"/>
              </a:rPr>
              <a:t>;</a:t>
            </a:r>
            <a:endParaRPr lang="en-US" sz="1100" dirty="0">
              <a:effectLst/>
              <a:latin typeface="Calibri" panose="020F0502020204030204" pitchFamily="34" charset="0"/>
              <a:ea typeface="Calibri" panose="020F0502020204030204" pitchFamily="34" charset="0"/>
            </a:endParaRPr>
          </a:p>
          <a:p>
            <a:pPr marL="60325" marR="0" algn="r" rtl="1">
              <a:lnSpc>
                <a:spcPct val="125000"/>
              </a:lnSpc>
              <a:spcBef>
                <a:spcPts val="600"/>
              </a:spcBef>
              <a:spcAft>
                <a:spcPts val="0"/>
              </a:spcAft>
            </a:pPr>
            <a:r>
              <a:rPr lang="en-US" sz="1200" baseline="30000" dirty="0">
                <a:effectLst/>
                <a:latin typeface="Calibri" panose="020F0502020204030204" pitchFamily="34" charset="0"/>
                <a:ea typeface="Calibri" panose="020F0502020204030204" pitchFamily="34" charset="0"/>
              </a:rPr>
              <a:t>15</a:t>
            </a:r>
            <a:r>
              <a:rPr lang="he-IL" sz="1100" dirty="0">
                <a:effectLst/>
                <a:latin typeface="Calibri" panose="020F0502020204030204" pitchFamily="34" charset="0"/>
                <a:ea typeface="Calibri" panose="020F0502020204030204" pitchFamily="34" charset="0"/>
                <a:cs typeface="Times New Roman" panose="02020603050405020304" pitchFamily="18" charset="0"/>
              </a:rPr>
              <a:t>הרב משה גרילק</a:t>
            </a:r>
            <a:r>
              <a:rPr lang="en-US" sz="1100" dirty="0">
                <a:effectLst/>
                <a:latin typeface="Calibri" panose="020F0502020204030204" pitchFamily="34" charset="0"/>
                <a:ea typeface="Calibri" panose="020F0502020204030204" pitchFamily="34" charset="0"/>
              </a:rPr>
              <a:t> :</a:t>
            </a:r>
            <a:r>
              <a:rPr lang="he-IL" sz="1100" dirty="0">
                <a:effectLst/>
                <a:latin typeface="Calibri" panose="020F0502020204030204" pitchFamily="34" charset="0"/>
                <a:ea typeface="Calibri" panose="020F0502020204030204" pitchFamily="34" charset="0"/>
                <a:cs typeface="Times New Roman" panose="02020603050405020304" pitchFamily="18" charset="0"/>
              </a:rPr>
              <a:t>ּפרשה ולקחה, פרשת ואתחנן</a:t>
            </a:r>
            <a:r>
              <a:rPr lang="en-US" sz="1100" dirty="0">
                <a:effectLst/>
                <a:latin typeface="Calibri" panose="020F0502020204030204" pitchFamily="34" charset="0"/>
                <a:ea typeface="Calibri" panose="020F0502020204030204" pitchFamily="34" charset="0"/>
              </a:rPr>
              <a:t>  .</a:t>
            </a:r>
            <a:r>
              <a:rPr lang="en-US" sz="1100" dirty="0">
                <a:effectLst/>
                <a:latin typeface="Arial" panose="020B0604020202020204" pitchFamily="34" charset="0"/>
                <a:ea typeface="Calibri" panose="020F0502020204030204" pitchFamily="34" charset="0"/>
              </a:rPr>
              <a:t> </a:t>
            </a:r>
            <a:r>
              <a:rPr lang="en-US" sz="1100" u="sng" dirty="0">
                <a:effectLst/>
                <a:latin typeface="Calibri" panose="020F0502020204030204" pitchFamily="34" charset="0"/>
                <a:ea typeface="Calibri" panose="020F0502020204030204" pitchFamily="34" charset="0"/>
              </a:rPr>
              <a:t>https://www.karmieli.co.il/node-14987/</a:t>
            </a:r>
            <a:endParaRPr lang="en-US" sz="1100" dirty="0">
              <a:effectLst/>
              <a:latin typeface="Calibri" panose="020F0502020204030204" pitchFamily="34" charset="0"/>
              <a:ea typeface="Calibri" panose="020F0502020204030204" pitchFamily="34" charset="0"/>
            </a:endParaRPr>
          </a:p>
        </p:txBody>
      </p:sp>
      <p:sp>
        <p:nvSpPr>
          <p:cNvPr id="3" name="TextBox 2">
            <a:extLst>
              <a:ext uri="{FF2B5EF4-FFF2-40B4-BE49-F238E27FC236}">
                <a16:creationId xmlns:a16="http://schemas.microsoft.com/office/drawing/2014/main" id="{1BB1D31C-8292-4D15-B436-77E71D2AF1E0}"/>
              </a:ext>
            </a:extLst>
          </p:cNvPr>
          <p:cNvSpPr txBox="1"/>
          <p:nvPr/>
        </p:nvSpPr>
        <p:spPr>
          <a:xfrm>
            <a:off x="518024" y="332622"/>
            <a:ext cx="6653848" cy="307777"/>
          </a:xfrm>
          <a:prstGeom prst="rect">
            <a:avLst/>
          </a:prstGeom>
          <a:noFill/>
        </p:spPr>
        <p:txBody>
          <a:bodyPr wrap="square" rtlCol="0">
            <a:spAutoFit/>
          </a:bodyPr>
          <a:lstStyle/>
          <a:p>
            <a:pPr algn="ctr"/>
            <a:r>
              <a:rPr lang="en-US" sz="1400" dirty="0">
                <a:latin typeface="Cambria" panose="02040503050406030204" pitchFamily="18" charset="0"/>
                <a:ea typeface="Cambria" panose="02040503050406030204" pitchFamily="18" charset="0"/>
              </a:rPr>
              <a:t>Footnotes: Additional explanation and references, by section and slide numbers</a:t>
            </a:r>
            <a:endParaRPr lang="en-US" sz="1400" dirty="0"/>
          </a:p>
        </p:txBody>
      </p:sp>
    </p:spTree>
    <p:extLst>
      <p:ext uri="{BB962C8B-B14F-4D97-AF65-F5344CB8AC3E}">
        <p14:creationId xmlns:p14="http://schemas.microsoft.com/office/powerpoint/2010/main" val="271306641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959302E-ECAF-4CFD-95AC-85E42D5D1563}"/>
              </a:ext>
            </a:extLst>
          </p:cNvPr>
          <p:cNvSpPr>
            <a:spLocks noGrp="1"/>
          </p:cNvSpPr>
          <p:nvPr>
            <p:ph type="sldNum" sz="quarter" idx="12"/>
          </p:nvPr>
        </p:nvSpPr>
        <p:spPr/>
        <p:txBody>
          <a:bodyPr/>
          <a:lstStyle/>
          <a:p>
            <a:fld id="{0C214F17-86AB-4F1C-BC88-4CB7EE2FB93D}" type="slidenum">
              <a:rPr lang="en-US" sz="1050" b="1" smtClean="0">
                <a:solidFill>
                  <a:schemeClr val="tx1"/>
                </a:solidFill>
              </a:rPr>
              <a:t>62</a:t>
            </a:fld>
            <a:endParaRPr lang="en-US" sz="1050" b="1" dirty="0">
              <a:solidFill>
                <a:schemeClr val="tx1"/>
              </a:solidFill>
            </a:endParaRPr>
          </a:p>
        </p:txBody>
      </p:sp>
      <p:sp>
        <p:nvSpPr>
          <p:cNvPr id="4" name="TextBox 3">
            <a:extLst>
              <a:ext uri="{FF2B5EF4-FFF2-40B4-BE49-F238E27FC236}">
                <a16:creationId xmlns:a16="http://schemas.microsoft.com/office/drawing/2014/main" id="{04D194FF-A234-4E8B-B1CA-01BD4BC50343}"/>
              </a:ext>
            </a:extLst>
          </p:cNvPr>
          <p:cNvSpPr txBox="1"/>
          <p:nvPr/>
        </p:nvSpPr>
        <p:spPr>
          <a:xfrm>
            <a:off x="534352" y="756367"/>
            <a:ext cx="6828466" cy="8851847"/>
          </a:xfrm>
          <a:prstGeom prst="rect">
            <a:avLst/>
          </a:prstGeom>
          <a:noFill/>
        </p:spPr>
        <p:txBody>
          <a:bodyPr wrap="square">
            <a:spAutoFit/>
          </a:bodyPr>
          <a:lstStyle/>
          <a:p>
            <a:pPr marL="165100" marR="0" algn="ctr">
              <a:lnSpc>
                <a:spcPct val="125000"/>
              </a:lnSpc>
              <a:spcAft>
                <a:spcPts val="0"/>
              </a:spcAft>
            </a:pPr>
            <a:r>
              <a:rPr lang="en-US" sz="1100" b="1" u="sng" dirty="0">
                <a:effectLst/>
                <a:latin typeface="Calibri" panose="020F0502020204030204" pitchFamily="34" charset="0"/>
                <a:ea typeface="Calibri" panose="020F0502020204030204" pitchFamily="34" charset="0"/>
              </a:rPr>
              <a:t>Slide 33</a:t>
            </a:r>
            <a:endParaRPr lang="en-US" sz="1100" b="1" dirty="0">
              <a:effectLst/>
              <a:latin typeface="Calibri" panose="020F0502020204030204" pitchFamily="34" charset="0"/>
              <a:ea typeface="Calibri" panose="020F0502020204030204" pitchFamily="34" charset="0"/>
            </a:endParaRPr>
          </a:p>
          <a:p>
            <a:pPr marL="165100" marR="0" algn="r" rtl="1">
              <a:lnSpc>
                <a:spcPct val="125000"/>
              </a:lnSpc>
              <a:spcBef>
                <a:spcPts val="600"/>
              </a:spcBef>
              <a:spcAft>
                <a:spcPts val="0"/>
              </a:spcAft>
            </a:pPr>
            <a:r>
              <a:rPr lang="en-US" sz="1200" baseline="30000" dirty="0">
                <a:effectLst/>
                <a:latin typeface="Calibri" panose="020F0502020204030204" pitchFamily="34" charset="0"/>
                <a:ea typeface="Calibri" panose="020F0502020204030204" pitchFamily="34" charset="0"/>
              </a:rPr>
              <a:t>16</a:t>
            </a:r>
            <a:r>
              <a:rPr lang="he-IL"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פורום אוצר החכמה, הנושא׃ רבי שלמה וולבה זללה״ה</a:t>
            </a:r>
            <a:r>
              <a:rPr lang="he-IL" sz="1100" dirty="0">
                <a:solidFill>
                  <a:srgbClr val="000000"/>
                </a:solidFill>
                <a:effectLst/>
                <a:latin typeface="Calibri" panose="020F0502020204030204" pitchFamily="34" charset="0"/>
                <a:ea typeface="Times New Roman" panose="02020603050405020304" pitchFamily="18" charset="0"/>
              </a:rPr>
              <a:t> </a:t>
            </a:r>
            <a:r>
              <a:rPr lang="en-US" sz="1100" dirty="0">
                <a:solidFill>
                  <a:srgbClr val="000000"/>
                </a:solidFill>
                <a:effectLst/>
                <a:latin typeface="Calibri" panose="020F0502020204030204" pitchFamily="34" charset="0"/>
                <a:ea typeface="Times New Roman" panose="02020603050405020304" pitchFamily="18" charset="0"/>
              </a:rPr>
              <a:t>  .(</a:t>
            </a:r>
            <a:r>
              <a:rPr lang="en-US" sz="1100" dirty="0">
                <a:solidFill>
                  <a:srgbClr val="0000FF"/>
                </a:solidFill>
                <a:effectLst/>
                <a:latin typeface="Calibri" panose="020F0502020204030204" pitchFamily="34" charset="0"/>
                <a:ea typeface="Times New Roman" panose="02020603050405020304" pitchFamily="18" charset="0"/>
              </a:rPr>
              <a:t>https://forum.otzar.org/viewtopic.php?t=34830) </a:t>
            </a:r>
            <a:endParaRPr lang="en-US" sz="1100" dirty="0">
              <a:effectLst/>
              <a:latin typeface="Calibri" panose="020F0502020204030204" pitchFamily="34" charset="0"/>
              <a:ea typeface="Calibri" panose="020F0502020204030204" pitchFamily="34" charset="0"/>
            </a:endParaRPr>
          </a:p>
          <a:p>
            <a:pPr marL="165100" marR="0" algn="r" rtl="1">
              <a:lnSpc>
                <a:spcPct val="125000"/>
              </a:lnSpc>
              <a:spcBef>
                <a:spcPts val="400"/>
              </a:spcBef>
              <a:spcAft>
                <a:spcPts val="0"/>
              </a:spcAft>
            </a:pPr>
            <a:r>
              <a:rPr lang="en-US" sz="1200" baseline="30000" dirty="0">
                <a:effectLst/>
                <a:latin typeface="Calibri" panose="020F0502020204030204" pitchFamily="34" charset="0"/>
                <a:ea typeface="Calibri" panose="020F0502020204030204" pitchFamily="34" charset="0"/>
              </a:rPr>
              <a:t>17</a:t>
            </a:r>
            <a:r>
              <a:rPr lang="he-IL"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קונטרוס לקראת שבת מלכתא, הרב בנימין בירנצוויג, פרשת ואתחנן, תשע״ו </a:t>
            </a:r>
            <a:r>
              <a:rPr lang="en-US" sz="1100" dirty="0">
                <a:solidFill>
                  <a:srgbClr val="000000"/>
                </a:solidFill>
                <a:effectLst/>
                <a:latin typeface="Calibri" panose="020F0502020204030204" pitchFamily="34" charset="0"/>
                <a:ea typeface="Times New Roman" panose="02020603050405020304" pitchFamily="18" charset="0"/>
              </a:rPr>
              <a:t>.(dirshu.co.il)</a:t>
            </a:r>
            <a:endParaRPr lang="en-US" sz="1100" dirty="0">
              <a:effectLst/>
              <a:latin typeface="Calibri" panose="020F0502020204030204" pitchFamily="34" charset="0"/>
              <a:ea typeface="Calibri" panose="020F0502020204030204" pitchFamily="34" charset="0"/>
            </a:endParaRPr>
          </a:p>
          <a:p>
            <a:pPr marL="165100" marR="0" algn="r" rtl="1">
              <a:lnSpc>
                <a:spcPct val="125000"/>
              </a:lnSpc>
              <a:spcBef>
                <a:spcPts val="400"/>
              </a:spcBef>
              <a:spcAft>
                <a:spcPts val="0"/>
              </a:spcAft>
            </a:pPr>
            <a:r>
              <a:rPr lang="en-US" sz="1200" baseline="30000" dirty="0">
                <a:solidFill>
                  <a:srgbClr val="000000"/>
                </a:solidFill>
                <a:effectLst/>
                <a:latin typeface="Calibri" panose="020F0502020204030204" pitchFamily="34" charset="0"/>
                <a:ea typeface="Times New Roman" panose="02020603050405020304" pitchFamily="18" charset="0"/>
              </a:rPr>
              <a:t>18</a:t>
            </a:r>
            <a:r>
              <a:rPr lang="he-IL"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הרב ישראל סינר</a:t>
            </a:r>
            <a:r>
              <a:rPr lang="en-US" sz="1100" dirty="0">
                <a:solidFill>
                  <a:srgbClr val="000000"/>
                </a:solidFill>
                <a:effectLst/>
                <a:latin typeface="Times New Roman" panose="02020603050405020304" pitchFamily="18" charset="0"/>
                <a:ea typeface="Times New Roman" panose="02020603050405020304" pitchFamily="18" charset="0"/>
              </a:rPr>
              <a:t>: </a:t>
            </a:r>
            <a:r>
              <a:rPr lang="he-IL"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רעיונות לפרשת השבוע</a:t>
            </a:r>
            <a:r>
              <a:rPr lang="en-US" sz="1100" dirty="0">
                <a:solidFill>
                  <a:srgbClr val="000000"/>
                </a:solidFill>
                <a:effectLst/>
                <a:latin typeface="Times New Roman" panose="02020603050405020304" pitchFamily="18" charset="0"/>
                <a:ea typeface="Times New Roman" panose="02020603050405020304" pitchFamily="18" charset="0"/>
              </a:rPr>
              <a:t>, </a:t>
            </a:r>
            <a:r>
              <a:rPr lang="he-IL"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פ׳ ויחיו </a:t>
            </a:r>
            <a:r>
              <a:rPr lang="en-US" sz="1100" dirty="0">
                <a:solidFill>
                  <a:srgbClr val="000000"/>
                </a:solidFill>
                <a:effectLst/>
                <a:latin typeface="Calibri" panose="020F0502020204030204" pitchFamily="34" charset="0"/>
                <a:ea typeface="Times New Roman" panose="02020603050405020304" pitchFamily="18" charset="0"/>
              </a:rPr>
              <a:t>.(https://sites.google.com/site/bkleinparasha/bereshit/vayehi)</a:t>
            </a:r>
            <a:endParaRPr lang="en-US" sz="1100" dirty="0">
              <a:effectLst/>
              <a:latin typeface="Calibri" panose="020F0502020204030204" pitchFamily="34" charset="0"/>
              <a:ea typeface="Calibri" panose="020F0502020204030204" pitchFamily="34" charset="0"/>
            </a:endParaRPr>
          </a:p>
          <a:p>
            <a:pPr marL="0" marR="0">
              <a:lnSpc>
                <a:spcPct val="125000"/>
              </a:lnSpc>
              <a:spcBef>
                <a:spcPts val="1500"/>
              </a:spcBef>
              <a:spcAft>
                <a:spcPts val="0"/>
              </a:spcAft>
            </a:pPr>
            <a:r>
              <a:rPr lang="en-US" sz="1300" b="1" dirty="0">
                <a:effectLst/>
                <a:latin typeface="Cambria" panose="02040503050406030204" pitchFamily="18" charset="0"/>
                <a:ea typeface="Calibri" panose="020F0502020204030204" pitchFamily="34" charset="0"/>
              </a:rPr>
              <a:t>Section VIII:  Additional strategies to be </a:t>
            </a:r>
            <a:r>
              <a:rPr lang="en-US" sz="1300" b="1" i="1" dirty="0" err="1">
                <a:effectLst/>
                <a:latin typeface="Cambria" panose="02040503050406030204" pitchFamily="18" charset="0"/>
                <a:ea typeface="Calibri" panose="020F0502020204030204" pitchFamily="34" charset="0"/>
              </a:rPr>
              <a:t>Nosei</a:t>
            </a:r>
            <a:r>
              <a:rPr lang="en-US" sz="1300" b="1" i="1" dirty="0">
                <a:effectLst/>
                <a:latin typeface="Cambria" panose="02040503050406030204" pitchFamily="18" charset="0"/>
                <a:ea typeface="Calibri" panose="020F0502020204030204" pitchFamily="34" charset="0"/>
              </a:rPr>
              <a:t> </a:t>
            </a:r>
            <a:r>
              <a:rPr lang="en-US" sz="1300" b="1" i="1" dirty="0" err="1">
                <a:effectLst/>
                <a:latin typeface="Cambria" panose="02040503050406030204" pitchFamily="18" charset="0"/>
                <a:ea typeface="Calibri" panose="020F0502020204030204" pitchFamily="34" charset="0"/>
              </a:rPr>
              <a:t>B’ol</a:t>
            </a:r>
            <a:r>
              <a:rPr lang="en-US" sz="1300" b="1" i="1" dirty="0">
                <a:effectLst/>
                <a:latin typeface="Cambria" panose="02040503050406030204" pitchFamily="18" charset="0"/>
                <a:ea typeface="Calibri" panose="020F0502020204030204" pitchFamily="34" charset="0"/>
              </a:rPr>
              <a:t> </a:t>
            </a:r>
            <a:r>
              <a:rPr lang="en-US" sz="1300" b="1" i="1" dirty="0" err="1">
                <a:effectLst/>
                <a:latin typeface="Cambria" panose="02040503050406030204" pitchFamily="18" charset="0"/>
                <a:ea typeface="Calibri" panose="020F0502020204030204" pitchFamily="34" charset="0"/>
              </a:rPr>
              <a:t>Im</a:t>
            </a:r>
            <a:r>
              <a:rPr lang="en-US" sz="1300" b="1" i="1" dirty="0">
                <a:effectLst/>
                <a:latin typeface="Cambria" panose="02040503050406030204" pitchFamily="18" charset="0"/>
                <a:ea typeface="Calibri" panose="020F0502020204030204" pitchFamily="34" charset="0"/>
              </a:rPr>
              <a:t> </a:t>
            </a:r>
            <a:r>
              <a:rPr lang="en-US" sz="1300" b="1" i="1" dirty="0" err="1">
                <a:effectLst/>
                <a:latin typeface="Cambria" panose="02040503050406030204" pitchFamily="18" charset="0"/>
                <a:ea typeface="Calibri" panose="020F0502020204030204" pitchFamily="34" charset="0"/>
              </a:rPr>
              <a:t>Chaveiro</a:t>
            </a:r>
            <a:endParaRPr lang="en-US" sz="1300" dirty="0">
              <a:effectLst/>
              <a:latin typeface="Calibri" panose="020F0502020204030204" pitchFamily="34" charset="0"/>
              <a:ea typeface="Calibri" panose="020F0502020204030204" pitchFamily="34" charset="0"/>
            </a:endParaRPr>
          </a:p>
          <a:p>
            <a:pPr marL="0" marR="0" algn="ctr">
              <a:lnSpc>
                <a:spcPct val="125000"/>
              </a:lnSpc>
              <a:spcBef>
                <a:spcPts val="400"/>
              </a:spcBef>
              <a:spcAft>
                <a:spcPts val="0"/>
              </a:spcAft>
            </a:pPr>
            <a:r>
              <a:rPr lang="en-US" sz="1100" b="1" u="sng" dirty="0">
                <a:effectLst/>
                <a:latin typeface="Calibri" panose="020F0502020204030204" pitchFamily="34" charset="0"/>
                <a:ea typeface="Calibri" panose="020F0502020204030204" pitchFamily="34" charset="0"/>
              </a:rPr>
              <a:t>Slide 34</a:t>
            </a:r>
            <a:endParaRPr lang="en-US" sz="1100" dirty="0">
              <a:effectLst/>
              <a:latin typeface="Calibri" panose="020F0502020204030204" pitchFamily="34" charset="0"/>
              <a:ea typeface="Calibri" panose="020F0502020204030204" pitchFamily="34" charset="0"/>
            </a:endParaRPr>
          </a:p>
          <a:p>
            <a:pPr marL="0" marR="0">
              <a:lnSpc>
                <a:spcPct val="125000"/>
              </a:lnSpc>
              <a:spcBef>
                <a:spcPts val="0"/>
              </a:spcBef>
              <a:spcAft>
                <a:spcPts val="0"/>
              </a:spcAft>
            </a:pPr>
            <a:r>
              <a:rPr lang="en-US" sz="1200" baseline="30000" dirty="0">
                <a:effectLst/>
                <a:latin typeface="Calibri" panose="020F0502020204030204" pitchFamily="34" charset="0"/>
                <a:ea typeface="Times New Roman" panose="02020603050405020304" pitchFamily="18" charset="0"/>
              </a:rPr>
              <a:t>1</a:t>
            </a:r>
            <a:r>
              <a:rPr lang="en-US" sz="1100" dirty="0">
                <a:effectLst/>
                <a:latin typeface="Calibri" panose="020F0502020204030204" pitchFamily="34" charset="0"/>
                <a:ea typeface="Times New Roman" panose="02020603050405020304" pitchFamily="18" charset="0"/>
              </a:rPr>
              <a:t>See </a:t>
            </a:r>
            <a:r>
              <a:rPr lang="en-US" sz="1100" dirty="0" err="1">
                <a:effectLst/>
                <a:latin typeface="Calibri" panose="020F0502020204030204" pitchFamily="34" charset="0"/>
                <a:ea typeface="Times New Roman" panose="02020603050405020304" pitchFamily="18" charset="0"/>
              </a:rPr>
              <a:t>Kuntres</a:t>
            </a:r>
            <a:r>
              <a:rPr lang="en-US" sz="1100" dirty="0">
                <a:effectLst/>
                <a:latin typeface="Calibri" panose="020F0502020204030204" pitchFamily="34" charset="0"/>
                <a:ea typeface="Times New Roman" panose="02020603050405020304" pitchFamily="18" charset="0"/>
              </a:rPr>
              <a:t>, Section </a:t>
            </a:r>
            <a:r>
              <a:rPr lang="en-US" sz="1000" dirty="0">
                <a:effectLst/>
                <a:latin typeface="Cambria" panose="02040503050406030204" pitchFamily="18" charset="0"/>
                <a:ea typeface="Times New Roman" panose="02020603050405020304" pitchFamily="18" charset="0"/>
              </a:rPr>
              <a:t>X</a:t>
            </a:r>
            <a:r>
              <a:rPr lang="en-US" sz="1100" dirty="0">
                <a:effectLst/>
                <a:latin typeface="Calibri" panose="020F0502020204030204" pitchFamily="34" charset="0"/>
                <a:ea typeface="Times New Roman" panose="02020603050405020304" pitchFamily="18" charset="0"/>
              </a:rPr>
              <a:t>, pp. 94-102 for more extensive discussion. </a:t>
            </a:r>
            <a:endParaRPr lang="en-US" sz="1100" dirty="0">
              <a:effectLst/>
              <a:latin typeface="Calibri" panose="020F0502020204030204" pitchFamily="34" charset="0"/>
              <a:ea typeface="Calibri" panose="020F0502020204030204" pitchFamily="34" charset="0"/>
            </a:endParaRPr>
          </a:p>
          <a:p>
            <a:pPr>
              <a:lnSpc>
                <a:spcPct val="125000"/>
              </a:lnSpc>
              <a:spcBef>
                <a:spcPts val="400"/>
              </a:spcBef>
            </a:pPr>
            <a:r>
              <a:rPr lang="en-US" sz="1200" baseline="30000" dirty="0">
                <a:effectLst/>
                <a:latin typeface="Calibri" panose="020F0502020204030204" pitchFamily="34" charset="0"/>
                <a:ea typeface="Times New Roman" panose="02020603050405020304" pitchFamily="18" charset="0"/>
              </a:rPr>
              <a:t>2</a:t>
            </a:r>
            <a:r>
              <a:rPr lang="en-US" sz="1100" dirty="0">
                <a:effectLst/>
                <a:latin typeface="Calibri" panose="020F0502020204030204" pitchFamily="34" charset="0"/>
                <a:ea typeface="Times New Roman" panose="02020603050405020304" pitchFamily="18" charset="0"/>
              </a:rPr>
              <a:t>See </a:t>
            </a:r>
            <a:r>
              <a:rPr lang="en-US" sz="1100" dirty="0" err="1">
                <a:effectLst/>
                <a:latin typeface="Calibri" panose="020F0502020204030204" pitchFamily="34" charset="0"/>
                <a:ea typeface="Times New Roman" panose="02020603050405020304" pitchFamily="18" charset="0"/>
              </a:rPr>
              <a:t>Kuntres</a:t>
            </a:r>
            <a:r>
              <a:rPr lang="en-US" sz="1100" dirty="0">
                <a:effectLst/>
                <a:latin typeface="Calibri" panose="020F0502020204030204" pitchFamily="34" charset="0"/>
                <a:ea typeface="Times New Roman" panose="02020603050405020304" pitchFamily="18" charset="0"/>
              </a:rPr>
              <a:t>, Section </a:t>
            </a:r>
            <a:r>
              <a:rPr lang="en-US" sz="1000" dirty="0">
                <a:effectLst/>
                <a:latin typeface="Cambria" panose="02040503050406030204" pitchFamily="18" charset="0"/>
                <a:ea typeface="Times New Roman" panose="02020603050405020304" pitchFamily="18" charset="0"/>
              </a:rPr>
              <a:t>XI-A</a:t>
            </a:r>
            <a:r>
              <a:rPr lang="en-US" sz="1100" dirty="0">
                <a:effectLst/>
                <a:latin typeface="Calibri" panose="020F0502020204030204" pitchFamily="34" charset="0"/>
                <a:ea typeface="Times New Roman" panose="02020603050405020304" pitchFamily="18" charset="0"/>
              </a:rPr>
              <a:t>, pp. 94-95 (regarding: “Implementing the wise counsel of the </a:t>
            </a:r>
            <a:r>
              <a:rPr lang="en-US" sz="1100" dirty="0" err="1">
                <a:effectLst/>
                <a:latin typeface="Calibri" panose="020F0502020204030204" pitchFamily="34" charset="0"/>
                <a:ea typeface="Times New Roman" panose="02020603050405020304" pitchFamily="18" charset="0"/>
              </a:rPr>
              <a:t>Sabba</a:t>
            </a:r>
            <a:r>
              <a:rPr lang="en-US" sz="1100" dirty="0">
                <a:effectLst/>
                <a:latin typeface="Calibri" panose="020F0502020204030204" pitchFamily="34" charset="0"/>
                <a:ea typeface="Times New Roman" panose="02020603050405020304" pitchFamily="18" charset="0"/>
              </a:rPr>
              <a:t> of </a:t>
            </a:r>
            <a:r>
              <a:rPr lang="en-US" sz="1100" dirty="0" err="1">
                <a:effectLst/>
                <a:latin typeface="Calibri" panose="020F0502020204030204" pitchFamily="34" charset="0"/>
                <a:ea typeface="Times New Roman" panose="02020603050405020304" pitchFamily="18" charset="0"/>
              </a:rPr>
              <a:t>Kelm</a:t>
            </a:r>
            <a:r>
              <a:rPr lang="en-US" sz="1100" dirty="0">
                <a:effectLst/>
                <a:latin typeface="Calibri" panose="020F0502020204030204" pitchFamily="34" charset="0"/>
                <a:ea typeface="Times New Roman" panose="02020603050405020304" pitchFamily="18" charset="0"/>
              </a:rPr>
              <a:t>: Stories and practical examples”).</a:t>
            </a:r>
            <a:br>
              <a:rPr lang="en-US" sz="1100" dirty="0">
                <a:effectLst/>
                <a:latin typeface="Calibri" panose="020F0502020204030204" pitchFamily="34" charset="0"/>
                <a:ea typeface="Times New Roman" panose="02020603050405020304" pitchFamily="18" charset="0"/>
              </a:rPr>
            </a:br>
            <a:r>
              <a:rPr lang="en-US" sz="1200" baseline="30000" dirty="0">
                <a:effectLst/>
                <a:latin typeface="Calibri" panose="020F0502020204030204" pitchFamily="34" charset="0"/>
                <a:ea typeface="Calibri" panose="020F0502020204030204" pitchFamily="34" charset="0"/>
              </a:rPr>
              <a:t>3</a:t>
            </a:r>
            <a:r>
              <a:rPr lang="en-US" sz="1100" dirty="0">
                <a:effectLst/>
                <a:latin typeface="Calibri" panose="020F0502020204030204" pitchFamily="34" charset="0"/>
                <a:ea typeface="Calibri" panose="020F0502020204030204" pitchFamily="34" charset="0"/>
              </a:rPr>
              <a:t>Rabbi </a:t>
            </a:r>
            <a:r>
              <a:rPr lang="en-US" sz="1100" dirty="0" err="1">
                <a:effectLst/>
                <a:latin typeface="Calibri" panose="020F0502020204030204" pitchFamily="34" charset="0"/>
                <a:ea typeface="Calibri" panose="020F0502020204030204" pitchFamily="34" charset="0"/>
              </a:rPr>
              <a:t>Yechiel</a:t>
            </a:r>
            <a:r>
              <a:rPr lang="en-US" sz="1100" dirty="0">
                <a:effectLst/>
                <a:latin typeface="Calibri" panose="020F0502020204030204" pitchFamily="34" charset="0"/>
                <a:ea typeface="Calibri" panose="020F0502020204030204" pitchFamily="34" charset="0"/>
              </a:rPr>
              <a:t> Spero: </a:t>
            </a:r>
            <a:r>
              <a:rPr lang="en-US" sz="1100" i="1" dirty="0">
                <a:effectLst/>
                <a:latin typeface="Calibri" panose="020F0502020204030204" pitchFamily="34" charset="0"/>
                <a:ea typeface="Calibri" panose="020F0502020204030204" pitchFamily="34" charset="0"/>
              </a:rPr>
              <a:t>Feeling the Pain of Another. </a:t>
            </a:r>
            <a:r>
              <a:rPr lang="en-US" sz="1100" dirty="0" err="1">
                <a:effectLst/>
                <a:latin typeface="Calibri" panose="020F0502020204030204" pitchFamily="34" charset="0"/>
                <a:ea typeface="Calibri" panose="020F0502020204030204" pitchFamily="34" charset="0"/>
              </a:rPr>
              <a:t>Chofetz</a:t>
            </a:r>
            <a:r>
              <a:rPr lang="en-US" sz="1100" dirty="0">
                <a:effectLst/>
                <a:latin typeface="Calibri" panose="020F0502020204030204" pitchFamily="34" charset="0"/>
                <a:ea typeface="Calibri" panose="020F0502020204030204" pitchFamily="34" charset="0"/>
              </a:rPr>
              <a:t> Chaim Heritage Foundation, Tisha </a:t>
            </a:r>
            <a:r>
              <a:rPr lang="en-US" sz="1100" dirty="0" err="1">
                <a:effectLst/>
                <a:latin typeface="Calibri" panose="020F0502020204030204" pitchFamily="34" charset="0"/>
                <a:ea typeface="Calibri" panose="020F0502020204030204" pitchFamily="34" charset="0"/>
              </a:rPr>
              <a:t>B’Av</a:t>
            </a:r>
            <a:r>
              <a:rPr lang="en-US" sz="1100" dirty="0">
                <a:effectLst/>
                <a:latin typeface="Calibri" panose="020F0502020204030204" pitchFamily="34" charset="0"/>
                <a:ea typeface="Calibri" panose="020F0502020204030204" pitchFamily="34" charset="0"/>
              </a:rPr>
              <a:t> 5778 Program.</a:t>
            </a:r>
          </a:p>
          <a:p>
            <a:pPr marL="0" marR="0">
              <a:lnSpc>
                <a:spcPct val="125000"/>
              </a:lnSpc>
              <a:spcBef>
                <a:spcPts val="400"/>
              </a:spcBef>
              <a:spcAft>
                <a:spcPts val="0"/>
              </a:spcAft>
            </a:pPr>
            <a:r>
              <a:rPr lang="en-US" sz="1200" baseline="30000" dirty="0">
                <a:effectLst/>
                <a:latin typeface="Calibri" panose="020F0502020204030204" pitchFamily="34" charset="0"/>
                <a:ea typeface="Times New Roman" panose="02020603050405020304" pitchFamily="18" charset="0"/>
              </a:rPr>
              <a:t>4</a:t>
            </a:r>
            <a:r>
              <a:rPr lang="en-US" sz="1100" i="1" dirty="0">
                <a:effectLst/>
                <a:latin typeface="Calibri" panose="020F0502020204030204" pitchFamily="34" charset="0"/>
                <a:ea typeface="Times New Roman" panose="02020603050405020304" pitchFamily="18" charset="0"/>
              </a:rPr>
              <a:t>Reb </a:t>
            </a:r>
            <a:r>
              <a:rPr lang="en-US" sz="1100" i="1" dirty="0" err="1">
                <a:effectLst/>
                <a:latin typeface="Calibri" panose="020F0502020204030204" pitchFamily="34" charset="0"/>
                <a:ea typeface="Times New Roman" panose="02020603050405020304" pitchFamily="18" charset="0"/>
              </a:rPr>
              <a:t>Chatzkel</a:t>
            </a:r>
            <a:r>
              <a:rPr lang="en-US" sz="1100" i="1" dirty="0">
                <a:effectLst/>
                <a:latin typeface="Calibri" panose="020F0502020204030204" pitchFamily="34" charset="0"/>
                <a:ea typeface="Times New Roman" panose="02020603050405020304" pitchFamily="18" charset="0"/>
              </a:rPr>
              <a:t>, </a:t>
            </a:r>
            <a:r>
              <a:rPr lang="en-US" sz="1100" dirty="0">
                <a:effectLst/>
                <a:latin typeface="Calibri" panose="020F0502020204030204" pitchFamily="34" charset="0"/>
                <a:ea typeface="Times New Roman" panose="02020603050405020304" pitchFamily="18" charset="0"/>
              </a:rPr>
              <a:t>by Rabbi Yitzchak </a:t>
            </a:r>
            <a:r>
              <a:rPr lang="en-US" sz="1100" dirty="0" err="1">
                <a:effectLst/>
                <a:latin typeface="Calibri" panose="020F0502020204030204" pitchFamily="34" charset="0"/>
                <a:ea typeface="Times New Roman" panose="02020603050405020304" pitchFamily="18" charset="0"/>
              </a:rPr>
              <a:t>Kasnett</a:t>
            </a:r>
            <a:r>
              <a:rPr lang="en-US" sz="1100" dirty="0">
                <a:effectLst/>
                <a:latin typeface="Calibri" panose="020F0502020204030204" pitchFamily="34" charset="0"/>
                <a:ea typeface="Times New Roman" panose="02020603050405020304" pitchFamily="18" charset="0"/>
              </a:rPr>
              <a:t>, </a:t>
            </a:r>
            <a:r>
              <a:rPr lang="en-US" sz="1100" dirty="0" err="1">
                <a:effectLst/>
                <a:latin typeface="Calibri" panose="020F0502020204030204" pitchFamily="34" charset="0"/>
                <a:ea typeface="Times New Roman" panose="02020603050405020304" pitchFamily="18" charset="0"/>
              </a:rPr>
              <a:t>Artscroll-Mesorah</a:t>
            </a:r>
            <a:r>
              <a:rPr lang="en-US" sz="1100" dirty="0">
                <a:effectLst/>
                <a:latin typeface="Calibri" panose="020F0502020204030204" pitchFamily="34" charset="0"/>
                <a:ea typeface="Times New Roman" panose="02020603050405020304" pitchFamily="18" charset="0"/>
              </a:rPr>
              <a:t> Publications, 2007, p. 312.</a:t>
            </a:r>
            <a:endParaRPr lang="en-US" sz="1100" dirty="0">
              <a:effectLst/>
              <a:latin typeface="Calibri" panose="020F0502020204030204" pitchFamily="34" charset="0"/>
              <a:ea typeface="Calibri" panose="020F0502020204030204" pitchFamily="34" charset="0"/>
            </a:endParaRPr>
          </a:p>
          <a:p>
            <a:pPr marL="0" marR="0">
              <a:lnSpc>
                <a:spcPct val="125000"/>
              </a:lnSpc>
              <a:spcBef>
                <a:spcPts val="400"/>
              </a:spcBef>
              <a:spcAft>
                <a:spcPts val="0"/>
              </a:spcAft>
            </a:pPr>
            <a:r>
              <a:rPr lang="en-US" sz="1200" baseline="30000" dirty="0">
                <a:effectLst/>
                <a:latin typeface="Calibri" panose="020F0502020204030204" pitchFamily="34" charset="0"/>
                <a:ea typeface="Times New Roman" panose="02020603050405020304" pitchFamily="18" charset="0"/>
              </a:rPr>
              <a:t>5</a:t>
            </a:r>
            <a:r>
              <a:rPr lang="en-US" sz="1100" i="1" dirty="0">
                <a:effectLst/>
                <a:latin typeface="Calibri" panose="020F0502020204030204" pitchFamily="34" charset="0"/>
                <a:ea typeface="Times New Roman" panose="02020603050405020304" pitchFamily="18" charset="0"/>
              </a:rPr>
              <a:t>Reb </a:t>
            </a:r>
            <a:r>
              <a:rPr lang="en-US" sz="1100" i="1" dirty="0" err="1">
                <a:effectLst/>
                <a:latin typeface="Calibri" panose="020F0502020204030204" pitchFamily="34" charset="0"/>
                <a:ea typeface="Times New Roman" panose="02020603050405020304" pitchFamily="18" charset="0"/>
              </a:rPr>
              <a:t>Chatzkel</a:t>
            </a:r>
            <a:r>
              <a:rPr lang="en-US" sz="1100" i="1" dirty="0">
                <a:effectLst/>
                <a:latin typeface="Calibri" panose="020F0502020204030204" pitchFamily="34" charset="0"/>
                <a:ea typeface="Times New Roman" panose="02020603050405020304" pitchFamily="18" charset="0"/>
              </a:rPr>
              <a:t>, </a:t>
            </a:r>
            <a:r>
              <a:rPr lang="en-US" sz="1100" dirty="0">
                <a:effectLst/>
                <a:latin typeface="Calibri" panose="020F0502020204030204" pitchFamily="34" charset="0"/>
                <a:ea typeface="Times New Roman" panose="02020603050405020304" pitchFamily="18" charset="0"/>
              </a:rPr>
              <a:t>by Rabbi Yitzchak </a:t>
            </a:r>
            <a:r>
              <a:rPr lang="en-US" sz="1100" dirty="0" err="1">
                <a:effectLst/>
                <a:latin typeface="Calibri" panose="020F0502020204030204" pitchFamily="34" charset="0"/>
                <a:ea typeface="Times New Roman" panose="02020603050405020304" pitchFamily="18" charset="0"/>
              </a:rPr>
              <a:t>Kasnett</a:t>
            </a:r>
            <a:r>
              <a:rPr lang="en-US" sz="1100" dirty="0">
                <a:effectLst/>
                <a:latin typeface="Calibri" panose="020F0502020204030204" pitchFamily="34" charset="0"/>
                <a:ea typeface="Times New Roman" panose="02020603050405020304" pitchFamily="18" charset="0"/>
              </a:rPr>
              <a:t>, </a:t>
            </a:r>
            <a:r>
              <a:rPr lang="en-US" sz="1100" dirty="0" err="1">
                <a:effectLst/>
                <a:latin typeface="Calibri" panose="020F0502020204030204" pitchFamily="34" charset="0"/>
                <a:ea typeface="Times New Roman" panose="02020603050405020304" pitchFamily="18" charset="0"/>
              </a:rPr>
              <a:t>Artscroll-Mesorah</a:t>
            </a:r>
            <a:r>
              <a:rPr lang="en-US" sz="1100" dirty="0">
                <a:effectLst/>
                <a:latin typeface="Calibri" panose="020F0502020204030204" pitchFamily="34" charset="0"/>
                <a:ea typeface="Times New Roman" panose="02020603050405020304" pitchFamily="18" charset="0"/>
              </a:rPr>
              <a:t> Publications, 2007, p. 201-203.</a:t>
            </a:r>
            <a:endParaRPr lang="en-US" sz="1100" dirty="0">
              <a:effectLst/>
              <a:latin typeface="Calibri" panose="020F0502020204030204" pitchFamily="34" charset="0"/>
              <a:ea typeface="Calibri" panose="020F0502020204030204" pitchFamily="34" charset="0"/>
            </a:endParaRPr>
          </a:p>
          <a:p>
            <a:pPr marL="0" marR="0" algn="ctr">
              <a:lnSpc>
                <a:spcPct val="125000"/>
              </a:lnSpc>
              <a:spcBef>
                <a:spcPts val="1000"/>
              </a:spcBef>
              <a:spcAft>
                <a:spcPts val="0"/>
              </a:spcAft>
            </a:pPr>
            <a:r>
              <a:rPr lang="en-US" sz="1100" b="1" u="sng" dirty="0">
                <a:effectLst/>
                <a:latin typeface="Calibri" panose="020F0502020204030204" pitchFamily="34" charset="0"/>
                <a:ea typeface="Calibri" panose="020F0502020204030204" pitchFamily="34" charset="0"/>
              </a:rPr>
              <a:t>Slide 35</a:t>
            </a:r>
            <a:endParaRPr lang="en-US" sz="1100" dirty="0">
              <a:effectLst/>
              <a:latin typeface="Calibri" panose="020F0502020204030204" pitchFamily="34" charset="0"/>
              <a:ea typeface="Calibri" panose="020F0502020204030204" pitchFamily="34" charset="0"/>
            </a:endParaRPr>
          </a:p>
          <a:p>
            <a:pPr marL="0" marR="0">
              <a:lnSpc>
                <a:spcPct val="125000"/>
              </a:lnSpc>
              <a:spcBef>
                <a:spcPts val="0"/>
              </a:spcBef>
              <a:spcAft>
                <a:spcPts val="0"/>
              </a:spcAft>
            </a:pPr>
            <a:r>
              <a:rPr lang="en-US" sz="1200" kern="1200" baseline="30000" dirty="0">
                <a:effectLst/>
                <a:latin typeface="Calibri" panose="020F0502020204030204" pitchFamily="34" charset="0"/>
                <a:ea typeface="Times New Roman" panose="02020603050405020304" pitchFamily="18" charset="0"/>
                <a:cs typeface="Calibri" panose="020F0502020204030204" pitchFamily="34" charset="0"/>
              </a:rPr>
              <a:t>6</a:t>
            </a:r>
            <a:r>
              <a:rPr lang="en-US" sz="1100" kern="1200" dirty="0">
                <a:effectLst/>
                <a:latin typeface="Calibri" panose="020F0502020204030204" pitchFamily="34" charset="0"/>
                <a:ea typeface="Times New Roman" panose="02020603050405020304" pitchFamily="18" charset="0"/>
                <a:cs typeface="Calibri" panose="020F0502020204030204" pitchFamily="34" charset="0"/>
              </a:rPr>
              <a:t>See </a:t>
            </a:r>
            <a:r>
              <a:rPr lang="en-US" sz="1100" kern="1200" dirty="0" err="1">
                <a:effectLst/>
                <a:latin typeface="Calibri" panose="020F0502020204030204" pitchFamily="34" charset="0"/>
                <a:ea typeface="Times New Roman" panose="02020603050405020304" pitchFamily="18" charset="0"/>
                <a:cs typeface="Calibri" panose="020F0502020204030204" pitchFamily="34" charset="0"/>
              </a:rPr>
              <a:t>Kuntres</a:t>
            </a:r>
            <a:r>
              <a:rPr lang="en-US" sz="1100" kern="1200" dirty="0">
                <a:effectLst/>
                <a:latin typeface="Calibri" panose="020F0502020204030204" pitchFamily="34" charset="0"/>
                <a:ea typeface="Times New Roman" panose="02020603050405020304" pitchFamily="18" charset="0"/>
                <a:cs typeface="Calibri" panose="020F0502020204030204" pitchFamily="34" charset="0"/>
              </a:rPr>
              <a:t>, Section </a:t>
            </a:r>
            <a:r>
              <a:rPr lang="en-US" sz="1000" kern="1200" dirty="0">
                <a:effectLst/>
                <a:latin typeface="Cambria" panose="02040503050406030204" pitchFamily="18" charset="0"/>
                <a:ea typeface="Times New Roman" panose="02020603050405020304" pitchFamily="18" charset="0"/>
                <a:cs typeface="Calibri" panose="020F0502020204030204" pitchFamily="34" charset="0"/>
              </a:rPr>
              <a:t>XI-B,</a:t>
            </a:r>
            <a:r>
              <a:rPr lang="en-US" sz="1000" kern="1200" dirty="0">
                <a:effectLst/>
                <a:latin typeface="Calibri" panose="020F0502020204030204" pitchFamily="34" charset="0"/>
                <a:ea typeface="Times New Roman" panose="02020603050405020304" pitchFamily="18" charset="0"/>
                <a:cs typeface="Calibri" panose="020F0502020204030204" pitchFamily="34" charset="0"/>
              </a:rPr>
              <a:t> </a:t>
            </a:r>
            <a:r>
              <a:rPr lang="en-US" sz="1100" kern="1200" dirty="0">
                <a:effectLst/>
                <a:latin typeface="Calibri" panose="020F0502020204030204" pitchFamily="34" charset="0"/>
                <a:ea typeface="Times New Roman" panose="02020603050405020304" pitchFamily="18" charset="0"/>
                <a:cs typeface="Calibri" panose="020F0502020204030204" pitchFamily="34" charset="0"/>
              </a:rPr>
              <a:t>pp. 95-96 (regarding: “Focusing our prayers to request Divine help for people in need, fosters feelings of </a:t>
            </a:r>
            <a:r>
              <a:rPr lang="en-US" sz="1100" i="1" kern="1200" dirty="0" err="1">
                <a:effectLst/>
                <a:latin typeface="Calibri" panose="020F0502020204030204" pitchFamily="34" charset="0"/>
                <a:ea typeface="Times New Roman" panose="02020603050405020304" pitchFamily="18" charset="0"/>
                <a:cs typeface="Calibri" panose="020F0502020204030204" pitchFamily="34" charset="0"/>
              </a:rPr>
              <a:t>Nesiah</a:t>
            </a:r>
            <a:r>
              <a:rPr lang="en-US" sz="1100" i="1" kern="1200" dirty="0">
                <a:effectLst/>
                <a:latin typeface="Calibri" panose="020F0502020204030204" pitchFamily="34" charset="0"/>
                <a:ea typeface="Times New Roman" panose="02020603050405020304" pitchFamily="18" charset="0"/>
                <a:cs typeface="Calibri" panose="020F0502020204030204" pitchFamily="34" charset="0"/>
              </a:rPr>
              <a:t> </a:t>
            </a:r>
            <a:r>
              <a:rPr lang="en-US" sz="1100" i="1" kern="1200" dirty="0" err="1">
                <a:effectLst/>
                <a:latin typeface="Calibri" panose="020F0502020204030204" pitchFamily="34" charset="0"/>
                <a:ea typeface="Times New Roman" panose="02020603050405020304" pitchFamily="18" charset="0"/>
                <a:cs typeface="Calibri" panose="020F0502020204030204" pitchFamily="34" charset="0"/>
              </a:rPr>
              <a:t>B’ol</a:t>
            </a:r>
            <a:r>
              <a:rPr lang="en-US" sz="1100" i="1" dirty="0">
                <a:latin typeface="Calibri" panose="020F0502020204030204" pitchFamily="34" charset="0"/>
                <a:ea typeface="Times New Roman" panose="02020603050405020304" pitchFamily="18" charset="0"/>
                <a:cs typeface="Calibri" panose="020F0502020204030204" pitchFamily="34" charset="0"/>
              </a:rPr>
              <a:t>.</a:t>
            </a:r>
            <a:r>
              <a:rPr lang="en-US" sz="1100" kern="1200" dirty="0">
                <a:effectLst/>
                <a:latin typeface="Calibri" panose="020F0502020204030204" pitchFamily="34" charset="0"/>
                <a:ea typeface="Times New Roman" panose="02020603050405020304" pitchFamily="18" charset="0"/>
                <a:cs typeface="Calibri" panose="020F0502020204030204" pitchFamily="34" charset="0"/>
              </a:rPr>
              <a:t>”</a:t>
            </a:r>
            <a:endParaRPr lang="en-US" sz="1100" dirty="0">
              <a:effectLst/>
              <a:latin typeface="Calibri" panose="020F0502020204030204" pitchFamily="34" charset="0"/>
              <a:ea typeface="Calibri" panose="020F0502020204030204" pitchFamily="34" charset="0"/>
            </a:endParaRPr>
          </a:p>
          <a:p>
            <a:pPr marL="0" marR="0">
              <a:lnSpc>
                <a:spcPct val="125000"/>
              </a:lnSpc>
              <a:spcBef>
                <a:spcPts val="400"/>
              </a:spcBef>
              <a:spcAft>
                <a:spcPts val="0"/>
              </a:spcAft>
            </a:pPr>
            <a:r>
              <a:rPr lang="en-US" sz="1200" kern="1200" baseline="30000" dirty="0">
                <a:effectLst/>
                <a:latin typeface="Calibri" panose="020F0502020204030204" pitchFamily="34" charset="0"/>
                <a:ea typeface="Times New Roman" panose="02020603050405020304" pitchFamily="18" charset="0"/>
                <a:cs typeface="Calibri" panose="020F0502020204030204" pitchFamily="34" charset="0"/>
              </a:rPr>
              <a:t>7</a:t>
            </a:r>
            <a:r>
              <a:rPr lang="en-US" sz="1100" kern="1200" dirty="0">
                <a:effectLst/>
                <a:latin typeface="Calibri" panose="020F0502020204030204" pitchFamily="34" charset="0"/>
                <a:ea typeface="Times New Roman" panose="02020603050405020304" pitchFamily="18" charset="0"/>
                <a:cs typeface="Calibri" panose="020F0502020204030204" pitchFamily="34" charset="0"/>
              </a:rPr>
              <a:t>The </a:t>
            </a:r>
            <a:r>
              <a:rPr lang="en-US" sz="1100" kern="1200" dirty="0" err="1">
                <a:effectLst/>
                <a:latin typeface="Calibri" panose="020F0502020204030204" pitchFamily="34" charset="0"/>
                <a:ea typeface="Times New Roman" panose="02020603050405020304" pitchFamily="18" charset="0"/>
                <a:cs typeface="Calibri" panose="020F0502020204030204" pitchFamily="34" charset="0"/>
              </a:rPr>
              <a:t>Chazon</a:t>
            </a:r>
            <a:r>
              <a:rPr lang="en-US" sz="1100" kern="1200" dirty="0">
                <a:effectLst/>
                <a:latin typeface="Calibri" panose="020F0502020204030204" pitchFamily="34" charset="0"/>
                <a:ea typeface="Times New Roman" panose="02020603050405020304" pitchFamily="18" charset="0"/>
                <a:cs typeface="Calibri" panose="020F0502020204030204" pitchFamily="34" charset="0"/>
              </a:rPr>
              <a:t> </a:t>
            </a:r>
            <a:r>
              <a:rPr lang="en-US" sz="1100" kern="1200" dirty="0" err="1">
                <a:effectLst/>
                <a:latin typeface="Calibri" panose="020F0502020204030204" pitchFamily="34" charset="0"/>
                <a:ea typeface="Times New Roman" panose="02020603050405020304" pitchFamily="18" charset="0"/>
                <a:cs typeface="Calibri" panose="020F0502020204030204" pitchFamily="34" charset="0"/>
              </a:rPr>
              <a:t>Ish’s</a:t>
            </a:r>
            <a:r>
              <a:rPr lang="en-US" sz="1100" kern="1200" dirty="0">
                <a:effectLst/>
                <a:latin typeface="Calibri" panose="020F0502020204030204" pitchFamily="34" charset="0"/>
                <a:ea typeface="Times New Roman" panose="02020603050405020304" pitchFamily="18" charset="0"/>
                <a:cs typeface="Calibri" panose="020F0502020204030204" pitchFamily="34" charset="0"/>
              </a:rPr>
              <a:t> words are found in the </a:t>
            </a:r>
            <a:r>
              <a:rPr lang="en-US" sz="1100" kern="1200" dirty="0" err="1">
                <a:effectLst/>
                <a:latin typeface="Calibri" panose="020F0502020204030204" pitchFamily="34" charset="0"/>
                <a:ea typeface="Times New Roman" panose="02020603050405020304" pitchFamily="18" charset="0"/>
                <a:cs typeface="Calibri" panose="020F0502020204030204" pitchFamily="34" charset="0"/>
              </a:rPr>
              <a:t>Kuntres</a:t>
            </a:r>
            <a:r>
              <a:rPr lang="en-US" sz="1100" kern="1200" dirty="0">
                <a:effectLst/>
                <a:latin typeface="Calibri" panose="020F0502020204030204" pitchFamily="34" charset="0"/>
                <a:ea typeface="Times New Roman" panose="02020603050405020304" pitchFamily="18" charset="0"/>
                <a:cs typeface="Calibri" panose="020F0502020204030204" pitchFamily="34" charset="0"/>
              </a:rPr>
              <a:t>, Source </a:t>
            </a:r>
            <a:r>
              <a:rPr lang="en-US" sz="1000" kern="1200" dirty="0">
                <a:effectLst/>
                <a:latin typeface="Cambria" panose="02040503050406030204" pitchFamily="18" charset="0"/>
                <a:ea typeface="Times New Roman" panose="02020603050405020304" pitchFamily="18" charset="0"/>
                <a:cs typeface="Calibri" panose="020F0502020204030204" pitchFamily="34" charset="0"/>
              </a:rPr>
              <a:t>XI-4</a:t>
            </a:r>
            <a:r>
              <a:rPr lang="en-US" sz="1000" kern="1200" dirty="0">
                <a:effectLst/>
                <a:latin typeface="Calibri" panose="020F0502020204030204" pitchFamily="34" charset="0"/>
                <a:ea typeface="Times New Roman" panose="02020603050405020304" pitchFamily="18" charset="0"/>
                <a:cs typeface="Calibri" panose="020F0502020204030204" pitchFamily="34" charset="0"/>
              </a:rPr>
              <a:t>, </a:t>
            </a:r>
            <a:r>
              <a:rPr lang="en-US" sz="1100" kern="1200" dirty="0">
                <a:effectLst/>
                <a:latin typeface="Calibri" panose="020F0502020204030204" pitchFamily="34" charset="0"/>
                <a:ea typeface="Times New Roman" panose="02020603050405020304" pitchFamily="18" charset="0"/>
                <a:cs typeface="Calibri" panose="020F0502020204030204" pitchFamily="34" charset="0"/>
              </a:rPr>
              <a:t>p. 98; see remainder of Section </a:t>
            </a:r>
            <a:r>
              <a:rPr lang="en-US" sz="1000" kern="1200" dirty="0">
                <a:effectLst/>
                <a:latin typeface="Cambria" panose="02040503050406030204" pitchFamily="18" charset="0"/>
                <a:ea typeface="Times New Roman" panose="02020603050405020304" pitchFamily="18" charset="0"/>
                <a:cs typeface="Calibri" panose="020F0502020204030204" pitchFamily="34" charset="0"/>
              </a:rPr>
              <a:t>XI-D</a:t>
            </a:r>
            <a:r>
              <a:rPr lang="en-US" sz="1000" kern="1200" dirty="0">
                <a:effectLst/>
                <a:latin typeface="Calibri" panose="020F0502020204030204" pitchFamily="34" charset="0"/>
                <a:ea typeface="Times New Roman" panose="02020603050405020304" pitchFamily="18" charset="0"/>
                <a:cs typeface="Calibri" panose="020F0502020204030204" pitchFamily="34" charset="0"/>
              </a:rPr>
              <a:t>, </a:t>
            </a:r>
            <a:r>
              <a:rPr lang="en-US" sz="1100" kern="1200" dirty="0">
                <a:effectLst/>
                <a:latin typeface="Calibri" panose="020F0502020204030204" pitchFamily="34" charset="0"/>
                <a:ea typeface="Times New Roman" panose="02020603050405020304" pitchFamily="18" charset="0"/>
                <a:cs typeface="Calibri" panose="020F0502020204030204" pitchFamily="34" charset="0"/>
              </a:rPr>
              <a:t>pp. 99-100 (regarding: “Acts of kindness, whether large or small, foster authentic feelings of </a:t>
            </a:r>
            <a:r>
              <a:rPr lang="en-US" sz="1100" i="1" kern="1200" dirty="0" err="1">
                <a:effectLst/>
                <a:latin typeface="Calibri" panose="020F0502020204030204" pitchFamily="34" charset="0"/>
                <a:ea typeface="Times New Roman" panose="02020603050405020304" pitchFamily="18" charset="0"/>
                <a:cs typeface="Calibri" panose="020F0502020204030204" pitchFamily="34" charset="0"/>
              </a:rPr>
              <a:t>Nesiah</a:t>
            </a:r>
            <a:r>
              <a:rPr lang="en-US" sz="1100" i="1" kern="1200" dirty="0">
                <a:effectLst/>
                <a:latin typeface="Calibri" panose="020F0502020204030204" pitchFamily="34" charset="0"/>
                <a:ea typeface="Times New Roman" panose="02020603050405020304" pitchFamily="18" charset="0"/>
                <a:cs typeface="Calibri" panose="020F0502020204030204" pitchFamily="34" charset="0"/>
              </a:rPr>
              <a:t> </a:t>
            </a:r>
            <a:r>
              <a:rPr lang="en-US" sz="1100" i="1" kern="1200" dirty="0" err="1">
                <a:effectLst/>
                <a:latin typeface="Calibri" panose="020F0502020204030204" pitchFamily="34" charset="0"/>
                <a:ea typeface="Times New Roman" panose="02020603050405020304" pitchFamily="18" charset="0"/>
                <a:cs typeface="Calibri" panose="020F0502020204030204" pitchFamily="34" charset="0"/>
              </a:rPr>
              <a:t>B’ol</a:t>
            </a:r>
            <a:r>
              <a:rPr lang="en-US" sz="1100" i="1" kern="1200" dirty="0">
                <a:effectLst/>
                <a:latin typeface="Calibri" panose="020F0502020204030204" pitchFamily="34" charset="0"/>
                <a:ea typeface="Times New Roman" panose="02020603050405020304" pitchFamily="18" charset="0"/>
                <a:cs typeface="Calibri" panose="020F0502020204030204" pitchFamily="34" charset="0"/>
              </a:rPr>
              <a:t>, </a:t>
            </a:r>
            <a:r>
              <a:rPr lang="en-US" sz="1100" kern="1200" dirty="0">
                <a:effectLst/>
                <a:latin typeface="Calibri" panose="020F0502020204030204" pitchFamily="34" charset="0"/>
                <a:ea typeface="Times New Roman" panose="02020603050405020304" pitchFamily="18" charset="0"/>
                <a:cs typeface="Calibri" panose="020F0502020204030204" pitchFamily="34" charset="0"/>
              </a:rPr>
              <a:t>even if they start out on a perfunctory level”).</a:t>
            </a:r>
            <a:endParaRPr lang="en-US" sz="1100" dirty="0">
              <a:effectLst/>
              <a:latin typeface="Calibri" panose="020F0502020204030204" pitchFamily="34" charset="0"/>
              <a:ea typeface="Calibri" panose="020F0502020204030204" pitchFamily="34" charset="0"/>
            </a:endParaRPr>
          </a:p>
          <a:p>
            <a:pPr marL="0" marR="0">
              <a:lnSpc>
                <a:spcPct val="125000"/>
              </a:lnSpc>
              <a:spcBef>
                <a:spcPts val="400"/>
              </a:spcBef>
              <a:spcAft>
                <a:spcPts val="0"/>
              </a:spcAft>
            </a:pPr>
            <a:r>
              <a:rPr lang="en-US" sz="1200" kern="1200" baseline="30000" dirty="0">
                <a:effectLst/>
                <a:latin typeface="Calibri" panose="020F0502020204030204" pitchFamily="34" charset="0"/>
                <a:ea typeface="Times New Roman" panose="02020603050405020304" pitchFamily="18" charset="0"/>
                <a:cs typeface="Calibri" panose="020F0502020204030204" pitchFamily="34" charset="0"/>
              </a:rPr>
              <a:t>8</a:t>
            </a:r>
            <a:r>
              <a:rPr lang="en-US" sz="1100" kern="1200" dirty="0">
                <a:effectLst/>
                <a:latin typeface="Calibri" panose="020F0502020204030204" pitchFamily="34" charset="0"/>
                <a:ea typeface="Times New Roman" panose="02020603050405020304" pitchFamily="18" charset="0"/>
                <a:cs typeface="Calibri" panose="020F0502020204030204" pitchFamily="34" charset="0"/>
              </a:rPr>
              <a:t>See </a:t>
            </a:r>
            <a:r>
              <a:rPr lang="en-US" sz="1100" kern="1200" dirty="0" err="1">
                <a:effectLst/>
                <a:latin typeface="Calibri" panose="020F0502020204030204" pitchFamily="34" charset="0"/>
                <a:ea typeface="Times New Roman" panose="02020603050405020304" pitchFamily="18" charset="0"/>
                <a:cs typeface="Calibri" panose="020F0502020204030204" pitchFamily="34" charset="0"/>
              </a:rPr>
              <a:t>Kuntres</a:t>
            </a:r>
            <a:r>
              <a:rPr lang="en-US" sz="1100" kern="1200" dirty="0">
                <a:effectLst/>
                <a:latin typeface="Calibri" panose="020F0502020204030204" pitchFamily="34" charset="0"/>
                <a:ea typeface="Times New Roman" panose="02020603050405020304" pitchFamily="18" charset="0"/>
                <a:cs typeface="Calibri" panose="020F0502020204030204" pitchFamily="34" charset="0"/>
              </a:rPr>
              <a:t>, Section </a:t>
            </a:r>
            <a:r>
              <a:rPr lang="en-US" sz="1000" kern="1200" dirty="0">
                <a:effectLst/>
                <a:latin typeface="Cambria" panose="02040503050406030204" pitchFamily="18" charset="0"/>
                <a:ea typeface="Times New Roman" panose="02020603050405020304" pitchFamily="18" charset="0"/>
                <a:cs typeface="Calibri" panose="020F0502020204030204" pitchFamily="34" charset="0"/>
              </a:rPr>
              <a:t>XI-E,</a:t>
            </a:r>
            <a:r>
              <a:rPr lang="en-US" sz="1000" kern="1200" dirty="0">
                <a:effectLst/>
                <a:latin typeface="Calibri" panose="020F0502020204030204" pitchFamily="34" charset="0"/>
                <a:ea typeface="Times New Roman" panose="02020603050405020304" pitchFamily="18" charset="0"/>
                <a:cs typeface="Calibri" panose="020F0502020204030204" pitchFamily="34" charset="0"/>
              </a:rPr>
              <a:t> </a:t>
            </a:r>
            <a:r>
              <a:rPr lang="en-US" sz="1100" kern="1200" dirty="0">
                <a:effectLst/>
                <a:latin typeface="Calibri" panose="020F0502020204030204" pitchFamily="34" charset="0"/>
                <a:ea typeface="Times New Roman" panose="02020603050405020304" pitchFamily="18" charset="0"/>
                <a:cs typeface="Calibri" panose="020F0502020204030204" pitchFamily="34" charset="0"/>
              </a:rPr>
              <a:t>pp. </a:t>
            </a:r>
            <a:r>
              <a:rPr lang="en-US" sz="1100" dirty="0">
                <a:latin typeface="Calibri" panose="020F0502020204030204" pitchFamily="34" charset="0"/>
                <a:ea typeface="Times New Roman" panose="02020603050405020304" pitchFamily="18" charset="0"/>
                <a:cs typeface="Calibri" panose="020F0502020204030204" pitchFamily="34" charset="0"/>
              </a:rPr>
              <a:t>100</a:t>
            </a:r>
            <a:r>
              <a:rPr lang="en-US" sz="1100" kern="1200" dirty="0">
                <a:effectLst/>
                <a:latin typeface="Calibri" panose="020F0502020204030204" pitchFamily="34" charset="0"/>
                <a:ea typeface="Times New Roman" panose="02020603050405020304" pitchFamily="18" charset="0"/>
                <a:cs typeface="Calibri" panose="020F0502020204030204" pitchFamily="34" charset="0"/>
              </a:rPr>
              <a:t>-101 (regarding: “’Tuning-in’ to other people; neutralizing the impediments to being </a:t>
            </a:r>
            <a:r>
              <a:rPr lang="en-US" sz="1100" i="1" kern="1200" dirty="0" err="1">
                <a:effectLst/>
                <a:latin typeface="Calibri" panose="020F0502020204030204" pitchFamily="34" charset="0"/>
                <a:ea typeface="Times New Roman" panose="02020603050405020304" pitchFamily="18" charset="0"/>
                <a:cs typeface="Calibri" panose="020F0502020204030204" pitchFamily="34" charset="0"/>
              </a:rPr>
              <a:t>Nosei</a:t>
            </a:r>
            <a:r>
              <a:rPr lang="en-US" sz="1100" i="1" kern="1200" dirty="0">
                <a:effectLst/>
                <a:latin typeface="Calibri" panose="020F0502020204030204" pitchFamily="34" charset="0"/>
                <a:ea typeface="Times New Roman" panose="02020603050405020304" pitchFamily="18" charset="0"/>
                <a:cs typeface="Calibri" panose="020F0502020204030204" pitchFamily="34" charset="0"/>
              </a:rPr>
              <a:t> </a:t>
            </a:r>
            <a:r>
              <a:rPr lang="en-US" sz="1100" i="1" kern="1200" dirty="0" err="1">
                <a:effectLst/>
                <a:latin typeface="Calibri" panose="020F0502020204030204" pitchFamily="34" charset="0"/>
                <a:ea typeface="Times New Roman" panose="02020603050405020304" pitchFamily="18" charset="0"/>
                <a:cs typeface="Calibri" panose="020F0502020204030204" pitchFamily="34" charset="0"/>
              </a:rPr>
              <a:t>B’ol</a:t>
            </a:r>
            <a:r>
              <a:rPr lang="en-US" sz="1100" i="1" kern="1200" dirty="0">
                <a:effectLst/>
                <a:latin typeface="Calibri" panose="020F0502020204030204" pitchFamily="34" charset="0"/>
                <a:ea typeface="Times New Roman" panose="02020603050405020304" pitchFamily="18" charset="0"/>
                <a:cs typeface="Calibri" panose="020F0502020204030204" pitchFamily="34" charset="0"/>
              </a:rPr>
              <a:t> </a:t>
            </a:r>
            <a:r>
              <a:rPr lang="en-US" sz="1100" i="1" kern="1200" dirty="0" err="1">
                <a:effectLst/>
                <a:latin typeface="Calibri" panose="020F0502020204030204" pitchFamily="34" charset="0"/>
                <a:ea typeface="Times New Roman" panose="02020603050405020304" pitchFamily="18" charset="0"/>
                <a:cs typeface="Calibri" panose="020F0502020204030204" pitchFamily="34" charset="0"/>
              </a:rPr>
              <a:t>Im</a:t>
            </a:r>
            <a:r>
              <a:rPr lang="en-US" sz="1100" i="1" kern="1200" dirty="0">
                <a:effectLst/>
                <a:latin typeface="Calibri" panose="020F0502020204030204" pitchFamily="34" charset="0"/>
                <a:ea typeface="Times New Roman" panose="02020603050405020304" pitchFamily="18" charset="0"/>
                <a:cs typeface="Calibri" panose="020F0502020204030204" pitchFamily="34" charset="0"/>
              </a:rPr>
              <a:t> </a:t>
            </a:r>
            <a:r>
              <a:rPr lang="en-US" sz="1100" i="1" kern="1200" dirty="0" err="1">
                <a:effectLst/>
                <a:latin typeface="Calibri" panose="020F0502020204030204" pitchFamily="34" charset="0"/>
                <a:ea typeface="Times New Roman" panose="02020603050405020304" pitchFamily="18" charset="0"/>
                <a:cs typeface="Calibri" panose="020F0502020204030204" pitchFamily="34" charset="0"/>
              </a:rPr>
              <a:t>Chaveiro</a:t>
            </a:r>
            <a:r>
              <a:rPr lang="en-US" sz="1100" kern="1200" dirty="0">
                <a:effectLst/>
                <a:latin typeface="Calibri" panose="020F0502020204030204" pitchFamily="34" charset="0"/>
                <a:ea typeface="Times New Roman" panose="02020603050405020304" pitchFamily="18" charset="0"/>
                <a:cs typeface="Calibri" panose="020F0502020204030204" pitchFamily="34" charset="0"/>
              </a:rPr>
              <a:t>”).</a:t>
            </a:r>
            <a:endParaRPr lang="en-US" sz="1100" dirty="0">
              <a:effectLst/>
              <a:latin typeface="Calibri" panose="020F0502020204030204" pitchFamily="34" charset="0"/>
              <a:ea typeface="Calibri" panose="020F0502020204030204" pitchFamily="34" charset="0"/>
            </a:endParaRPr>
          </a:p>
          <a:p>
            <a:pPr marL="0" marR="0">
              <a:lnSpc>
                <a:spcPct val="125000"/>
              </a:lnSpc>
              <a:spcBef>
                <a:spcPts val="1500"/>
              </a:spcBef>
              <a:spcAft>
                <a:spcPts val="0"/>
              </a:spcAft>
            </a:pPr>
            <a:r>
              <a:rPr lang="en-US" sz="1300" b="1" dirty="0">
                <a:effectLst/>
                <a:latin typeface="Cambria" panose="02040503050406030204" pitchFamily="18" charset="0"/>
                <a:ea typeface="Calibri" panose="020F0502020204030204" pitchFamily="34" charset="0"/>
              </a:rPr>
              <a:t>Section IX:  Neutralizing the impediments to being </a:t>
            </a:r>
            <a:r>
              <a:rPr lang="en-US" sz="1300" b="1" i="1" dirty="0" err="1">
                <a:effectLst/>
                <a:latin typeface="Cambria" panose="02040503050406030204" pitchFamily="18" charset="0"/>
                <a:ea typeface="Calibri" panose="020F0502020204030204" pitchFamily="34" charset="0"/>
              </a:rPr>
              <a:t>Nosei</a:t>
            </a:r>
            <a:r>
              <a:rPr lang="en-US" sz="1300" b="1" i="1" dirty="0">
                <a:effectLst/>
                <a:latin typeface="Cambria" panose="02040503050406030204" pitchFamily="18" charset="0"/>
                <a:ea typeface="Calibri" panose="020F0502020204030204" pitchFamily="34" charset="0"/>
              </a:rPr>
              <a:t> </a:t>
            </a:r>
            <a:r>
              <a:rPr lang="en-US" sz="1300" b="1" i="1" dirty="0" err="1">
                <a:effectLst/>
                <a:latin typeface="Cambria" panose="02040503050406030204" pitchFamily="18" charset="0"/>
                <a:ea typeface="Calibri" panose="020F0502020204030204" pitchFamily="34" charset="0"/>
              </a:rPr>
              <a:t>B’ol</a:t>
            </a:r>
            <a:r>
              <a:rPr lang="en-US" sz="1300" b="1" i="1" dirty="0">
                <a:effectLst/>
                <a:latin typeface="Cambria" panose="02040503050406030204" pitchFamily="18" charset="0"/>
                <a:ea typeface="Calibri" panose="020F0502020204030204" pitchFamily="34" charset="0"/>
              </a:rPr>
              <a:t> </a:t>
            </a:r>
            <a:r>
              <a:rPr lang="en-US" sz="1300" b="1" i="1" dirty="0" err="1">
                <a:effectLst/>
                <a:latin typeface="Cambria" panose="02040503050406030204" pitchFamily="18" charset="0"/>
                <a:ea typeface="Calibri" panose="020F0502020204030204" pitchFamily="34" charset="0"/>
              </a:rPr>
              <a:t>Im</a:t>
            </a:r>
            <a:r>
              <a:rPr lang="en-US" sz="1300" b="1" i="1" dirty="0">
                <a:effectLst/>
                <a:latin typeface="Cambria" panose="02040503050406030204" pitchFamily="18" charset="0"/>
                <a:ea typeface="Calibri" panose="020F0502020204030204" pitchFamily="34" charset="0"/>
              </a:rPr>
              <a:t> </a:t>
            </a:r>
            <a:r>
              <a:rPr lang="en-US" sz="1300" b="1" i="1" dirty="0" err="1">
                <a:effectLst/>
                <a:latin typeface="Cambria" panose="02040503050406030204" pitchFamily="18" charset="0"/>
                <a:ea typeface="Calibri" panose="020F0502020204030204" pitchFamily="34" charset="0"/>
              </a:rPr>
              <a:t>Chaveiro</a:t>
            </a:r>
            <a:endParaRPr lang="en-US" sz="1300" dirty="0">
              <a:effectLst/>
              <a:latin typeface="Calibri" panose="020F0502020204030204" pitchFamily="34" charset="0"/>
              <a:ea typeface="Calibri" panose="020F0502020204030204" pitchFamily="34" charset="0"/>
            </a:endParaRPr>
          </a:p>
          <a:p>
            <a:pPr marL="0" marR="0" algn="ctr">
              <a:lnSpc>
                <a:spcPct val="125000"/>
              </a:lnSpc>
              <a:spcBef>
                <a:spcPts val="400"/>
              </a:spcBef>
              <a:spcAft>
                <a:spcPts val="0"/>
              </a:spcAft>
            </a:pPr>
            <a:r>
              <a:rPr lang="en-US" sz="1100" b="1" u="sng" dirty="0">
                <a:effectLst/>
                <a:latin typeface="Calibri" panose="020F0502020204030204" pitchFamily="34" charset="0"/>
                <a:ea typeface="Calibri" panose="020F0502020204030204" pitchFamily="34" charset="0"/>
              </a:rPr>
              <a:t>Slide 36</a:t>
            </a:r>
            <a:endParaRPr lang="en-US" sz="1100" dirty="0">
              <a:effectLst/>
              <a:latin typeface="Calibri" panose="020F0502020204030204" pitchFamily="34" charset="0"/>
              <a:ea typeface="Calibri" panose="020F0502020204030204" pitchFamily="34" charset="0"/>
            </a:endParaRPr>
          </a:p>
          <a:p>
            <a:pPr marL="0" marR="0">
              <a:lnSpc>
                <a:spcPct val="125000"/>
              </a:lnSpc>
              <a:spcBef>
                <a:spcPts val="0"/>
              </a:spcBef>
              <a:spcAft>
                <a:spcPts val="0"/>
              </a:spcAft>
            </a:pPr>
            <a:r>
              <a:rPr lang="en-US" sz="1200" baseline="30000" dirty="0">
                <a:effectLst/>
                <a:latin typeface="Calibri" panose="020F0502020204030204" pitchFamily="34" charset="0"/>
                <a:ea typeface="Calibri" panose="020F0502020204030204" pitchFamily="34" charset="0"/>
              </a:rPr>
              <a:t>1</a:t>
            </a:r>
            <a:r>
              <a:rPr lang="en-US" sz="1100" i="1" dirty="0">
                <a:effectLst/>
                <a:latin typeface="Calibri" panose="020F0502020204030204" pitchFamily="34" charset="0"/>
                <a:ea typeface="Calibri" panose="020F0502020204030204" pitchFamily="34" charset="0"/>
              </a:rPr>
              <a:t>Emulate Hashem Through Empathy:  </a:t>
            </a:r>
            <a:r>
              <a:rPr lang="en-US" sz="1100" dirty="0">
                <a:effectLst/>
                <a:latin typeface="Calibri" panose="020F0502020204030204" pitchFamily="34" charset="0"/>
                <a:ea typeface="Calibri" panose="020F0502020204030204" pitchFamily="34" charset="0"/>
              </a:rPr>
              <a:t>Mrs. Rivka </a:t>
            </a:r>
            <a:r>
              <a:rPr lang="en-US" sz="1100" dirty="0" err="1">
                <a:effectLst/>
                <a:latin typeface="Calibri" panose="020F0502020204030204" pitchFamily="34" charset="0"/>
                <a:ea typeface="Calibri" panose="020F0502020204030204" pitchFamily="34" charset="0"/>
              </a:rPr>
              <a:t>Yudin</a:t>
            </a:r>
            <a:r>
              <a:rPr lang="en-US" sz="1100" dirty="0">
                <a:effectLst/>
                <a:latin typeface="Calibri" panose="020F0502020204030204" pitchFamily="34" charset="0"/>
                <a:ea typeface="Calibri" panose="020F0502020204030204" pitchFamily="34" charset="0"/>
              </a:rPr>
              <a:t>, YUTorah.org, Aug 11, 2019</a:t>
            </a:r>
            <a:r>
              <a:rPr lang="en-US" sz="1100" dirty="0">
                <a:effectLst/>
                <a:latin typeface="Calibri" panose="020F0502020204030204" pitchFamily="34" charset="0"/>
                <a:ea typeface="Times New Roman" panose="02020603050405020304" pitchFamily="18" charset="0"/>
              </a:rPr>
              <a:t>.</a:t>
            </a:r>
            <a:endParaRPr lang="en-US" sz="1100" dirty="0">
              <a:effectLst/>
              <a:latin typeface="Calibri" panose="020F0502020204030204" pitchFamily="34" charset="0"/>
              <a:ea typeface="Calibri" panose="020F0502020204030204" pitchFamily="34" charset="0"/>
            </a:endParaRPr>
          </a:p>
          <a:p>
            <a:pPr marL="0" marR="0">
              <a:lnSpc>
                <a:spcPct val="125000"/>
              </a:lnSpc>
              <a:spcBef>
                <a:spcPts val="400"/>
              </a:spcBef>
              <a:spcAft>
                <a:spcPts val="0"/>
              </a:spcAft>
            </a:pPr>
            <a:r>
              <a:rPr lang="en-US" sz="1200" baseline="30000" dirty="0">
                <a:solidFill>
                  <a:srgbClr val="000000"/>
                </a:solidFill>
                <a:effectLst/>
                <a:latin typeface="Calibri" panose="020F0502020204030204" pitchFamily="34" charset="0"/>
                <a:ea typeface="Times New Roman" panose="02020603050405020304" pitchFamily="18" charset="0"/>
              </a:rPr>
              <a:t>2</a:t>
            </a:r>
            <a:r>
              <a:rPr lang="en-US" sz="1100" dirty="0">
                <a:solidFill>
                  <a:srgbClr val="000000"/>
                </a:solidFill>
                <a:effectLst/>
                <a:latin typeface="Calibri" panose="020F0502020204030204" pitchFamily="34" charset="0"/>
                <a:ea typeface="Times New Roman" panose="02020603050405020304" pitchFamily="18" charset="0"/>
              </a:rPr>
              <a:t>Bren</a:t>
            </a:r>
            <a:r>
              <a:rPr lang="en-US" sz="1100" dirty="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rPr>
              <a:t>é</a:t>
            </a:r>
            <a:r>
              <a:rPr lang="en-US" sz="1100" dirty="0">
                <a:solidFill>
                  <a:srgbClr val="000000"/>
                </a:solidFill>
                <a:effectLst/>
                <a:latin typeface="Calibri" panose="020F0502020204030204" pitchFamily="34" charset="0"/>
                <a:ea typeface="Times New Roman" panose="02020603050405020304" pitchFamily="18" charset="0"/>
              </a:rPr>
              <a:t> Brown, Ph.D.:  Speaking.com Leadership Speaker; </a:t>
            </a:r>
            <a:r>
              <a:rPr lang="en-US" sz="1100" i="1" dirty="0">
                <a:solidFill>
                  <a:srgbClr val="000000"/>
                </a:solidFill>
                <a:effectLst/>
                <a:latin typeface="Calibri" panose="020F0502020204030204" pitchFamily="34" charset="0"/>
                <a:ea typeface="Times New Roman" panose="02020603050405020304" pitchFamily="18" charset="0"/>
              </a:rPr>
              <a:t> </a:t>
            </a:r>
            <a:r>
              <a:rPr lang="en-US" sz="1100" u="sng" dirty="0">
                <a:solidFill>
                  <a:srgbClr val="000000"/>
                </a:solidFill>
                <a:effectLst/>
                <a:latin typeface="Calibri" panose="020F0502020204030204" pitchFamily="34" charset="0"/>
                <a:ea typeface="Times New Roman" panose="02020603050405020304" pitchFamily="18" charset="0"/>
              </a:rPr>
              <a:t>https://youtu.be/KuWKWjVXcwo</a:t>
            </a:r>
            <a:r>
              <a:rPr lang="en-US" sz="1100" dirty="0">
                <a:solidFill>
                  <a:srgbClr val="000000"/>
                </a:solidFill>
                <a:effectLst/>
                <a:latin typeface="Calibri" panose="020F0502020204030204" pitchFamily="34" charset="0"/>
                <a:ea typeface="Times New Roman" panose="02020603050405020304" pitchFamily="18" charset="0"/>
              </a:rPr>
              <a:t>.</a:t>
            </a:r>
            <a:endParaRPr lang="en-US" sz="1100" dirty="0">
              <a:effectLst/>
              <a:latin typeface="Calibri" panose="020F0502020204030204" pitchFamily="34" charset="0"/>
              <a:ea typeface="Calibri" panose="020F0502020204030204" pitchFamily="34" charset="0"/>
            </a:endParaRPr>
          </a:p>
          <a:p>
            <a:pPr marL="225425" marR="0" algn="r" rtl="1">
              <a:lnSpc>
                <a:spcPct val="125000"/>
              </a:lnSpc>
              <a:spcBef>
                <a:spcPts val="400"/>
              </a:spcBef>
              <a:spcAft>
                <a:spcPts val="0"/>
              </a:spcAft>
            </a:pPr>
            <a:r>
              <a:rPr lang="en-US" sz="1100" baseline="30000" dirty="0">
                <a:effectLst/>
                <a:latin typeface="Calibri" panose="020F0502020204030204" pitchFamily="34" charset="0"/>
                <a:ea typeface="Times New Roman" panose="02020603050405020304" pitchFamily="18" charset="0"/>
              </a:rPr>
              <a:t>3</a:t>
            </a:r>
            <a:r>
              <a:rPr lang="he-IL" sz="1100" dirty="0">
                <a:effectLst/>
                <a:latin typeface="Calibri" panose="020F0502020204030204" pitchFamily="34" charset="0"/>
                <a:ea typeface="Calibri" panose="020F0502020204030204" pitchFamily="34" charset="0"/>
                <a:cs typeface="Times New Roman" panose="02020603050405020304" pitchFamily="18" charset="0"/>
              </a:rPr>
              <a:t>הרב חיים פרידלנדר׃ שפתי חיים, חלק מידות ועבודת ה׳ (א), ועד א</a:t>
            </a:r>
            <a:r>
              <a:rPr lang="en-US" sz="1100" dirty="0">
                <a:effectLst/>
                <a:latin typeface="Times New Roman" panose="02020603050405020304" pitchFamily="18" charset="0"/>
                <a:ea typeface="Times New Roman" panose="02020603050405020304" pitchFamily="18" charset="0"/>
              </a:rPr>
              <a:t>:</a:t>
            </a:r>
            <a:r>
              <a:rPr lang="en-US" sz="1100" dirty="0">
                <a:effectLst/>
                <a:latin typeface="Times New Roman" panose="02020603050405020304" pitchFamily="18" charset="0"/>
                <a:ea typeface="Calibri" panose="020F0502020204030204" pitchFamily="34" charset="0"/>
              </a:rPr>
              <a:t> </a:t>
            </a:r>
            <a:r>
              <a:rPr lang="he-IL" sz="1100" dirty="0">
                <a:effectLst/>
                <a:latin typeface="Calibri" panose="020F0502020204030204" pitchFamily="34" charset="0"/>
                <a:ea typeface="Calibri" panose="020F0502020204030204" pitchFamily="34" charset="0"/>
                <a:cs typeface="Times New Roman" panose="02020603050405020304" pitchFamily="18" charset="0"/>
              </a:rPr>
              <a:t>״נושא בעול - נתינת הלב</a:t>
            </a:r>
            <a:r>
              <a:rPr lang="he-IL" sz="1100" dirty="0">
                <a:effectLst/>
                <a:latin typeface="Calibri" panose="020F0502020204030204" pitchFamily="34" charset="0"/>
                <a:ea typeface="Calibri" panose="020F0502020204030204" pitchFamily="34" charset="0"/>
                <a:cs typeface="Arial" panose="020B0604020202020204" pitchFamily="34" charset="0"/>
              </a:rPr>
              <a:t>״</a:t>
            </a:r>
            <a:r>
              <a:rPr lang="en-US" sz="1100" dirty="0">
                <a:effectLst/>
                <a:latin typeface="Calibri" panose="020F0502020204030204" pitchFamily="34" charset="0"/>
                <a:ea typeface="Times New Roman" panose="02020603050405020304" pitchFamily="18" charset="0"/>
              </a:rPr>
              <a:t>.</a:t>
            </a:r>
            <a:endParaRPr lang="en-US" sz="1100" dirty="0">
              <a:effectLst/>
              <a:latin typeface="Calibri" panose="020F0502020204030204" pitchFamily="34" charset="0"/>
              <a:ea typeface="Calibri" panose="020F0502020204030204" pitchFamily="34" charset="0"/>
            </a:endParaRPr>
          </a:p>
          <a:p>
            <a:pPr marL="225425" marR="0" algn="r" rtl="1">
              <a:lnSpc>
                <a:spcPct val="125000"/>
              </a:lnSpc>
              <a:spcBef>
                <a:spcPts val="400"/>
              </a:spcBef>
              <a:spcAft>
                <a:spcPts val="0"/>
              </a:spcAft>
            </a:pPr>
            <a:r>
              <a:rPr lang="en-US" sz="1100" baseline="30000" dirty="0">
                <a:effectLst/>
                <a:latin typeface="Calibri" panose="020F0502020204030204" pitchFamily="34" charset="0"/>
                <a:ea typeface="Times New Roman" panose="02020603050405020304" pitchFamily="18" charset="0"/>
              </a:rPr>
              <a:t>4</a:t>
            </a:r>
            <a:r>
              <a:rPr lang="he-IL" sz="1100" kern="1200" dirty="0">
                <a:effectLst/>
                <a:latin typeface="Calibri" panose="020F0502020204030204" pitchFamily="34" charset="0"/>
                <a:ea typeface="Calibri" panose="020F0502020204030204" pitchFamily="34" charset="0"/>
                <a:cs typeface="Times New Roman" panose="02020603050405020304" pitchFamily="18" charset="0"/>
              </a:rPr>
              <a:t>מכתבי הסבא מקעלם, מאמר ״איכות נושא בעול עם חברו״</a:t>
            </a:r>
            <a:r>
              <a:rPr lang="he-IL" sz="1100" kern="1200" dirty="0">
                <a:effectLst/>
                <a:latin typeface="Calibri" panose="020F0502020204030204" pitchFamily="34" charset="0"/>
                <a:ea typeface="Times New Roman" panose="02020603050405020304" pitchFamily="18" charset="0"/>
              </a:rPr>
              <a:t> </a:t>
            </a:r>
            <a:r>
              <a:rPr lang="en-US" sz="1100" kern="1200" dirty="0">
                <a:effectLst/>
                <a:latin typeface="Calibri" panose="020F0502020204030204" pitchFamily="34" charset="0"/>
                <a:ea typeface="Times New Roman" panose="02020603050405020304" pitchFamily="18" charset="0"/>
              </a:rPr>
              <a:t>.(see </a:t>
            </a:r>
            <a:r>
              <a:rPr lang="en-US" sz="1100" kern="1200" dirty="0" err="1">
                <a:effectLst/>
                <a:latin typeface="Calibri" panose="020F0502020204030204" pitchFamily="34" charset="0"/>
                <a:ea typeface="Times New Roman" panose="02020603050405020304" pitchFamily="18" charset="0"/>
              </a:rPr>
              <a:t>Kuntres</a:t>
            </a:r>
            <a:r>
              <a:rPr lang="en-US" sz="1100" kern="1200" dirty="0">
                <a:effectLst/>
                <a:latin typeface="Calibri" panose="020F0502020204030204" pitchFamily="34" charset="0"/>
                <a:ea typeface="Times New Roman" panose="02020603050405020304" pitchFamily="18" charset="0"/>
              </a:rPr>
              <a:t>, Section </a:t>
            </a:r>
            <a:r>
              <a:rPr lang="en-US" sz="1000" kern="1200" dirty="0">
                <a:effectLst/>
                <a:latin typeface="Cambria" panose="02040503050406030204" pitchFamily="18" charset="0"/>
                <a:ea typeface="Times New Roman" panose="02020603050405020304" pitchFamily="18" charset="0"/>
              </a:rPr>
              <a:t>XI-E-3a, </a:t>
            </a:r>
            <a:r>
              <a:rPr lang="en-US" sz="1100" kern="1200" dirty="0">
                <a:effectLst/>
                <a:latin typeface="Calibri" panose="020F0502020204030204" pitchFamily="34" charset="0"/>
                <a:ea typeface="Times New Roman" panose="02020603050405020304" pitchFamily="18" charset="0"/>
              </a:rPr>
              <a:t>p. 100);</a:t>
            </a:r>
            <a:endParaRPr lang="en-US" sz="1100" dirty="0">
              <a:effectLst/>
              <a:latin typeface="Calibri" panose="020F0502020204030204" pitchFamily="34" charset="0"/>
              <a:ea typeface="Calibri" panose="020F0502020204030204" pitchFamily="34" charset="0"/>
            </a:endParaRPr>
          </a:p>
          <a:p>
            <a:pPr marR="0">
              <a:lnSpc>
                <a:spcPct val="125000"/>
              </a:lnSpc>
              <a:spcBef>
                <a:spcPts val="400"/>
              </a:spcBef>
              <a:spcAft>
                <a:spcPts val="0"/>
              </a:spcAft>
            </a:pPr>
            <a:r>
              <a:rPr lang="en-US" sz="1200" baseline="30000" dirty="0">
                <a:effectLst/>
                <a:latin typeface="Calibri" panose="020F0502020204030204" pitchFamily="34" charset="0"/>
                <a:ea typeface="Calibri" panose="020F0502020204030204" pitchFamily="34" charset="0"/>
              </a:rPr>
              <a:t>5</a:t>
            </a:r>
            <a:r>
              <a:rPr lang="en-US" sz="1100" i="1" dirty="0">
                <a:effectLst/>
                <a:latin typeface="Calibri" panose="020F0502020204030204" pitchFamily="34" charset="0"/>
                <a:ea typeface="Calibri" panose="020F0502020204030204" pitchFamily="34" charset="0"/>
              </a:rPr>
              <a:t>Feeling the Pain of Another:  </a:t>
            </a:r>
            <a:r>
              <a:rPr lang="en-US" sz="1100" dirty="0" err="1">
                <a:effectLst/>
                <a:latin typeface="Calibri" panose="020F0502020204030204" pitchFamily="34" charset="0"/>
                <a:ea typeface="Calibri" panose="020F0502020204030204" pitchFamily="34" charset="0"/>
              </a:rPr>
              <a:t>Chofetz</a:t>
            </a:r>
            <a:r>
              <a:rPr lang="en-US" sz="1100" dirty="0">
                <a:effectLst/>
                <a:latin typeface="Calibri" panose="020F0502020204030204" pitchFamily="34" charset="0"/>
                <a:ea typeface="Calibri" panose="020F0502020204030204" pitchFamily="34" charset="0"/>
              </a:rPr>
              <a:t> Chaim Heritage Foundation, Tisha </a:t>
            </a:r>
            <a:r>
              <a:rPr lang="en-US" sz="1100" dirty="0" err="1">
                <a:effectLst/>
                <a:latin typeface="Calibri" panose="020F0502020204030204" pitchFamily="34" charset="0"/>
                <a:ea typeface="Calibri" panose="020F0502020204030204" pitchFamily="34" charset="0"/>
              </a:rPr>
              <a:t>B’Av</a:t>
            </a:r>
            <a:r>
              <a:rPr lang="en-US" sz="1100" dirty="0">
                <a:effectLst/>
                <a:latin typeface="Calibri" panose="020F0502020204030204" pitchFamily="34" charset="0"/>
                <a:ea typeface="Calibri" panose="020F0502020204030204" pitchFamily="34" charset="0"/>
              </a:rPr>
              <a:t> 5778 Program.</a:t>
            </a:r>
          </a:p>
          <a:p>
            <a:pPr marL="0" marR="0">
              <a:lnSpc>
                <a:spcPct val="125000"/>
              </a:lnSpc>
              <a:spcBef>
                <a:spcPts val="400"/>
              </a:spcBef>
              <a:spcAft>
                <a:spcPts val="0"/>
              </a:spcAft>
            </a:pPr>
            <a:r>
              <a:rPr lang="en-US" sz="1200" baseline="30000" dirty="0">
                <a:effectLst/>
                <a:latin typeface="Calibri" panose="020F0502020204030204" pitchFamily="34" charset="0"/>
                <a:ea typeface="Calibri" panose="020F0502020204030204" pitchFamily="34" charset="0"/>
              </a:rPr>
              <a:t>6</a:t>
            </a:r>
            <a:r>
              <a:rPr lang="en-US" sz="1100" i="1" dirty="0">
                <a:solidFill>
                  <a:srgbClr val="000000"/>
                </a:solidFill>
                <a:effectLst/>
                <a:latin typeface="Calibri" panose="020F0502020204030204" pitchFamily="34" charset="0"/>
                <a:ea typeface="Times New Roman" panose="02020603050405020304" pitchFamily="18" charset="0"/>
              </a:rPr>
              <a:t>Nosei </a:t>
            </a:r>
            <a:r>
              <a:rPr lang="en-US" sz="1100" i="1" dirty="0" err="1">
                <a:solidFill>
                  <a:srgbClr val="000000"/>
                </a:solidFill>
                <a:effectLst/>
                <a:latin typeface="Calibri" panose="020F0502020204030204" pitchFamily="34" charset="0"/>
                <a:ea typeface="Times New Roman" panose="02020603050405020304" pitchFamily="18" charset="0"/>
              </a:rPr>
              <a:t>B</a:t>
            </a:r>
            <a:r>
              <a:rPr lang="en-US" sz="1100" i="1" dirty="0" err="1">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rPr>
              <a:t>’</a:t>
            </a:r>
            <a:r>
              <a:rPr lang="en-US" sz="1100" i="1" dirty="0" err="1">
                <a:solidFill>
                  <a:srgbClr val="000000"/>
                </a:solidFill>
                <a:effectLst/>
                <a:latin typeface="Calibri" panose="020F0502020204030204" pitchFamily="34" charset="0"/>
                <a:ea typeface="Times New Roman" panose="02020603050405020304" pitchFamily="18" charset="0"/>
              </a:rPr>
              <a:t>ol</a:t>
            </a:r>
            <a:r>
              <a:rPr lang="en-US" sz="1100" i="1" dirty="0">
                <a:solidFill>
                  <a:srgbClr val="000000"/>
                </a:solidFill>
                <a:effectLst/>
                <a:latin typeface="Calibri" panose="020F0502020204030204" pitchFamily="34" charset="0"/>
                <a:ea typeface="Times New Roman" panose="02020603050405020304" pitchFamily="18" charset="0"/>
              </a:rPr>
              <a:t> </a:t>
            </a:r>
            <a:r>
              <a:rPr lang="en-US" sz="1100" i="1" dirty="0" err="1">
                <a:solidFill>
                  <a:srgbClr val="000000"/>
                </a:solidFill>
                <a:effectLst/>
                <a:latin typeface="Calibri" panose="020F0502020204030204" pitchFamily="34" charset="0"/>
                <a:ea typeface="Times New Roman" panose="02020603050405020304" pitchFamily="18" charset="0"/>
              </a:rPr>
              <a:t>Im</a:t>
            </a:r>
            <a:r>
              <a:rPr lang="en-US" sz="1100" i="1" dirty="0">
                <a:solidFill>
                  <a:srgbClr val="000000"/>
                </a:solidFill>
                <a:effectLst/>
                <a:latin typeface="Calibri" panose="020F0502020204030204" pitchFamily="34" charset="0"/>
                <a:ea typeface="Times New Roman" panose="02020603050405020304" pitchFamily="18" charset="0"/>
              </a:rPr>
              <a:t> </a:t>
            </a:r>
            <a:r>
              <a:rPr lang="en-US" sz="1100" i="1" dirty="0" err="1">
                <a:solidFill>
                  <a:srgbClr val="000000"/>
                </a:solidFill>
                <a:effectLst/>
                <a:latin typeface="Calibri" panose="020F0502020204030204" pitchFamily="34" charset="0"/>
                <a:ea typeface="Times New Roman" panose="02020603050405020304" pitchFamily="18" charset="0"/>
              </a:rPr>
              <a:t>Chaveiro</a:t>
            </a:r>
            <a:r>
              <a:rPr lang="en-US" sz="1100" i="1" dirty="0">
                <a:solidFill>
                  <a:srgbClr val="000000"/>
                </a:solidFill>
                <a:effectLst/>
                <a:latin typeface="Calibri" panose="020F0502020204030204" pitchFamily="34" charset="0"/>
                <a:ea typeface="Times New Roman" panose="02020603050405020304" pitchFamily="18" charset="0"/>
              </a:rPr>
              <a:t>:</a:t>
            </a:r>
            <a:r>
              <a:rPr lang="en-US" sz="1100" dirty="0">
                <a:solidFill>
                  <a:srgbClr val="000000"/>
                </a:solidFill>
                <a:effectLst/>
                <a:latin typeface="Calibri" panose="020F0502020204030204" pitchFamily="34" charset="0"/>
                <a:ea typeface="Times New Roman" panose="02020603050405020304" pitchFamily="18" charset="0"/>
              </a:rPr>
              <a:t>  Mrs. Dina </a:t>
            </a:r>
            <a:r>
              <a:rPr lang="en-US" sz="1100" dirty="0" err="1">
                <a:solidFill>
                  <a:srgbClr val="000000"/>
                </a:solidFill>
                <a:effectLst/>
                <a:latin typeface="Calibri" panose="020F0502020204030204" pitchFamily="34" charset="0"/>
                <a:ea typeface="Times New Roman" panose="02020603050405020304" pitchFamily="18" charset="0"/>
              </a:rPr>
              <a:t>Schoonmaker</a:t>
            </a:r>
            <a:r>
              <a:rPr lang="en-US" sz="1100" dirty="0">
                <a:solidFill>
                  <a:srgbClr val="000000"/>
                </a:solidFill>
                <a:effectLst/>
                <a:latin typeface="Calibri" panose="020F0502020204030204" pitchFamily="34" charset="0"/>
                <a:ea typeface="Times New Roman" panose="02020603050405020304" pitchFamily="18" charset="0"/>
              </a:rPr>
              <a:t>, YUTorah.org, Jul 25, 2016.</a:t>
            </a:r>
            <a:endParaRPr lang="en-US" sz="1100" dirty="0">
              <a:effectLst/>
              <a:latin typeface="Calibri" panose="020F0502020204030204" pitchFamily="34" charset="0"/>
              <a:ea typeface="Calibri" panose="020F0502020204030204" pitchFamily="34" charset="0"/>
            </a:endParaRPr>
          </a:p>
          <a:p>
            <a:pPr marL="0" marR="0">
              <a:lnSpc>
                <a:spcPct val="125000"/>
              </a:lnSpc>
              <a:spcBef>
                <a:spcPts val="1500"/>
              </a:spcBef>
              <a:spcAft>
                <a:spcPts val="0"/>
              </a:spcAft>
            </a:pPr>
            <a:r>
              <a:rPr lang="en-US" sz="1300" b="1" dirty="0">
                <a:effectLst/>
                <a:latin typeface="Cambria" panose="02040503050406030204" pitchFamily="18" charset="0"/>
                <a:ea typeface="Calibri" panose="020F0502020204030204" pitchFamily="34" charset="0"/>
              </a:rPr>
              <a:t>Conclusion: We are NOT powerless; </a:t>
            </a:r>
            <a:r>
              <a:rPr lang="en-US" sz="1300" b="1" i="1" dirty="0" err="1">
                <a:effectLst/>
                <a:latin typeface="Cambria" panose="02040503050406030204" pitchFamily="18" charset="0"/>
                <a:ea typeface="Calibri" panose="020F0502020204030204" pitchFamily="34" charset="0"/>
              </a:rPr>
              <a:t>Nesiah</a:t>
            </a:r>
            <a:r>
              <a:rPr lang="en-US" sz="1300" b="1" i="1" dirty="0">
                <a:effectLst/>
                <a:latin typeface="Cambria" panose="02040503050406030204" pitchFamily="18" charset="0"/>
                <a:ea typeface="Calibri" panose="020F0502020204030204" pitchFamily="34" charset="0"/>
              </a:rPr>
              <a:t> </a:t>
            </a:r>
            <a:r>
              <a:rPr lang="en-US" sz="1300" b="1" i="1" dirty="0" err="1">
                <a:effectLst/>
                <a:latin typeface="Cambria" panose="02040503050406030204" pitchFamily="18" charset="0"/>
                <a:ea typeface="Calibri" panose="020F0502020204030204" pitchFamily="34" charset="0"/>
              </a:rPr>
              <a:t>B’ol</a:t>
            </a:r>
            <a:r>
              <a:rPr lang="en-US" sz="1300" b="1" dirty="0">
                <a:effectLst/>
                <a:latin typeface="Cambria" panose="02040503050406030204" pitchFamily="18" charset="0"/>
                <a:ea typeface="Calibri" panose="020F0502020204030204" pitchFamily="34" charset="0"/>
              </a:rPr>
              <a:t> saves the day for our brethren in need!</a:t>
            </a:r>
            <a:endParaRPr lang="en-US" sz="1300" dirty="0">
              <a:effectLst/>
              <a:latin typeface="Calibri" panose="020F0502020204030204" pitchFamily="34" charset="0"/>
              <a:ea typeface="Calibri" panose="020F0502020204030204" pitchFamily="34" charset="0"/>
            </a:endParaRPr>
          </a:p>
          <a:p>
            <a:pPr marL="0" marR="0" algn="ctr">
              <a:lnSpc>
                <a:spcPct val="125000"/>
              </a:lnSpc>
              <a:spcBef>
                <a:spcPts val="400"/>
              </a:spcBef>
              <a:spcAft>
                <a:spcPts val="0"/>
              </a:spcAft>
            </a:pPr>
            <a:r>
              <a:rPr lang="en-US" sz="1100" b="1" u="sng" dirty="0">
                <a:effectLst/>
                <a:latin typeface="Calibri" panose="020F0502020204030204" pitchFamily="34" charset="0"/>
                <a:ea typeface="Calibri" panose="020F0502020204030204" pitchFamily="34" charset="0"/>
              </a:rPr>
              <a:t>Slide 39</a:t>
            </a:r>
            <a:endParaRPr lang="en-US" sz="1100" dirty="0">
              <a:effectLst/>
              <a:latin typeface="Calibri" panose="020F0502020204030204" pitchFamily="34" charset="0"/>
              <a:ea typeface="Calibri" panose="020F0502020204030204" pitchFamily="34" charset="0"/>
            </a:endParaRPr>
          </a:p>
          <a:p>
            <a:pPr marL="0" marR="0">
              <a:lnSpc>
                <a:spcPct val="125000"/>
              </a:lnSpc>
              <a:spcBef>
                <a:spcPts val="0"/>
              </a:spcBef>
              <a:spcAft>
                <a:spcPts val="0"/>
              </a:spcAft>
            </a:pPr>
            <a:r>
              <a:rPr lang="en-US" sz="1200" baseline="30000" dirty="0">
                <a:effectLst/>
                <a:latin typeface="Calibri" panose="020F0502020204030204" pitchFamily="34" charset="0"/>
                <a:ea typeface="Calibri" panose="020F0502020204030204" pitchFamily="34" charset="0"/>
              </a:rPr>
              <a:t>1</a:t>
            </a:r>
            <a:r>
              <a:rPr lang="en-US" sz="1100" i="1" dirty="0">
                <a:effectLst/>
                <a:latin typeface="Calibri" panose="020F0502020204030204" pitchFamily="34" charset="0"/>
                <a:ea typeface="Calibri" panose="020F0502020204030204" pitchFamily="34" charset="0"/>
              </a:rPr>
              <a:t>Feeling the Pain of Another:  </a:t>
            </a:r>
            <a:r>
              <a:rPr lang="en-US" sz="1100" dirty="0" err="1">
                <a:effectLst/>
                <a:latin typeface="Calibri" panose="020F0502020204030204" pitchFamily="34" charset="0"/>
                <a:ea typeface="Calibri" panose="020F0502020204030204" pitchFamily="34" charset="0"/>
              </a:rPr>
              <a:t>Chofetz</a:t>
            </a:r>
            <a:r>
              <a:rPr lang="en-US" sz="1100" dirty="0">
                <a:effectLst/>
                <a:latin typeface="Calibri" panose="020F0502020204030204" pitchFamily="34" charset="0"/>
                <a:ea typeface="Calibri" panose="020F0502020204030204" pitchFamily="34" charset="0"/>
              </a:rPr>
              <a:t> Chaim Heritage Foundation, Tisha </a:t>
            </a:r>
            <a:r>
              <a:rPr lang="en-US" sz="1100" dirty="0" err="1">
                <a:effectLst/>
                <a:latin typeface="Calibri" panose="020F0502020204030204" pitchFamily="34" charset="0"/>
                <a:ea typeface="Calibri" panose="020F0502020204030204" pitchFamily="34" charset="0"/>
              </a:rPr>
              <a:t>B’Av</a:t>
            </a:r>
            <a:r>
              <a:rPr lang="en-US" sz="1100" dirty="0">
                <a:effectLst/>
                <a:latin typeface="Calibri" panose="020F0502020204030204" pitchFamily="34" charset="0"/>
                <a:ea typeface="Calibri" panose="020F0502020204030204" pitchFamily="34" charset="0"/>
              </a:rPr>
              <a:t> 5778 Program (see </a:t>
            </a:r>
            <a:r>
              <a:rPr lang="en-US" sz="1100" dirty="0" err="1">
                <a:effectLst/>
                <a:latin typeface="Calibri" panose="020F0502020204030204" pitchFamily="34" charset="0"/>
                <a:ea typeface="Calibri" panose="020F0502020204030204" pitchFamily="34" charset="0"/>
              </a:rPr>
              <a:t>Kuntres</a:t>
            </a:r>
            <a:r>
              <a:rPr lang="en-US" sz="1100" dirty="0">
                <a:effectLst/>
                <a:latin typeface="Calibri" panose="020F0502020204030204" pitchFamily="34" charset="0"/>
                <a:ea typeface="Calibri" panose="020F0502020204030204" pitchFamily="34" charset="0"/>
              </a:rPr>
              <a:t>, p. 108).</a:t>
            </a:r>
          </a:p>
          <a:p>
            <a:pPr marL="0" marR="0">
              <a:lnSpc>
                <a:spcPct val="120000"/>
              </a:lnSpc>
              <a:spcBef>
                <a:spcPts val="300"/>
              </a:spcBef>
              <a:spcAft>
                <a:spcPts val="0"/>
              </a:spcAft>
            </a:pPr>
            <a:r>
              <a:rPr lang="en-US" sz="1200" baseline="30000" dirty="0">
                <a:effectLst/>
                <a:latin typeface="Calibri" panose="020F0502020204030204" pitchFamily="34" charset="0"/>
                <a:ea typeface="Calibri" panose="020F0502020204030204" pitchFamily="34" charset="0"/>
              </a:rPr>
              <a:t>2</a:t>
            </a:r>
            <a:r>
              <a:rPr lang="en-US" sz="1100" dirty="0">
                <a:effectLst/>
                <a:latin typeface="Calibri" panose="020F0502020204030204" pitchFamily="34" charset="0"/>
                <a:ea typeface="Calibri" panose="020F0502020204030204" pitchFamily="34" charset="0"/>
              </a:rPr>
              <a:t>See Slide 24:  Source </a:t>
            </a:r>
            <a:r>
              <a:rPr lang="en-US" sz="1000" dirty="0">
                <a:effectLst/>
                <a:latin typeface="Cambria" panose="02040503050406030204" pitchFamily="18" charset="0"/>
                <a:ea typeface="Calibri" panose="020F0502020204030204" pitchFamily="34" charset="0"/>
              </a:rPr>
              <a:t>V-1</a:t>
            </a:r>
            <a:r>
              <a:rPr lang="en-US" sz="1000" dirty="0">
                <a:effectLst/>
                <a:latin typeface="Calibri" panose="020F0502020204030204" pitchFamily="34" charset="0"/>
                <a:ea typeface="Calibri" panose="020F0502020204030204" pitchFamily="34" charset="0"/>
              </a:rPr>
              <a:t>;</a:t>
            </a:r>
          </a:p>
          <a:p>
            <a:pPr marL="225425" marR="0" algn="r" rtl="1">
              <a:lnSpc>
                <a:spcPct val="120000"/>
              </a:lnSpc>
              <a:spcBef>
                <a:spcPts val="0"/>
              </a:spcBef>
              <a:spcAft>
                <a:spcPts val="0"/>
              </a:spcAft>
            </a:pPr>
            <a:r>
              <a:rPr lang="en-US" sz="1100" baseline="30000" dirty="0">
                <a:effectLst/>
                <a:latin typeface="Calibri" panose="020F0502020204030204" pitchFamily="34" charset="0"/>
                <a:ea typeface="Calibri" panose="020F0502020204030204" pitchFamily="34" charset="0"/>
              </a:rPr>
              <a:t>3</a:t>
            </a:r>
            <a:r>
              <a:rPr lang="he-IL" sz="1100" dirty="0">
                <a:effectLst/>
                <a:latin typeface="Calibri" panose="020F0502020204030204" pitchFamily="34" charset="0"/>
                <a:ea typeface="Calibri" panose="020F0502020204030204" pitchFamily="34" charset="0"/>
                <a:cs typeface="Times New Roman" panose="02020603050405020304" pitchFamily="18" charset="0"/>
              </a:rPr>
              <a:t>הרב מתתיהו סלומון׃  מתנת חיים, מאמרים, ח״א, מאמר ״סוד איחוד הנפשות״</a:t>
            </a:r>
            <a:endParaRPr lang="en-US" sz="1100" dirty="0">
              <a:effectLst/>
              <a:latin typeface="Calibri" panose="020F0502020204030204" pitchFamily="34" charset="0"/>
              <a:ea typeface="Calibri" panose="020F0502020204030204" pitchFamily="34" charset="0"/>
            </a:endParaRPr>
          </a:p>
        </p:txBody>
      </p:sp>
      <p:sp>
        <p:nvSpPr>
          <p:cNvPr id="3" name="TextBox 2">
            <a:extLst>
              <a:ext uri="{FF2B5EF4-FFF2-40B4-BE49-F238E27FC236}">
                <a16:creationId xmlns:a16="http://schemas.microsoft.com/office/drawing/2014/main" id="{7446B244-A94B-4D21-8DEB-468290EBDDB4}"/>
              </a:ext>
            </a:extLst>
          </p:cNvPr>
          <p:cNvSpPr txBox="1"/>
          <p:nvPr/>
        </p:nvSpPr>
        <p:spPr>
          <a:xfrm>
            <a:off x="518024" y="332622"/>
            <a:ext cx="6653848" cy="307777"/>
          </a:xfrm>
          <a:prstGeom prst="rect">
            <a:avLst/>
          </a:prstGeom>
          <a:noFill/>
        </p:spPr>
        <p:txBody>
          <a:bodyPr wrap="square" rtlCol="0">
            <a:spAutoFit/>
          </a:bodyPr>
          <a:lstStyle/>
          <a:p>
            <a:pPr algn="ctr"/>
            <a:r>
              <a:rPr lang="en-US" sz="1400" dirty="0">
                <a:latin typeface="Cambria" panose="02040503050406030204" pitchFamily="18" charset="0"/>
                <a:ea typeface="Cambria" panose="02040503050406030204" pitchFamily="18" charset="0"/>
              </a:rPr>
              <a:t>Footnotes: Additional explanation and references, by section and slide numbers</a:t>
            </a:r>
            <a:endParaRPr lang="en-US" sz="1400" dirty="0"/>
          </a:p>
        </p:txBody>
      </p:sp>
    </p:spTree>
    <p:extLst>
      <p:ext uri="{BB962C8B-B14F-4D97-AF65-F5344CB8AC3E}">
        <p14:creationId xmlns:p14="http://schemas.microsoft.com/office/powerpoint/2010/main" val="404945844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1160E48-22E2-4292-85F7-73B1E4EEACE6}"/>
              </a:ext>
            </a:extLst>
          </p:cNvPr>
          <p:cNvSpPr>
            <a:spLocks noGrp="1"/>
          </p:cNvSpPr>
          <p:nvPr>
            <p:ph type="sldNum" sz="quarter" idx="12"/>
          </p:nvPr>
        </p:nvSpPr>
        <p:spPr/>
        <p:txBody>
          <a:bodyPr/>
          <a:lstStyle/>
          <a:p>
            <a:fld id="{0C214F17-86AB-4F1C-BC88-4CB7EE2FB93D}" type="slidenum">
              <a:rPr lang="en-US" sz="1050" b="1" smtClean="0">
                <a:solidFill>
                  <a:schemeClr val="tx1"/>
                </a:solidFill>
              </a:rPr>
              <a:t>63</a:t>
            </a:fld>
            <a:endParaRPr lang="en-US" sz="1050" b="1" dirty="0">
              <a:solidFill>
                <a:schemeClr val="tx1"/>
              </a:solidFill>
            </a:endParaRPr>
          </a:p>
        </p:txBody>
      </p:sp>
      <p:sp>
        <p:nvSpPr>
          <p:cNvPr id="4" name="TextBox 3">
            <a:extLst>
              <a:ext uri="{FF2B5EF4-FFF2-40B4-BE49-F238E27FC236}">
                <a16:creationId xmlns:a16="http://schemas.microsoft.com/office/drawing/2014/main" id="{D7D0954C-0548-4268-AB4F-76BE0D70A8C7}"/>
              </a:ext>
            </a:extLst>
          </p:cNvPr>
          <p:cNvSpPr txBox="1"/>
          <p:nvPr/>
        </p:nvSpPr>
        <p:spPr>
          <a:xfrm>
            <a:off x="534352" y="904902"/>
            <a:ext cx="6840808" cy="8638134"/>
          </a:xfrm>
          <a:prstGeom prst="rect">
            <a:avLst/>
          </a:prstGeom>
          <a:noFill/>
        </p:spPr>
        <p:txBody>
          <a:bodyPr wrap="square">
            <a:spAutoFit/>
          </a:bodyPr>
          <a:lstStyle/>
          <a:p>
            <a:pPr marL="0" marR="0">
              <a:lnSpc>
                <a:spcPct val="125000"/>
              </a:lnSpc>
              <a:spcBef>
                <a:spcPts val="2400"/>
              </a:spcBef>
              <a:spcAft>
                <a:spcPts val="0"/>
              </a:spcAft>
            </a:pPr>
            <a:r>
              <a:rPr lang="en-US" sz="1300" b="1" dirty="0">
                <a:effectLst/>
                <a:latin typeface="Cambria" panose="02040503050406030204" pitchFamily="18" charset="0"/>
                <a:ea typeface="Calibri" panose="020F0502020204030204" pitchFamily="34" charset="0"/>
              </a:rPr>
              <a:t>Appendix A:  Being </a:t>
            </a:r>
            <a:r>
              <a:rPr lang="en-US" sz="1300" b="1" i="1" dirty="0" err="1">
                <a:effectLst/>
                <a:latin typeface="Cambria" panose="02040503050406030204" pitchFamily="18" charset="0"/>
                <a:ea typeface="Calibri" panose="020F0502020204030204" pitchFamily="34" charset="0"/>
              </a:rPr>
              <a:t>Nosei</a:t>
            </a:r>
            <a:r>
              <a:rPr lang="en-US" sz="1300" b="1" i="1" dirty="0">
                <a:effectLst/>
                <a:latin typeface="Cambria" panose="02040503050406030204" pitchFamily="18" charset="0"/>
                <a:ea typeface="Calibri" panose="020F0502020204030204" pitchFamily="34" charset="0"/>
              </a:rPr>
              <a:t> </a:t>
            </a:r>
            <a:r>
              <a:rPr lang="en-US" sz="1300" b="1" i="1" dirty="0" err="1">
                <a:effectLst/>
                <a:latin typeface="Cambria" panose="02040503050406030204" pitchFamily="18" charset="0"/>
                <a:ea typeface="Calibri" panose="020F0502020204030204" pitchFamily="34" charset="0"/>
              </a:rPr>
              <a:t>B’ol</a:t>
            </a:r>
            <a:r>
              <a:rPr lang="en-US" sz="1300" b="1" dirty="0">
                <a:effectLst/>
                <a:latin typeface="Cambria" panose="02040503050406030204" pitchFamily="18" charset="0"/>
                <a:ea typeface="Calibri" panose="020F0502020204030204" pitchFamily="34" charset="0"/>
              </a:rPr>
              <a:t> with Hashem’s pain and praying for relief of His pain</a:t>
            </a:r>
            <a:endParaRPr lang="en-US" sz="1300" dirty="0">
              <a:effectLst/>
              <a:latin typeface="Calibri" panose="020F0502020204030204" pitchFamily="34" charset="0"/>
              <a:ea typeface="Calibri" panose="020F0502020204030204" pitchFamily="34" charset="0"/>
            </a:endParaRPr>
          </a:p>
          <a:p>
            <a:pPr marL="0" marR="0" algn="ctr">
              <a:lnSpc>
                <a:spcPct val="125000"/>
              </a:lnSpc>
              <a:spcBef>
                <a:spcPts val="400"/>
              </a:spcBef>
              <a:spcAft>
                <a:spcPts val="0"/>
              </a:spcAft>
            </a:pPr>
            <a:r>
              <a:rPr lang="en-US" sz="1100" b="1" u="sng" dirty="0">
                <a:effectLst/>
                <a:latin typeface="Calibri" panose="020F0502020204030204" pitchFamily="34" charset="0"/>
                <a:ea typeface="Calibri" panose="020F0502020204030204" pitchFamily="34" charset="0"/>
              </a:rPr>
              <a:t>Slide 40</a:t>
            </a:r>
            <a:endParaRPr lang="en-US" sz="1100" dirty="0">
              <a:effectLst/>
              <a:latin typeface="Calibri" panose="020F0502020204030204" pitchFamily="34" charset="0"/>
              <a:ea typeface="Calibri" panose="020F0502020204030204" pitchFamily="34" charset="0"/>
            </a:endParaRPr>
          </a:p>
          <a:p>
            <a:pPr>
              <a:lnSpc>
                <a:spcPct val="125000"/>
              </a:lnSpc>
            </a:pPr>
            <a:r>
              <a:rPr lang="en-US" sz="1200" kern="1200" baseline="30000" dirty="0">
                <a:effectLst/>
                <a:latin typeface="Calibri" panose="020F0502020204030204" pitchFamily="34" charset="0"/>
                <a:ea typeface="Times New Roman" panose="02020603050405020304" pitchFamily="18" charset="0"/>
                <a:cs typeface="Calibri" panose="020F0502020204030204" pitchFamily="34" charset="0"/>
              </a:rPr>
              <a:t>1</a:t>
            </a:r>
            <a:r>
              <a:rPr lang="en-US" sz="1100" kern="1200" dirty="0">
                <a:effectLst/>
                <a:latin typeface="Calibri" panose="020F0502020204030204" pitchFamily="34" charset="0"/>
                <a:ea typeface="Times New Roman" panose="02020603050405020304" pitchFamily="18" charset="0"/>
                <a:cs typeface="Calibri" panose="020F0502020204030204" pitchFamily="34" charset="0"/>
              </a:rPr>
              <a:t>See </a:t>
            </a:r>
            <a:r>
              <a:rPr lang="en-US" sz="1100" kern="1200" dirty="0" err="1">
                <a:effectLst/>
                <a:latin typeface="Calibri" panose="020F0502020204030204" pitchFamily="34" charset="0"/>
                <a:ea typeface="Times New Roman" panose="02020603050405020304" pitchFamily="18" charset="0"/>
                <a:cs typeface="Calibri" panose="020F0502020204030204" pitchFamily="34" charset="0"/>
              </a:rPr>
              <a:t>Kuntres</a:t>
            </a:r>
            <a:r>
              <a:rPr lang="en-US" sz="1100" kern="1200" dirty="0">
                <a:effectLst/>
                <a:latin typeface="Calibri" panose="020F0502020204030204" pitchFamily="34" charset="0"/>
                <a:ea typeface="Times New Roman" panose="02020603050405020304" pitchFamily="18" charset="0"/>
                <a:cs typeface="Calibri" panose="020F0502020204030204" pitchFamily="34" charset="0"/>
              </a:rPr>
              <a:t>, Section </a:t>
            </a:r>
            <a:r>
              <a:rPr lang="en-US" sz="1000" kern="1200" dirty="0">
                <a:effectLst/>
                <a:latin typeface="Cambria" panose="02040503050406030204" pitchFamily="18" charset="0"/>
                <a:ea typeface="Times New Roman" panose="02020603050405020304" pitchFamily="18" charset="0"/>
                <a:cs typeface="Calibri" panose="020F0502020204030204" pitchFamily="34" charset="0"/>
              </a:rPr>
              <a:t>VII-B,</a:t>
            </a:r>
            <a:r>
              <a:rPr lang="en-US" sz="1000" kern="1200" dirty="0">
                <a:effectLst/>
                <a:latin typeface="Calibri" panose="020F0502020204030204" pitchFamily="34" charset="0"/>
                <a:ea typeface="Times New Roman" panose="02020603050405020304" pitchFamily="18" charset="0"/>
                <a:cs typeface="Calibri" panose="020F0502020204030204" pitchFamily="34" charset="0"/>
              </a:rPr>
              <a:t> </a:t>
            </a:r>
            <a:r>
              <a:rPr lang="en-US" sz="1100" kern="1200" dirty="0">
                <a:effectLst/>
                <a:latin typeface="Calibri" panose="020F0502020204030204" pitchFamily="34" charset="0"/>
                <a:ea typeface="Times New Roman" panose="02020603050405020304" pitchFamily="18" charset="0"/>
                <a:cs typeface="Calibri" panose="020F0502020204030204" pitchFamily="34" charset="0"/>
              </a:rPr>
              <a:t>pp. 62-65 (regarding: “Being </a:t>
            </a:r>
            <a:r>
              <a:rPr lang="en-US" sz="1100" i="1" kern="1200" dirty="0" err="1">
                <a:effectLst/>
                <a:latin typeface="Calibri" panose="020F0502020204030204" pitchFamily="34" charset="0"/>
                <a:ea typeface="Times New Roman" panose="02020603050405020304" pitchFamily="18" charset="0"/>
                <a:cs typeface="Calibri" panose="020F0502020204030204" pitchFamily="34" charset="0"/>
              </a:rPr>
              <a:t>Nosei</a:t>
            </a:r>
            <a:r>
              <a:rPr lang="en-US" sz="1100" i="1" kern="1200" dirty="0">
                <a:effectLst/>
                <a:latin typeface="Calibri" panose="020F0502020204030204" pitchFamily="34" charset="0"/>
                <a:ea typeface="Times New Roman" panose="02020603050405020304" pitchFamily="18" charset="0"/>
                <a:cs typeface="Calibri" panose="020F0502020204030204" pitchFamily="34" charset="0"/>
              </a:rPr>
              <a:t> </a:t>
            </a:r>
            <a:r>
              <a:rPr lang="en-US" sz="1100" i="1" kern="1200" dirty="0" err="1">
                <a:effectLst/>
                <a:latin typeface="Calibri" panose="020F0502020204030204" pitchFamily="34" charset="0"/>
                <a:ea typeface="Times New Roman" panose="02020603050405020304" pitchFamily="18" charset="0"/>
                <a:cs typeface="Calibri" panose="020F0502020204030204" pitchFamily="34" charset="0"/>
              </a:rPr>
              <a:t>B’ol</a:t>
            </a:r>
            <a:r>
              <a:rPr lang="en-US" sz="1100" i="1" kern="1200" dirty="0">
                <a:effectLst/>
                <a:latin typeface="Calibri" panose="020F0502020204030204" pitchFamily="34" charset="0"/>
                <a:ea typeface="Times New Roman" panose="02020603050405020304" pitchFamily="18" charset="0"/>
                <a:cs typeface="Calibri" panose="020F0502020204030204" pitchFamily="34" charset="0"/>
              </a:rPr>
              <a:t> </a:t>
            </a:r>
            <a:r>
              <a:rPr lang="en-US" sz="1100" kern="1200" dirty="0">
                <a:effectLst/>
                <a:latin typeface="Calibri" panose="020F0502020204030204" pitchFamily="34" charset="0"/>
                <a:ea typeface="Times New Roman" panose="02020603050405020304" pitchFamily="18" charset="0"/>
                <a:cs typeface="Calibri" panose="020F0502020204030204" pitchFamily="34" charset="0"/>
              </a:rPr>
              <a:t>with for G-d’s pain and the responsibility to pray for relief of His pain”).</a:t>
            </a:r>
            <a:endParaRPr lang="en-US" sz="1100" dirty="0">
              <a:effectLst/>
              <a:latin typeface="Calibri" panose="020F0502020204030204" pitchFamily="34" charset="0"/>
              <a:ea typeface="Calibri" panose="020F0502020204030204" pitchFamily="34" charset="0"/>
            </a:endParaRPr>
          </a:p>
          <a:p>
            <a:pPr marL="0" marR="0">
              <a:lnSpc>
                <a:spcPct val="125000"/>
              </a:lnSpc>
              <a:spcBef>
                <a:spcPts val="600"/>
              </a:spcBef>
              <a:spcAft>
                <a:spcPts val="0"/>
              </a:spcAft>
            </a:pPr>
            <a:r>
              <a:rPr lang="en-US" sz="1200" baseline="30000" dirty="0">
                <a:effectLst/>
                <a:latin typeface="Calibri" panose="020F0502020204030204" pitchFamily="34" charset="0"/>
                <a:ea typeface="Calibri" panose="020F0502020204030204" pitchFamily="34" charset="0"/>
              </a:rPr>
              <a:t>2</a:t>
            </a:r>
            <a:r>
              <a:rPr lang="en-US" sz="1100" dirty="0">
                <a:effectLst/>
                <a:latin typeface="Calibri" panose="020F0502020204030204" pitchFamily="34" charset="0"/>
                <a:ea typeface="Calibri" panose="020F0502020204030204" pitchFamily="34" charset="0"/>
              </a:rPr>
              <a:t>Mishna Sanhedrin (Source A-1, same slide below).</a:t>
            </a:r>
          </a:p>
          <a:p>
            <a:pPr marL="0" marR="0">
              <a:lnSpc>
                <a:spcPct val="125000"/>
              </a:lnSpc>
              <a:spcBef>
                <a:spcPts val="600"/>
              </a:spcBef>
              <a:spcAft>
                <a:spcPts val="0"/>
              </a:spcAft>
            </a:pPr>
            <a:r>
              <a:rPr lang="en-US" sz="1200" baseline="30000" dirty="0">
                <a:effectLst/>
                <a:latin typeface="Calibri" panose="020F0502020204030204" pitchFamily="34" charset="0"/>
                <a:ea typeface="Calibri" panose="020F0502020204030204" pitchFamily="34" charset="0"/>
              </a:rPr>
              <a:t>3</a:t>
            </a:r>
            <a:r>
              <a:rPr lang="en-US" sz="1100" dirty="0">
                <a:effectLst/>
                <a:latin typeface="Calibri" panose="020F0502020204030204" pitchFamily="34" charset="0"/>
                <a:ea typeface="Times New Roman" panose="02020603050405020304" pitchFamily="18" charset="0"/>
              </a:rPr>
              <a:t>Rebbi Chaim of </a:t>
            </a:r>
            <a:r>
              <a:rPr lang="en-US" sz="1100" dirty="0" err="1">
                <a:effectLst/>
                <a:latin typeface="Calibri" panose="020F0502020204030204" pitchFamily="34" charset="0"/>
                <a:ea typeface="Times New Roman" panose="02020603050405020304" pitchFamily="18" charset="0"/>
              </a:rPr>
              <a:t>Volozhin</a:t>
            </a:r>
            <a:r>
              <a:rPr lang="en-US" sz="1100" dirty="0">
                <a:effectLst/>
                <a:latin typeface="Calibri" panose="020F0502020204030204" pitchFamily="34" charset="0"/>
                <a:ea typeface="Times New Roman" panose="02020603050405020304" pitchFamily="18" charset="0"/>
              </a:rPr>
              <a:t> in Nefesh </a:t>
            </a:r>
            <a:r>
              <a:rPr lang="en-US" sz="1100" dirty="0" err="1">
                <a:effectLst/>
                <a:latin typeface="Calibri" panose="020F0502020204030204" pitchFamily="34" charset="0"/>
                <a:ea typeface="Times New Roman" panose="02020603050405020304" pitchFamily="18" charset="0"/>
              </a:rPr>
              <a:t>HaChaim</a:t>
            </a:r>
            <a:r>
              <a:rPr lang="en-US" sz="1100" dirty="0">
                <a:effectLst/>
                <a:latin typeface="Calibri" panose="020F0502020204030204" pitchFamily="34" charset="0"/>
                <a:ea typeface="Times New Roman" panose="02020603050405020304" pitchFamily="18" charset="0"/>
              </a:rPr>
              <a:t> (Source A-2, same slide below).</a:t>
            </a:r>
            <a:endParaRPr lang="en-US" sz="1100" dirty="0">
              <a:effectLst/>
              <a:latin typeface="Calibri" panose="020F0502020204030204" pitchFamily="34" charset="0"/>
              <a:ea typeface="Calibri" panose="020F0502020204030204" pitchFamily="34" charset="0"/>
            </a:endParaRPr>
          </a:p>
          <a:p>
            <a:pPr marL="0" marR="0">
              <a:lnSpc>
                <a:spcPct val="125000"/>
              </a:lnSpc>
              <a:spcBef>
                <a:spcPts val="600"/>
              </a:spcBef>
              <a:spcAft>
                <a:spcPts val="0"/>
              </a:spcAft>
            </a:pPr>
            <a:r>
              <a:rPr lang="en-US" sz="1200" baseline="30000" dirty="0">
                <a:effectLst/>
                <a:latin typeface="Calibri" panose="020F0502020204030204" pitchFamily="34" charset="0"/>
                <a:ea typeface="Calibri" panose="020F0502020204030204" pitchFamily="34" charset="0"/>
              </a:rPr>
              <a:t>4</a:t>
            </a:r>
            <a:r>
              <a:rPr lang="en-US" sz="1100" dirty="0">
                <a:effectLst/>
                <a:latin typeface="Calibri" panose="020F0502020204030204" pitchFamily="34" charset="0"/>
                <a:ea typeface="Times New Roman" panose="02020603050405020304" pitchFamily="18" charset="0"/>
              </a:rPr>
              <a:t>Rav </a:t>
            </a:r>
            <a:r>
              <a:rPr lang="en-US" sz="1100" dirty="0" err="1">
                <a:effectLst/>
                <a:latin typeface="Calibri" panose="020F0502020204030204" pitchFamily="34" charset="0"/>
                <a:ea typeface="Times New Roman" panose="02020603050405020304" pitchFamily="18" charset="0"/>
              </a:rPr>
              <a:t>Shomo</a:t>
            </a:r>
            <a:r>
              <a:rPr lang="en-US" sz="1100" dirty="0">
                <a:effectLst/>
                <a:latin typeface="Calibri" panose="020F0502020204030204" pitchFamily="34" charset="0"/>
                <a:ea typeface="Times New Roman" panose="02020603050405020304" pitchFamily="18" charset="0"/>
              </a:rPr>
              <a:t> </a:t>
            </a:r>
            <a:r>
              <a:rPr lang="en-US" sz="1100" dirty="0" err="1">
                <a:effectLst/>
                <a:latin typeface="Calibri" panose="020F0502020204030204" pitchFamily="34" charset="0"/>
                <a:ea typeface="Times New Roman" panose="02020603050405020304" pitchFamily="18" charset="0"/>
              </a:rPr>
              <a:t>Wolbe</a:t>
            </a:r>
            <a:r>
              <a:rPr lang="en-US" sz="1100" dirty="0">
                <a:effectLst/>
                <a:latin typeface="Calibri" panose="020F0502020204030204" pitchFamily="34" charset="0"/>
                <a:ea typeface="Times New Roman" panose="02020603050405020304" pitchFamily="18" charset="0"/>
              </a:rPr>
              <a:t> (see </a:t>
            </a:r>
            <a:r>
              <a:rPr lang="en-US" sz="1100" dirty="0" err="1">
                <a:effectLst/>
                <a:latin typeface="Calibri" panose="020F0502020204030204" pitchFamily="34" charset="0"/>
                <a:ea typeface="Times New Roman" panose="02020603050405020304" pitchFamily="18" charset="0"/>
              </a:rPr>
              <a:t>Kuntres</a:t>
            </a:r>
            <a:r>
              <a:rPr lang="en-US" sz="1100" dirty="0">
                <a:effectLst/>
                <a:latin typeface="Calibri" panose="020F0502020204030204" pitchFamily="34" charset="0"/>
                <a:ea typeface="Times New Roman" panose="02020603050405020304" pitchFamily="18" charset="0"/>
              </a:rPr>
              <a:t>, Source </a:t>
            </a:r>
            <a:r>
              <a:rPr lang="en-US" sz="1000" dirty="0">
                <a:effectLst/>
                <a:latin typeface="Cambria" panose="02040503050406030204" pitchFamily="18" charset="0"/>
                <a:ea typeface="Times New Roman" panose="02020603050405020304" pitchFamily="18" charset="0"/>
              </a:rPr>
              <a:t>VII-4</a:t>
            </a:r>
            <a:r>
              <a:rPr lang="en-US" sz="1000" dirty="0">
                <a:effectLst/>
                <a:latin typeface="Calibri" panose="020F0502020204030204" pitchFamily="34" charset="0"/>
                <a:ea typeface="Times New Roman" panose="02020603050405020304" pitchFamily="18" charset="0"/>
              </a:rPr>
              <a:t>, </a:t>
            </a:r>
            <a:r>
              <a:rPr lang="en-US" sz="1100" dirty="0">
                <a:effectLst/>
                <a:latin typeface="Calibri" panose="020F0502020204030204" pitchFamily="34" charset="0"/>
                <a:ea typeface="Times New Roman" panose="02020603050405020304" pitchFamily="18" charset="0"/>
              </a:rPr>
              <a:t>pp. 62-63)</a:t>
            </a:r>
            <a:r>
              <a:rPr lang="en-US" sz="1100" kern="1200" dirty="0">
                <a:effectLst/>
                <a:latin typeface="Calibri" panose="020F0502020204030204" pitchFamily="34" charset="0"/>
                <a:ea typeface="Times New Roman" panose="02020603050405020304" pitchFamily="18" charset="0"/>
              </a:rPr>
              <a:t>.</a:t>
            </a:r>
            <a:endParaRPr lang="en-US" sz="1100" dirty="0">
              <a:effectLst/>
              <a:latin typeface="Calibri" panose="020F0502020204030204" pitchFamily="34" charset="0"/>
              <a:ea typeface="Calibri" panose="020F0502020204030204" pitchFamily="34" charset="0"/>
            </a:endParaRPr>
          </a:p>
          <a:p>
            <a:pPr marL="0" marR="0" algn="ctr">
              <a:lnSpc>
                <a:spcPct val="125000"/>
              </a:lnSpc>
              <a:spcBef>
                <a:spcPts val="1200"/>
              </a:spcBef>
              <a:spcAft>
                <a:spcPts val="0"/>
              </a:spcAft>
            </a:pPr>
            <a:r>
              <a:rPr lang="en-US" sz="1100" b="1" u="sng" dirty="0">
                <a:effectLst/>
                <a:latin typeface="Calibri" panose="020F0502020204030204" pitchFamily="34" charset="0"/>
                <a:ea typeface="Calibri" panose="020F0502020204030204" pitchFamily="34" charset="0"/>
              </a:rPr>
              <a:t>Slide 41</a:t>
            </a:r>
            <a:endParaRPr lang="en-US" sz="1100" dirty="0">
              <a:effectLst/>
              <a:latin typeface="Calibri" panose="020F0502020204030204" pitchFamily="34" charset="0"/>
              <a:ea typeface="Calibri" panose="020F0502020204030204" pitchFamily="34" charset="0"/>
            </a:endParaRPr>
          </a:p>
          <a:p>
            <a:pPr marL="0" marR="0">
              <a:lnSpc>
                <a:spcPct val="125000"/>
              </a:lnSpc>
              <a:spcBef>
                <a:spcPts val="600"/>
              </a:spcBef>
              <a:spcAft>
                <a:spcPts val="0"/>
              </a:spcAft>
            </a:pPr>
            <a:r>
              <a:rPr lang="en-US" sz="1200" kern="1200" baseline="30000" dirty="0">
                <a:effectLst/>
                <a:latin typeface="Calibri" panose="020F0502020204030204" pitchFamily="34" charset="0"/>
                <a:ea typeface="Calibri" panose="020F0502020204030204" pitchFamily="34" charset="0"/>
              </a:rPr>
              <a:t>5</a:t>
            </a:r>
            <a:r>
              <a:rPr lang="en-US" sz="1100" kern="1200" dirty="0">
                <a:effectLst/>
                <a:latin typeface="Calibri" panose="020F0502020204030204" pitchFamily="34" charset="0"/>
                <a:ea typeface="Calibri" panose="020F0502020204030204" pitchFamily="34" charset="0"/>
              </a:rPr>
              <a:t>See </a:t>
            </a:r>
            <a:r>
              <a:rPr lang="en-US" sz="1100" kern="1200" dirty="0" err="1">
                <a:effectLst/>
                <a:latin typeface="Calibri" panose="020F0502020204030204" pitchFamily="34" charset="0"/>
                <a:ea typeface="Calibri" panose="020F0502020204030204" pitchFamily="34" charset="0"/>
              </a:rPr>
              <a:t>Kuntres</a:t>
            </a:r>
            <a:r>
              <a:rPr lang="en-US" sz="1100" kern="1200" dirty="0">
                <a:effectLst/>
                <a:latin typeface="Calibri" panose="020F0502020204030204" pitchFamily="34" charset="0"/>
                <a:ea typeface="Calibri" panose="020F0502020204030204" pitchFamily="34" charset="0"/>
              </a:rPr>
              <a:t>, Source </a:t>
            </a:r>
            <a:r>
              <a:rPr lang="en-US" sz="1000" kern="1200" dirty="0">
                <a:effectLst/>
                <a:latin typeface="Cambria" panose="02040503050406030204" pitchFamily="18" charset="0"/>
                <a:ea typeface="Calibri" panose="020F0502020204030204" pitchFamily="34" charset="0"/>
              </a:rPr>
              <a:t>VII-6,</a:t>
            </a:r>
            <a:r>
              <a:rPr lang="en-US" sz="1000" kern="1200" dirty="0">
                <a:effectLst/>
                <a:latin typeface="Calibri" panose="020F0502020204030204" pitchFamily="34" charset="0"/>
                <a:ea typeface="Calibri" panose="020F0502020204030204" pitchFamily="34" charset="0"/>
              </a:rPr>
              <a:t> </a:t>
            </a:r>
            <a:r>
              <a:rPr lang="en-US" sz="1100" kern="1200" dirty="0">
                <a:effectLst/>
                <a:latin typeface="Calibri" panose="020F0502020204030204" pitchFamily="34" charset="0"/>
                <a:ea typeface="Calibri" panose="020F0502020204030204" pitchFamily="34" charset="0"/>
              </a:rPr>
              <a:t>(p. 64): </a:t>
            </a:r>
            <a:r>
              <a:rPr lang="en-US" sz="1100" kern="1200" dirty="0" err="1">
                <a:effectLst/>
                <a:latin typeface="Calibri" panose="020F0502020204030204" pitchFamily="34" charset="0"/>
                <a:ea typeface="Calibri" panose="020F0502020204030204" pitchFamily="34" charset="0"/>
              </a:rPr>
              <a:t>Gemara</a:t>
            </a:r>
            <a:r>
              <a:rPr lang="en-US" sz="1100" kern="1200" dirty="0">
                <a:effectLst/>
                <a:latin typeface="Calibri" panose="020F0502020204030204" pitchFamily="34" charset="0"/>
                <a:ea typeface="Calibri" panose="020F0502020204030204" pitchFamily="34" charset="0"/>
              </a:rPr>
              <a:t> </a:t>
            </a:r>
            <a:r>
              <a:rPr lang="en-US" sz="1100" kern="1200" dirty="0" err="1">
                <a:effectLst/>
                <a:latin typeface="Calibri" panose="020F0502020204030204" pitchFamily="34" charset="0"/>
                <a:ea typeface="Calibri" panose="020F0502020204030204" pitchFamily="34" charset="0"/>
              </a:rPr>
              <a:t>Berachos</a:t>
            </a:r>
            <a:r>
              <a:rPr lang="en-US" sz="1100" kern="1200" dirty="0">
                <a:effectLst/>
                <a:latin typeface="Calibri" panose="020F0502020204030204" pitchFamily="34" charset="0"/>
                <a:ea typeface="Calibri" panose="020F0502020204030204" pitchFamily="34" charset="0"/>
              </a:rPr>
              <a:t>: When G-d hears us praise His Name (i.e., responding, </a:t>
            </a:r>
            <a:r>
              <a:rPr lang="en-US" sz="1100" dirty="0">
                <a:effectLst/>
                <a:latin typeface="Calibri" panose="020F0502020204030204" pitchFamily="34" charset="0"/>
                <a:ea typeface="Calibri" panose="020F0502020204030204" pitchFamily="34" charset="0"/>
                <a:cs typeface="Calibri" panose="020F0502020204030204" pitchFamily="34" charset="0"/>
              </a:rPr>
              <a:t>“May His great Name be blessed,”</a:t>
            </a:r>
            <a:r>
              <a:rPr lang="en-US" sz="1100" kern="1200" dirty="0">
                <a:effectLst/>
                <a:latin typeface="Calibri" panose="020F0502020204030204" pitchFamily="34" charset="0"/>
                <a:ea typeface="Calibri" panose="020F0502020204030204" pitchFamily="34" charset="0"/>
              </a:rPr>
              <a:t> in the Kaddish), He shakes His head and says: “</a:t>
            </a:r>
            <a:r>
              <a:rPr lang="en-US" sz="1100" i="1" kern="1200" dirty="0">
                <a:effectLst/>
                <a:latin typeface="Calibri" panose="020F0502020204030204" pitchFamily="34" charset="0"/>
                <a:ea typeface="Calibri" panose="020F0502020204030204" pitchFamily="34" charset="0"/>
              </a:rPr>
              <a:t>How great is the pain of the Father Who exiled His children!  Woe to the children who were exiled from their Father’s table</a:t>
            </a:r>
            <a:r>
              <a:rPr lang="en-US" sz="1100" kern="1200" dirty="0">
                <a:effectLst/>
                <a:latin typeface="Calibri" panose="020F0502020204030204" pitchFamily="34" charset="0"/>
                <a:ea typeface="Calibri" panose="020F0502020204030204" pitchFamily="34" charset="0"/>
              </a:rPr>
              <a:t>.”</a:t>
            </a:r>
            <a:endParaRPr lang="en-US" sz="1100" dirty="0">
              <a:effectLst/>
              <a:latin typeface="Calibri" panose="020F0502020204030204" pitchFamily="34" charset="0"/>
              <a:ea typeface="Calibri" panose="020F0502020204030204" pitchFamily="34" charset="0"/>
            </a:endParaRPr>
          </a:p>
          <a:p>
            <a:pPr marL="0" marR="0">
              <a:lnSpc>
                <a:spcPct val="125000"/>
              </a:lnSpc>
              <a:spcBef>
                <a:spcPts val="600"/>
              </a:spcBef>
              <a:spcAft>
                <a:spcPts val="0"/>
              </a:spcAft>
            </a:pPr>
            <a:r>
              <a:rPr lang="en-US" sz="1200" kern="1200" baseline="30000" dirty="0">
                <a:effectLst/>
                <a:latin typeface="Calibri" panose="020F0502020204030204" pitchFamily="34" charset="0"/>
                <a:ea typeface="Calibri" panose="020F0502020204030204" pitchFamily="34" charset="0"/>
              </a:rPr>
              <a:t>6</a:t>
            </a:r>
            <a:r>
              <a:rPr lang="en-US" sz="1100" kern="1200" dirty="0">
                <a:effectLst/>
                <a:latin typeface="Calibri" panose="020F0502020204030204" pitchFamily="34" charset="0"/>
                <a:ea typeface="Calibri" panose="020F0502020204030204" pitchFamily="34" charset="0"/>
              </a:rPr>
              <a:t>See </a:t>
            </a:r>
            <a:r>
              <a:rPr lang="en-US" sz="1100" kern="1200" dirty="0" err="1">
                <a:effectLst/>
                <a:latin typeface="Calibri" panose="020F0502020204030204" pitchFamily="34" charset="0"/>
                <a:ea typeface="Calibri" panose="020F0502020204030204" pitchFamily="34" charset="0"/>
              </a:rPr>
              <a:t>Kuntres</a:t>
            </a:r>
            <a:r>
              <a:rPr lang="en-US" sz="1100" kern="1200" dirty="0">
                <a:effectLst/>
                <a:latin typeface="Calibri" panose="020F0502020204030204" pitchFamily="34" charset="0"/>
                <a:ea typeface="Calibri" panose="020F0502020204030204" pitchFamily="34" charset="0"/>
              </a:rPr>
              <a:t>, Source </a:t>
            </a:r>
            <a:r>
              <a:rPr lang="en-US" sz="1000" kern="1200" dirty="0">
                <a:effectLst/>
                <a:latin typeface="Cambria" panose="02040503050406030204" pitchFamily="18" charset="0"/>
                <a:ea typeface="Calibri" panose="020F0502020204030204" pitchFamily="34" charset="0"/>
              </a:rPr>
              <a:t>VII-5</a:t>
            </a:r>
            <a:r>
              <a:rPr lang="en-US" sz="1000" kern="1200" dirty="0">
                <a:effectLst/>
                <a:latin typeface="Calibri" panose="020F0502020204030204" pitchFamily="34" charset="0"/>
                <a:ea typeface="Calibri" panose="020F0502020204030204" pitchFamily="34" charset="0"/>
              </a:rPr>
              <a:t>, </a:t>
            </a:r>
            <a:r>
              <a:rPr lang="en-US" sz="1100" kern="1200" dirty="0">
                <a:effectLst/>
                <a:latin typeface="Calibri" panose="020F0502020204030204" pitchFamily="34" charset="0"/>
                <a:ea typeface="Calibri" panose="020F0502020204030204" pitchFamily="34" charset="0"/>
              </a:rPr>
              <a:t>(p. 63): </a:t>
            </a:r>
            <a:r>
              <a:rPr lang="en-US" sz="1100" i="1" kern="1200" dirty="0">
                <a:effectLst/>
                <a:latin typeface="Calibri" panose="020F0502020204030204" pitchFamily="34" charset="0"/>
                <a:ea typeface="Calibri" panose="020F0502020204030204" pitchFamily="34" charset="0"/>
              </a:rPr>
              <a:t>Nefesh </a:t>
            </a:r>
            <a:r>
              <a:rPr lang="en-US" sz="1100" i="1" kern="1200" dirty="0" err="1">
                <a:effectLst/>
                <a:latin typeface="Calibri" panose="020F0502020204030204" pitchFamily="34" charset="0"/>
                <a:ea typeface="Calibri" panose="020F0502020204030204" pitchFamily="34" charset="0"/>
              </a:rPr>
              <a:t>HaChaim</a:t>
            </a:r>
            <a:r>
              <a:rPr lang="en-US" sz="1100" i="1" kern="1200" dirty="0">
                <a:effectLst/>
                <a:latin typeface="Calibri" panose="020F0502020204030204" pitchFamily="34" charset="0"/>
                <a:ea typeface="Calibri" panose="020F0502020204030204" pitchFamily="34" charset="0"/>
              </a:rPr>
              <a:t>: </a:t>
            </a:r>
            <a:r>
              <a:rPr lang="en-US" sz="1100" kern="1200" dirty="0">
                <a:effectLst/>
                <a:latin typeface="Calibri" panose="020F0502020204030204" pitchFamily="34" charset="0"/>
                <a:ea typeface="Calibri" panose="020F0502020204030204" pitchFamily="34" charset="0"/>
              </a:rPr>
              <a:t> “[When Jews suffer from oppression], </a:t>
            </a:r>
            <a:r>
              <a:rPr lang="en-US" sz="1100" i="1" kern="1200" dirty="0">
                <a:effectLst/>
                <a:latin typeface="Calibri" panose="020F0502020204030204" pitchFamily="34" charset="0"/>
                <a:ea typeface="Calibri" panose="020F0502020204030204" pitchFamily="34" charset="0"/>
              </a:rPr>
              <a:t>we are required to pour out our souls in prayer over the desecration of Hashem’s Name</a:t>
            </a:r>
            <a:r>
              <a:rPr lang="en-US" sz="1100" kern="1200" dirty="0">
                <a:effectLst/>
                <a:latin typeface="Calibri" panose="020F0502020204030204" pitchFamily="34" charset="0"/>
                <a:ea typeface="Calibri" panose="020F0502020204030204" pitchFamily="34" charset="0"/>
              </a:rPr>
              <a:t>.”   </a:t>
            </a:r>
            <a:endParaRPr lang="en-US" sz="1100" dirty="0">
              <a:effectLst/>
              <a:latin typeface="Calibri" panose="020F0502020204030204" pitchFamily="34" charset="0"/>
              <a:ea typeface="Calibri" panose="020F0502020204030204" pitchFamily="34" charset="0"/>
            </a:endParaRPr>
          </a:p>
          <a:p>
            <a:pPr marL="0" marR="0" algn="ctr">
              <a:lnSpc>
                <a:spcPct val="125000"/>
              </a:lnSpc>
              <a:spcBef>
                <a:spcPts val="1200"/>
              </a:spcBef>
              <a:spcAft>
                <a:spcPts val="0"/>
              </a:spcAft>
            </a:pPr>
            <a:r>
              <a:rPr lang="en-US" sz="1100" b="1" u="sng" dirty="0">
                <a:effectLst/>
                <a:latin typeface="Calibri" panose="020F0502020204030204" pitchFamily="34" charset="0"/>
                <a:ea typeface="Calibri" panose="020F0502020204030204" pitchFamily="34" charset="0"/>
              </a:rPr>
              <a:t>Slide 43</a:t>
            </a:r>
            <a:endParaRPr lang="en-US" sz="1100" dirty="0">
              <a:effectLst/>
              <a:latin typeface="Calibri" panose="020F0502020204030204" pitchFamily="34" charset="0"/>
              <a:ea typeface="Calibri" panose="020F0502020204030204" pitchFamily="34" charset="0"/>
            </a:endParaRPr>
          </a:p>
          <a:p>
            <a:pPr marL="0" marR="0">
              <a:lnSpc>
                <a:spcPct val="125000"/>
              </a:lnSpc>
              <a:spcBef>
                <a:spcPts val="600"/>
              </a:spcBef>
              <a:spcAft>
                <a:spcPts val="0"/>
              </a:spcAft>
            </a:pPr>
            <a:r>
              <a:rPr lang="en-US" sz="1200" baseline="30000" dirty="0">
                <a:effectLst/>
                <a:latin typeface="Calibri" panose="020F0502020204030204" pitchFamily="34" charset="0"/>
                <a:ea typeface="Calibri" panose="020F0502020204030204" pitchFamily="34" charset="0"/>
              </a:rPr>
              <a:t>7</a:t>
            </a:r>
            <a:r>
              <a:rPr lang="en-US" sz="1100" dirty="0">
                <a:effectLst/>
                <a:latin typeface="Calibri" panose="020F0502020204030204" pitchFamily="34" charset="0"/>
                <a:ea typeface="Calibri" panose="020F0502020204030204" pitchFamily="34" charset="0"/>
              </a:rPr>
              <a:t>Rav </a:t>
            </a:r>
            <a:r>
              <a:rPr lang="en-US" sz="1100" dirty="0" err="1">
                <a:effectLst/>
                <a:latin typeface="Calibri" panose="020F0502020204030204" pitchFamily="34" charset="0"/>
                <a:ea typeface="Calibri" panose="020F0502020204030204" pitchFamily="34" charset="0"/>
              </a:rPr>
              <a:t>Shomo</a:t>
            </a:r>
            <a:r>
              <a:rPr lang="en-US" sz="1100" dirty="0">
                <a:effectLst/>
                <a:latin typeface="Calibri" panose="020F0502020204030204" pitchFamily="34" charset="0"/>
                <a:ea typeface="Calibri" panose="020F0502020204030204" pitchFamily="34" charset="0"/>
              </a:rPr>
              <a:t> </a:t>
            </a:r>
            <a:r>
              <a:rPr lang="en-US" sz="1100" dirty="0" err="1">
                <a:effectLst/>
                <a:latin typeface="Calibri" panose="020F0502020204030204" pitchFamily="34" charset="0"/>
                <a:ea typeface="Calibri" panose="020F0502020204030204" pitchFamily="34" charset="0"/>
              </a:rPr>
              <a:t>Wolbe</a:t>
            </a:r>
            <a:r>
              <a:rPr lang="en-US" sz="1100" dirty="0">
                <a:effectLst/>
                <a:latin typeface="Calibri" panose="020F0502020204030204" pitchFamily="34" charset="0"/>
                <a:ea typeface="Calibri" panose="020F0502020204030204" pitchFamily="34" charset="0"/>
              </a:rPr>
              <a:t> (see </a:t>
            </a:r>
            <a:r>
              <a:rPr lang="en-US" sz="1100" dirty="0" err="1">
                <a:effectLst/>
                <a:latin typeface="Calibri" panose="020F0502020204030204" pitchFamily="34" charset="0"/>
                <a:ea typeface="Calibri" panose="020F0502020204030204" pitchFamily="34" charset="0"/>
              </a:rPr>
              <a:t>Kuntres</a:t>
            </a:r>
            <a:r>
              <a:rPr lang="en-US" sz="1100" dirty="0">
                <a:effectLst/>
                <a:latin typeface="Calibri" panose="020F0502020204030204" pitchFamily="34" charset="0"/>
                <a:ea typeface="Calibri" panose="020F0502020204030204" pitchFamily="34" charset="0"/>
              </a:rPr>
              <a:t>, Source </a:t>
            </a:r>
            <a:r>
              <a:rPr lang="en-US" sz="1000" dirty="0">
                <a:effectLst/>
                <a:latin typeface="Cambria" panose="02040503050406030204" pitchFamily="18" charset="0"/>
                <a:ea typeface="Calibri" panose="020F0502020204030204" pitchFamily="34" charset="0"/>
              </a:rPr>
              <a:t>VII-4</a:t>
            </a:r>
            <a:r>
              <a:rPr lang="en-US" sz="1000" dirty="0">
                <a:effectLst/>
                <a:latin typeface="Calibri" panose="020F0502020204030204" pitchFamily="34" charset="0"/>
                <a:ea typeface="Calibri" panose="020F0502020204030204" pitchFamily="34" charset="0"/>
              </a:rPr>
              <a:t>, </a:t>
            </a:r>
            <a:r>
              <a:rPr lang="en-US" sz="1100" dirty="0">
                <a:effectLst/>
                <a:latin typeface="Calibri" panose="020F0502020204030204" pitchFamily="34" charset="0"/>
                <a:ea typeface="Calibri" panose="020F0502020204030204" pitchFamily="34" charset="0"/>
              </a:rPr>
              <a:t>pp. 62-63).</a:t>
            </a:r>
          </a:p>
          <a:p>
            <a:pPr marL="120650" marR="0" algn="r" rtl="1">
              <a:lnSpc>
                <a:spcPct val="125000"/>
              </a:lnSpc>
              <a:spcBef>
                <a:spcPts val="300"/>
              </a:spcBef>
              <a:spcAft>
                <a:spcPts val="0"/>
              </a:spcAft>
            </a:pPr>
            <a:r>
              <a:rPr lang="en-US" sz="1200" baseline="30000" dirty="0">
                <a:effectLst/>
                <a:latin typeface="Calibri" panose="020F0502020204030204" pitchFamily="34" charset="0"/>
                <a:ea typeface="Calibri" panose="020F0502020204030204" pitchFamily="34" charset="0"/>
              </a:rPr>
              <a:t>8</a:t>
            </a:r>
            <a:r>
              <a:rPr lang="he-IL" sz="1200" dirty="0">
                <a:effectLst/>
                <a:latin typeface="Calibri" panose="020F0502020204030204" pitchFamily="34" charset="0"/>
                <a:ea typeface="Calibri" panose="020F0502020204030204" pitchFamily="34" charset="0"/>
                <a:cs typeface="Times New Roman" panose="02020603050405020304" pitchFamily="18" charset="0"/>
              </a:rPr>
              <a:t>הרה״ק רבי לוי יצחק מברדיטשוב זיע״א</a:t>
            </a:r>
            <a:r>
              <a:rPr lang="en-US" sz="1200" dirty="0">
                <a:effectLst/>
                <a:latin typeface="Times New Roman" panose="02020603050405020304" pitchFamily="18" charset="0"/>
                <a:ea typeface="Calibri" panose="020F0502020204030204" pitchFamily="34" charset="0"/>
              </a:rPr>
              <a:t>: </a:t>
            </a:r>
            <a:r>
              <a:rPr lang="he-IL" sz="1200" dirty="0">
                <a:effectLst/>
                <a:latin typeface="Calibri" panose="020F0502020204030204" pitchFamily="34" charset="0"/>
                <a:ea typeface="Calibri" panose="020F0502020204030204" pitchFamily="34" charset="0"/>
                <a:cs typeface="Times New Roman" panose="02020603050405020304" pitchFamily="18" charset="0"/>
              </a:rPr>
              <a:t> קדושת לוי, פ׳ לך לך, (בראשית טו, א)</a:t>
            </a:r>
            <a:r>
              <a:rPr lang="en-US" sz="1200" dirty="0">
                <a:effectLst/>
                <a:latin typeface="Times New Roman" panose="02020603050405020304" pitchFamily="18" charset="0"/>
                <a:ea typeface="Calibri" panose="020F0502020204030204" pitchFamily="34" charset="0"/>
              </a:rPr>
              <a:t>.</a:t>
            </a:r>
            <a:endParaRPr lang="en-US" sz="1200" dirty="0">
              <a:effectLst/>
              <a:latin typeface="Calibri" panose="020F0502020204030204" pitchFamily="34" charset="0"/>
              <a:ea typeface="Calibri" panose="020F0502020204030204" pitchFamily="34" charset="0"/>
            </a:endParaRPr>
          </a:p>
          <a:p>
            <a:pPr marL="0" marR="0">
              <a:lnSpc>
                <a:spcPct val="125000"/>
              </a:lnSpc>
              <a:spcBef>
                <a:spcPts val="2400"/>
              </a:spcBef>
              <a:spcAft>
                <a:spcPts val="0"/>
              </a:spcAft>
            </a:pPr>
            <a:r>
              <a:rPr lang="en-US" sz="1300" b="1" dirty="0">
                <a:effectLst/>
                <a:latin typeface="Cambria" panose="02040503050406030204" pitchFamily="18" charset="0"/>
                <a:ea typeface="Calibri" panose="020F0502020204030204" pitchFamily="34" charset="0"/>
              </a:rPr>
              <a:t>Appendix B:  One who is </a:t>
            </a:r>
            <a:r>
              <a:rPr lang="en-US" sz="1300" b="1" i="1" dirty="0" err="1">
                <a:effectLst/>
                <a:latin typeface="Cambria" panose="02040503050406030204" pitchFamily="18" charset="0"/>
                <a:ea typeface="Calibri" panose="020F0502020204030204" pitchFamily="34" charset="0"/>
              </a:rPr>
              <a:t>Nosei</a:t>
            </a:r>
            <a:r>
              <a:rPr lang="en-US" sz="1300" b="1" i="1" dirty="0">
                <a:effectLst/>
                <a:latin typeface="Cambria" panose="02040503050406030204" pitchFamily="18" charset="0"/>
                <a:ea typeface="Calibri" panose="020F0502020204030204" pitchFamily="34" charset="0"/>
              </a:rPr>
              <a:t> </a:t>
            </a:r>
            <a:r>
              <a:rPr lang="en-US" sz="1300" b="1" i="1" dirty="0" err="1">
                <a:effectLst/>
                <a:latin typeface="Cambria" panose="02040503050406030204" pitchFamily="18" charset="0"/>
                <a:ea typeface="Calibri" panose="020F0502020204030204" pitchFamily="34" charset="0"/>
              </a:rPr>
              <a:t>B’ol</a:t>
            </a:r>
            <a:r>
              <a:rPr lang="en-US" sz="1300" b="1" i="1" dirty="0">
                <a:effectLst/>
                <a:latin typeface="Cambria" panose="02040503050406030204" pitchFamily="18" charset="0"/>
                <a:ea typeface="Calibri" panose="020F0502020204030204" pitchFamily="34" charset="0"/>
              </a:rPr>
              <a:t> </a:t>
            </a:r>
            <a:r>
              <a:rPr lang="en-US" sz="1300" b="1" i="1" dirty="0" err="1">
                <a:effectLst/>
                <a:latin typeface="Cambria" panose="02040503050406030204" pitchFamily="18" charset="0"/>
                <a:ea typeface="Calibri" panose="020F0502020204030204" pitchFamily="34" charset="0"/>
              </a:rPr>
              <a:t>Im</a:t>
            </a:r>
            <a:r>
              <a:rPr lang="en-US" sz="1300" b="1" i="1" dirty="0">
                <a:effectLst/>
                <a:latin typeface="Cambria" panose="02040503050406030204" pitchFamily="18" charset="0"/>
                <a:ea typeface="Calibri" panose="020F0502020204030204" pitchFamily="34" charset="0"/>
              </a:rPr>
              <a:t> </a:t>
            </a:r>
            <a:r>
              <a:rPr lang="en-US" sz="1300" b="1" i="1" dirty="0" err="1">
                <a:effectLst/>
                <a:latin typeface="Cambria" panose="02040503050406030204" pitchFamily="18" charset="0"/>
                <a:ea typeface="Calibri" panose="020F0502020204030204" pitchFamily="34" charset="0"/>
              </a:rPr>
              <a:t>Chaveiro</a:t>
            </a:r>
            <a:r>
              <a:rPr lang="en-US" sz="1300" b="1" dirty="0">
                <a:effectLst/>
                <a:latin typeface="Cambria" panose="02040503050406030204" pitchFamily="18" charset="0"/>
                <a:ea typeface="Calibri" panose="020F0502020204030204" pitchFamily="34" charset="0"/>
              </a:rPr>
              <a:t> leads a life of Kiddush Hashem</a:t>
            </a:r>
            <a:endParaRPr lang="en-US" sz="1300" dirty="0">
              <a:effectLst/>
              <a:latin typeface="Calibri" panose="020F0502020204030204" pitchFamily="34" charset="0"/>
              <a:ea typeface="Calibri" panose="020F0502020204030204" pitchFamily="34" charset="0"/>
            </a:endParaRPr>
          </a:p>
          <a:p>
            <a:pPr marL="0" marR="0" algn="ctr">
              <a:lnSpc>
                <a:spcPct val="125000"/>
              </a:lnSpc>
              <a:spcBef>
                <a:spcPts val="400"/>
              </a:spcBef>
              <a:spcAft>
                <a:spcPts val="0"/>
              </a:spcAft>
            </a:pPr>
            <a:r>
              <a:rPr lang="en-US" sz="1100" b="1" u="sng" dirty="0">
                <a:effectLst/>
                <a:latin typeface="Calibri" panose="020F0502020204030204" pitchFamily="34" charset="0"/>
                <a:ea typeface="Calibri" panose="020F0502020204030204" pitchFamily="34" charset="0"/>
              </a:rPr>
              <a:t>Slide 44</a:t>
            </a:r>
            <a:endParaRPr lang="en-US" sz="1100" dirty="0">
              <a:effectLst/>
              <a:latin typeface="Calibri" panose="020F0502020204030204" pitchFamily="34" charset="0"/>
              <a:ea typeface="Calibri" panose="020F0502020204030204" pitchFamily="34" charset="0"/>
            </a:endParaRPr>
          </a:p>
          <a:p>
            <a:pPr>
              <a:lnSpc>
                <a:spcPct val="125000"/>
              </a:lnSpc>
              <a:spcBef>
                <a:spcPts val="600"/>
              </a:spcBef>
            </a:pPr>
            <a:r>
              <a:rPr lang="en-US" sz="1200" kern="1200" baseline="30000" dirty="0">
                <a:effectLst/>
                <a:latin typeface="Calibri" panose="020F0502020204030204" pitchFamily="34" charset="0"/>
                <a:ea typeface="Times New Roman" panose="02020603050405020304" pitchFamily="18" charset="0"/>
                <a:cs typeface="Calibri" panose="020F0502020204030204" pitchFamily="34" charset="0"/>
              </a:rPr>
              <a:t>1</a:t>
            </a:r>
            <a:r>
              <a:rPr lang="en-US" sz="1100" kern="1200" dirty="0">
                <a:effectLst/>
                <a:latin typeface="Calibri" panose="020F0502020204030204" pitchFamily="34" charset="0"/>
                <a:ea typeface="Times New Roman" panose="02020603050405020304" pitchFamily="18" charset="0"/>
                <a:cs typeface="Calibri" panose="020F0502020204030204" pitchFamily="34" charset="0"/>
              </a:rPr>
              <a:t>See </a:t>
            </a:r>
            <a:r>
              <a:rPr lang="en-US" sz="1100" kern="1200" dirty="0" err="1">
                <a:effectLst/>
                <a:latin typeface="Calibri" panose="020F0502020204030204" pitchFamily="34" charset="0"/>
                <a:ea typeface="Times New Roman" panose="02020603050405020304" pitchFamily="18" charset="0"/>
                <a:cs typeface="Calibri" panose="020F0502020204030204" pitchFamily="34" charset="0"/>
              </a:rPr>
              <a:t>Kuntres</a:t>
            </a:r>
            <a:r>
              <a:rPr lang="en-US" sz="1100" kern="1200" dirty="0">
                <a:effectLst/>
                <a:latin typeface="Calibri" panose="020F0502020204030204" pitchFamily="34" charset="0"/>
                <a:ea typeface="Times New Roman" panose="02020603050405020304" pitchFamily="18" charset="0"/>
                <a:cs typeface="Calibri" panose="020F0502020204030204" pitchFamily="34" charset="0"/>
              </a:rPr>
              <a:t>, Section </a:t>
            </a:r>
            <a:r>
              <a:rPr lang="en-US" sz="1000" kern="1200" dirty="0">
                <a:effectLst/>
                <a:latin typeface="Cambria" panose="02040503050406030204" pitchFamily="18" charset="0"/>
                <a:ea typeface="Times New Roman" panose="02020603050405020304" pitchFamily="18" charset="0"/>
                <a:cs typeface="Calibri" panose="020F0502020204030204" pitchFamily="34" charset="0"/>
              </a:rPr>
              <a:t>VII-C</a:t>
            </a:r>
            <a:r>
              <a:rPr lang="en-US" sz="1000" kern="1200" dirty="0">
                <a:effectLst/>
                <a:latin typeface="Calibri" panose="020F0502020204030204" pitchFamily="34" charset="0"/>
                <a:ea typeface="Times New Roman" panose="02020603050405020304" pitchFamily="18" charset="0"/>
                <a:cs typeface="Calibri" panose="020F0502020204030204" pitchFamily="34" charset="0"/>
              </a:rPr>
              <a:t> </a:t>
            </a:r>
            <a:r>
              <a:rPr lang="en-US" sz="1100" kern="1200" dirty="0">
                <a:effectLst/>
                <a:latin typeface="Calibri" panose="020F0502020204030204" pitchFamily="34" charset="0"/>
                <a:ea typeface="Times New Roman" panose="02020603050405020304" pitchFamily="18" charset="0"/>
                <a:cs typeface="Calibri" panose="020F0502020204030204" pitchFamily="34" charset="0"/>
              </a:rPr>
              <a:t>pp. 65-69 (regarding: “Being </a:t>
            </a:r>
            <a:r>
              <a:rPr lang="en-US" sz="1100" i="1" kern="1200" dirty="0" err="1">
                <a:effectLst/>
                <a:latin typeface="Calibri" panose="020F0502020204030204" pitchFamily="34" charset="0"/>
                <a:ea typeface="Times New Roman" panose="02020603050405020304" pitchFamily="18" charset="0"/>
                <a:cs typeface="Calibri" panose="020F0502020204030204" pitchFamily="34" charset="0"/>
              </a:rPr>
              <a:t>Nosei</a:t>
            </a:r>
            <a:r>
              <a:rPr lang="en-US" sz="1100" i="1" kern="1200" dirty="0">
                <a:effectLst/>
                <a:latin typeface="Calibri" panose="020F0502020204030204" pitchFamily="34" charset="0"/>
                <a:ea typeface="Times New Roman" panose="02020603050405020304" pitchFamily="18" charset="0"/>
                <a:cs typeface="Calibri" panose="020F0502020204030204" pitchFamily="34" charset="0"/>
              </a:rPr>
              <a:t> </a:t>
            </a:r>
            <a:r>
              <a:rPr lang="en-US" sz="1100" i="1" kern="1200" dirty="0" err="1">
                <a:effectLst/>
                <a:latin typeface="Calibri" panose="020F0502020204030204" pitchFamily="34" charset="0"/>
                <a:ea typeface="Times New Roman" panose="02020603050405020304" pitchFamily="18" charset="0"/>
                <a:cs typeface="Calibri" panose="020F0502020204030204" pitchFamily="34" charset="0"/>
              </a:rPr>
              <a:t>B’ol</a:t>
            </a:r>
            <a:r>
              <a:rPr lang="en-US" sz="1100" i="1" kern="1200" dirty="0">
                <a:effectLst/>
                <a:latin typeface="Calibri" panose="020F0502020204030204" pitchFamily="34" charset="0"/>
                <a:ea typeface="Times New Roman" panose="02020603050405020304" pitchFamily="18" charset="0"/>
                <a:cs typeface="Calibri" panose="020F0502020204030204" pitchFamily="34" charset="0"/>
              </a:rPr>
              <a:t> </a:t>
            </a:r>
            <a:r>
              <a:rPr lang="en-US" sz="1100" i="1" kern="1200" dirty="0" err="1">
                <a:effectLst/>
                <a:latin typeface="Calibri" panose="020F0502020204030204" pitchFamily="34" charset="0"/>
                <a:ea typeface="Times New Roman" panose="02020603050405020304" pitchFamily="18" charset="0"/>
                <a:cs typeface="Calibri" panose="020F0502020204030204" pitchFamily="34" charset="0"/>
              </a:rPr>
              <a:t>Im</a:t>
            </a:r>
            <a:r>
              <a:rPr lang="en-US" sz="1100" i="1" kern="1200" dirty="0">
                <a:effectLst/>
                <a:latin typeface="Calibri" panose="020F0502020204030204" pitchFamily="34" charset="0"/>
                <a:ea typeface="Times New Roman" panose="02020603050405020304" pitchFamily="18" charset="0"/>
                <a:cs typeface="Calibri" panose="020F0502020204030204" pitchFamily="34" charset="0"/>
              </a:rPr>
              <a:t> </a:t>
            </a:r>
            <a:r>
              <a:rPr lang="en-US" sz="1100" i="1" kern="1200" dirty="0" err="1">
                <a:effectLst/>
                <a:latin typeface="Calibri" panose="020F0502020204030204" pitchFamily="34" charset="0"/>
                <a:ea typeface="Times New Roman" panose="02020603050405020304" pitchFamily="18" charset="0"/>
                <a:cs typeface="Calibri" panose="020F0502020204030204" pitchFamily="34" charset="0"/>
              </a:rPr>
              <a:t>Chaveiro</a:t>
            </a:r>
            <a:r>
              <a:rPr lang="en-US" sz="1100" i="1" kern="1200" dirty="0">
                <a:effectLst/>
                <a:latin typeface="Calibri" panose="020F0502020204030204" pitchFamily="34" charset="0"/>
                <a:ea typeface="Times New Roman" panose="02020603050405020304" pitchFamily="18" charset="0"/>
                <a:cs typeface="Calibri" panose="020F0502020204030204" pitchFamily="34" charset="0"/>
              </a:rPr>
              <a:t> </a:t>
            </a:r>
            <a:r>
              <a:rPr lang="en-US" sz="1100" kern="1200" dirty="0">
                <a:effectLst/>
                <a:latin typeface="Calibri" panose="020F0502020204030204" pitchFamily="34" charset="0"/>
                <a:ea typeface="Times New Roman" panose="02020603050405020304" pitchFamily="18" charset="0"/>
                <a:cs typeface="Calibri" panose="020F0502020204030204" pitchFamily="34" charset="0"/>
              </a:rPr>
              <a:t>sensitizes us to prioritize Kiddush Hashem in our lives”).</a:t>
            </a:r>
            <a:endParaRPr lang="en-US" sz="1100" dirty="0">
              <a:effectLst/>
              <a:latin typeface="Calibri" panose="020F0502020204030204" pitchFamily="34" charset="0"/>
              <a:ea typeface="Calibri" panose="020F0502020204030204" pitchFamily="34" charset="0"/>
            </a:endParaRPr>
          </a:p>
          <a:p>
            <a:pPr marL="0" marR="0">
              <a:lnSpc>
                <a:spcPct val="125000"/>
              </a:lnSpc>
              <a:spcBef>
                <a:spcPts val="600"/>
              </a:spcBef>
              <a:spcAft>
                <a:spcPts val="0"/>
              </a:spcAft>
            </a:pPr>
            <a:r>
              <a:rPr lang="en-US" sz="1200" kern="1200" baseline="30000" dirty="0">
                <a:effectLst/>
                <a:latin typeface="Calibri" panose="020F0502020204030204" pitchFamily="34" charset="0"/>
                <a:ea typeface="Calibri" panose="020F0502020204030204" pitchFamily="34" charset="0"/>
              </a:rPr>
              <a:t>2</a:t>
            </a:r>
            <a:r>
              <a:rPr lang="en-US" sz="1100" kern="1200" dirty="0">
                <a:effectLst/>
                <a:latin typeface="Calibri" panose="020F0502020204030204" pitchFamily="34" charset="0"/>
                <a:ea typeface="Calibri" panose="020F0502020204030204" pitchFamily="34" charset="0"/>
              </a:rPr>
              <a:t>See Slide 40, Source </a:t>
            </a:r>
            <a:r>
              <a:rPr lang="en-US" sz="1000" kern="1200" dirty="0">
                <a:effectLst/>
                <a:latin typeface="Cambria" panose="02040503050406030204" pitchFamily="18" charset="0"/>
                <a:ea typeface="Calibri" panose="020F0502020204030204" pitchFamily="34" charset="0"/>
              </a:rPr>
              <a:t>A-1</a:t>
            </a:r>
            <a:r>
              <a:rPr lang="en-US" sz="1000" kern="1200" dirty="0">
                <a:effectLst/>
                <a:latin typeface="Calibri" panose="020F0502020204030204" pitchFamily="34" charset="0"/>
                <a:ea typeface="Calibri" panose="020F0502020204030204" pitchFamily="34" charset="0"/>
              </a:rPr>
              <a:t>:  </a:t>
            </a:r>
            <a:r>
              <a:rPr lang="en-US" sz="1100" kern="1200" dirty="0">
                <a:effectLst/>
                <a:latin typeface="Calibri" panose="020F0502020204030204" pitchFamily="34" charset="0"/>
                <a:ea typeface="Calibri" panose="020F0502020204030204" pitchFamily="34" charset="0"/>
              </a:rPr>
              <a:t>The Mishna in Sanhedrin states: When a person suffers, the Shechinah says, </a:t>
            </a:r>
            <a:r>
              <a:rPr lang="en-US" sz="1100" i="1" kern="1200" dirty="0">
                <a:effectLst/>
                <a:latin typeface="Calibri" panose="020F0502020204030204" pitchFamily="34" charset="0"/>
                <a:ea typeface="Calibri" panose="020F0502020204030204" pitchFamily="34" charset="0"/>
              </a:rPr>
              <a:t>“I am burdened by My head, I am burdened by My arm</a:t>
            </a:r>
            <a:r>
              <a:rPr lang="en-US" sz="1100" kern="1200" dirty="0">
                <a:effectLst/>
                <a:latin typeface="Calibri" panose="020F0502020204030204" pitchFamily="34" charset="0"/>
                <a:ea typeface="Calibri" panose="020F0502020204030204" pitchFamily="34" charset="0"/>
              </a:rPr>
              <a:t>.”   </a:t>
            </a:r>
            <a:endParaRPr lang="en-US" sz="1100" dirty="0">
              <a:effectLst/>
              <a:latin typeface="Calibri" panose="020F0502020204030204" pitchFamily="34" charset="0"/>
              <a:ea typeface="Calibri" panose="020F0502020204030204" pitchFamily="34" charset="0"/>
            </a:endParaRPr>
          </a:p>
          <a:p>
            <a:pPr marL="0" marR="0">
              <a:lnSpc>
                <a:spcPct val="125000"/>
              </a:lnSpc>
              <a:spcBef>
                <a:spcPts val="600"/>
              </a:spcBef>
              <a:spcAft>
                <a:spcPts val="0"/>
              </a:spcAft>
            </a:pPr>
            <a:r>
              <a:rPr lang="en-US" sz="1200" kern="1200" baseline="30000" dirty="0">
                <a:effectLst/>
                <a:latin typeface="Calibri" panose="020F0502020204030204" pitchFamily="34" charset="0"/>
                <a:ea typeface="Calibri" panose="020F0502020204030204" pitchFamily="34" charset="0"/>
              </a:rPr>
              <a:t>3</a:t>
            </a:r>
            <a:r>
              <a:rPr lang="en-US" sz="1100" kern="1200" dirty="0">
                <a:effectLst/>
                <a:latin typeface="Calibri" panose="020F0502020204030204" pitchFamily="34" charset="0"/>
                <a:ea typeface="Calibri" panose="020F0502020204030204" pitchFamily="34" charset="0"/>
              </a:rPr>
              <a:t>See Slide 10, Source </a:t>
            </a:r>
            <a:r>
              <a:rPr lang="en-US" sz="1000" kern="1200" dirty="0">
                <a:effectLst/>
                <a:latin typeface="Cambria" panose="02040503050406030204" pitchFamily="18" charset="0"/>
                <a:ea typeface="Calibri" panose="020F0502020204030204" pitchFamily="34" charset="0"/>
              </a:rPr>
              <a:t>II-1</a:t>
            </a:r>
            <a:r>
              <a:rPr lang="en-US" sz="1000" kern="1200" dirty="0">
                <a:effectLst/>
                <a:latin typeface="Calibri" panose="020F0502020204030204" pitchFamily="34" charset="0"/>
                <a:ea typeface="Calibri" panose="020F0502020204030204" pitchFamily="34" charset="0"/>
              </a:rPr>
              <a:t>.</a:t>
            </a:r>
            <a:endParaRPr lang="en-US" sz="1000" dirty="0">
              <a:effectLst/>
              <a:latin typeface="Calibri" panose="020F0502020204030204" pitchFamily="34" charset="0"/>
              <a:ea typeface="Calibri" panose="020F0502020204030204" pitchFamily="34" charset="0"/>
            </a:endParaRPr>
          </a:p>
          <a:p>
            <a:pPr marL="0" marR="0">
              <a:lnSpc>
                <a:spcPct val="125000"/>
              </a:lnSpc>
              <a:spcBef>
                <a:spcPts val="600"/>
              </a:spcBef>
              <a:spcAft>
                <a:spcPts val="600"/>
              </a:spcAft>
            </a:pPr>
            <a:r>
              <a:rPr lang="en-US" sz="1200" kern="1200" baseline="30000" dirty="0">
                <a:effectLst/>
                <a:latin typeface="Calibri" panose="020F0502020204030204" pitchFamily="34" charset="0"/>
                <a:ea typeface="Calibri" panose="020F0502020204030204" pitchFamily="34" charset="0"/>
              </a:rPr>
              <a:t>4</a:t>
            </a:r>
            <a:r>
              <a:rPr lang="en-US" sz="1100" kern="1200" dirty="0">
                <a:effectLst/>
                <a:latin typeface="Calibri" panose="020F0502020204030204" pitchFamily="34" charset="0"/>
                <a:ea typeface="Calibri" panose="020F0502020204030204" pitchFamily="34" charset="0"/>
              </a:rPr>
              <a:t>Rabbi Yaacov Haber, online Shiurim on Tomer Devorah, </a:t>
            </a:r>
            <a:r>
              <a:rPr lang="en-US" sz="1100" i="1" kern="1200" dirty="0" err="1">
                <a:effectLst/>
                <a:latin typeface="Calibri" panose="020F0502020204030204" pitchFamily="34" charset="0"/>
                <a:ea typeface="Calibri" panose="020F0502020204030204" pitchFamily="34" charset="0"/>
              </a:rPr>
              <a:t>Middah</a:t>
            </a:r>
            <a:r>
              <a:rPr lang="en-US" sz="1100" kern="1200" dirty="0">
                <a:effectLst/>
                <a:latin typeface="Calibri" panose="020F0502020204030204" pitchFamily="34" charset="0"/>
                <a:ea typeface="Calibri" panose="020F0502020204030204" pitchFamily="34" charset="0"/>
              </a:rPr>
              <a:t> 4: </a:t>
            </a:r>
            <a:r>
              <a:rPr lang="en-US" sz="1100" i="1" kern="1200" dirty="0" err="1">
                <a:effectLst/>
                <a:latin typeface="Calibri" panose="020F0502020204030204" pitchFamily="34" charset="0"/>
                <a:ea typeface="Calibri" panose="020F0502020204030204" pitchFamily="34" charset="0"/>
              </a:rPr>
              <a:t>Leshe’eris</a:t>
            </a:r>
            <a:r>
              <a:rPr lang="en-US" sz="1100" i="1" kern="1200" dirty="0">
                <a:effectLst/>
                <a:latin typeface="Calibri" panose="020F0502020204030204" pitchFamily="34" charset="0"/>
                <a:ea typeface="Calibri" panose="020F0502020204030204" pitchFamily="34" charset="0"/>
              </a:rPr>
              <a:t> </a:t>
            </a:r>
            <a:r>
              <a:rPr lang="en-US" sz="1100" i="1" kern="1200" dirty="0" err="1">
                <a:effectLst/>
                <a:latin typeface="Calibri" panose="020F0502020204030204" pitchFamily="34" charset="0"/>
                <a:ea typeface="Calibri" panose="020F0502020204030204" pitchFamily="34" charset="0"/>
              </a:rPr>
              <a:t>Nachlaso</a:t>
            </a:r>
            <a:r>
              <a:rPr lang="en-US" sz="1100" kern="1200" dirty="0">
                <a:effectLst/>
                <a:latin typeface="Calibri" panose="020F0502020204030204" pitchFamily="34" charset="0"/>
                <a:ea typeface="Calibri" panose="020F0502020204030204" pitchFamily="34" charset="0"/>
              </a:rPr>
              <a:t>;</a:t>
            </a:r>
            <a:br>
              <a:rPr lang="en-US" sz="1100" kern="1200" dirty="0">
                <a:effectLst/>
                <a:latin typeface="Calibri" panose="020F0502020204030204" pitchFamily="34" charset="0"/>
                <a:ea typeface="Calibri" panose="020F0502020204030204" pitchFamily="34" charset="0"/>
              </a:rPr>
            </a:br>
            <a:r>
              <a:rPr lang="en-US" sz="1100" u="sng" kern="1200" dirty="0">
                <a:solidFill>
                  <a:srgbClr val="014FFD"/>
                </a:solidFill>
                <a:effectLst/>
                <a:latin typeface="Calibri" panose="020F0502020204030204" pitchFamily="34" charset="0"/>
                <a:ea typeface="Calibri" panose="020F0502020204030204" pitchFamily="34" charset="0"/>
                <a:hlinkClick r:id="rId3"/>
              </a:rPr>
              <a:t>https://yaacovhaber.com/tomer-devorah/</a:t>
            </a:r>
            <a:endParaRPr lang="en-US" sz="1100" dirty="0">
              <a:effectLst/>
              <a:latin typeface="Calibri" panose="020F0502020204030204" pitchFamily="34" charset="0"/>
              <a:ea typeface="Calibri" panose="020F0502020204030204" pitchFamily="34" charset="0"/>
            </a:endParaRPr>
          </a:p>
          <a:p>
            <a:pPr marL="0" marR="0">
              <a:lnSpc>
                <a:spcPct val="125000"/>
              </a:lnSpc>
              <a:spcBef>
                <a:spcPts val="400"/>
              </a:spcBef>
              <a:spcAft>
                <a:spcPts val="0"/>
              </a:spcAft>
            </a:pPr>
            <a:r>
              <a:rPr lang="en-US" sz="1200" kern="1200" baseline="30000" dirty="0">
                <a:effectLst/>
                <a:latin typeface="Calibri" panose="020F0502020204030204" pitchFamily="34" charset="0"/>
                <a:ea typeface="Calibri" panose="020F0502020204030204" pitchFamily="34" charset="0"/>
              </a:rPr>
              <a:t>5</a:t>
            </a:r>
            <a:r>
              <a:rPr lang="en-US" sz="1100" b="1" kern="1200" dirty="0">
                <a:effectLst/>
                <a:latin typeface="Calibri" panose="020F0502020204030204" pitchFamily="34" charset="0"/>
                <a:ea typeface="Calibri" panose="020F0502020204030204" pitchFamily="34" charset="0"/>
              </a:rPr>
              <a:t>See Slide 42: </a:t>
            </a:r>
            <a:r>
              <a:rPr lang="en-US" sz="1100" kern="1200" dirty="0">
                <a:effectLst/>
                <a:latin typeface="Calibri" panose="020F0502020204030204" pitchFamily="34" charset="0"/>
                <a:ea typeface="Calibri" panose="020F0502020204030204" pitchFamily="34" charset="0"/>
                <a:cs typeface="Calibri" panose="020F0502020204030204" pitchFamily="34" charset="0"/>
              </a:rPr>
              <a:t>Source A-5</a:t>
            </a:r>
            <a:r>
              <a:rPr lang="en-US" sz="1100" kern="1200" dirty="0">
                <a:effectLst/>
                <a:latin typeface="Calibri" panose="020F0502020204030204" pitchFamily="34" charset="0"/>
                <a:ea typeface="Calibri" panose="020F0502020204030204" pitchFamily="34" charset="0"/>
              </a:rPr>
              <a:t> (</a:t>
            </a:r>
            <a:r>
              <a:rPr lang="en-US" sz="1100" kern="1200" dirty="0" err="1">
                <a:effectLst/>
                <a:latin typeface="Calibri" panose="020F0502020204030204" pitchFamily="34" charset="0"/>
                <a:ea typeface="Calibri" panose="020F0502020204030204" pitchFamily="34" charset="0"/>
              </a:rPr>
              <a:t>Yechezkel</a:t>
            </a:r>
            <a:r>
              <a:rPr lang="en-US" sz="1100" kern="1200" dirty="0">
                <a:effectLst/>
                <a:latin typeface="Calibri" panose="020F0502020204030204" pitchFamily="34" charset="0"/>
                <a:ea typeface="Calibri" panose="020F0502020204030204" pitchFamily="34" charset="0"/>
              </a:rPr>
              <a:t>: Hashem’s Name is desecrated when we are exiled) and </a:t>
            </a:r>
            <a:r>
              <a:rPr lang="en-US" sz="1100" kern="1200" dirty="0">
                <a:effectLst/>
                <a:latin typeface="Calibri" panose="020F0502020204030204" pitchFamily="34" charset="0"/>
                <a:ea typeface="Calibri" panose="020F0502020204030204" pitchFamily="34" charset="0"/>
                <a:cs typeface="Calibri" panose="020F0502020204030204" pitchFamily="34" charset="0"/>
              </a:rPr>
              <a:t>Source A-6</a:t>
            </a:r>
            <a:r>
              <a:rPr lang="en-US" sz="1100" kern="1200" dirty="0">
                <a:effectLst/>
                <a:latin typeface="Calibri" panose="020F0502020204030204" pitchFamily="34" charset="0"/>
                <a:ea typeface="Calibri" panose="020F0502020204030204" pitchFamily="34" charset="0"/>
              </a:rPr>
              <a:t> (</a:t>
            </a:r>
            <a:r>
              <a:rPr lang="en-US" sz="1100" i="1" kern="1200" dirty="0" err="1">
                <a:effectLst/>
                <a:latin typeface="Calibri" panose="020F0502020204030204" pitchFamily="34" charset="0"/>
                <a:ea typeface="Calibri" panose="020F0502020204030204" pitchFamily="34" charset="0"/>
              </a:rPr>
              <a:t>Mesillas</a:t>
            </a:r>
            <a:r>
              <a:rPr lang="en-US" sz="1100" i="1" kern="1200" dirty="0">
                <a:effectLst/>
                <a:latin typeface="Calibri" panose="020F0502020204030204" pitchFamily="34" charset="0"/>
                <a:ea typeface="Calibri" panose="020F0502020204030204" pitchFamily="34" charset="0"/>
              </a:rPr>
              <a:t> </a:t>
            </a:r>
            <a:r>
              <a:rPr lang="en-US" sz="1100" i="1" kern="1200" dirty="0" err="1">
                <a:effectLst/>
                <a:latin typeface="Calibri" panose="020F0502020204030204" pitchFamily="34" charset="0"/>
                <a:ea typeface="Calibri" panose="020F0502020204030204" pitchFamily="34" charset="0"/>
              </a:rPr>
              <a:t>Yesharim</a:t>
            </a:r>
            <a:r>
              <a:rPr lang="en-US" sz="1100" i="1" kern="1200" dirty="0">
                <a:effectLst/>
                <a:latin typeface="Calibri" panose="020F0502020204030204" pitchFamily="34" charset="0"/>
                <a:ea typeface="Calibri" panose="020F0502020204030204" pitchFamily="34" charset="0"/>
              </a:rPr>
              <a:t>:</a:t>
            </a:r>
            <a:r>
              <a:rPr lang="en-US" sz="1100" kern="1200" dirty="0">
                <a:effectLst/>
                <a:latin typeface="Calibri" panose="020F0502020204030204" pitchFamily="34" charset="0"/>
                <a:ea typeface="Calibri" panose="020F0502020204030204" pitchFamily="34" charset="0"/>
              </a:rPr>
              <a:t> The exile of Israel and the destruction of the </a:t>
            </a:r>
            <a:r>
              <a:rPr lang="en-US" sz="1100" i="1" kern="1200" dirty="0" err="1">
                <a:effectLst/>
                <a:latin typeface="Calibri" panose="020F0502020204030204" pitchFamily="34" charset="0"/>
                <a:ea typeface="Calibri" panose="020F0502020204030204" pitchFamily="34" charset="0"/>
              </a:rPr>
              <a:t>Beis</a:t>
            </a:r>
            <a:r>
              <a:rPr lang="en-US" sz="1100" i="1" kern="1200" dirty="0">
                <a:effectLst/>
                <a:latin typeface="Calibri" panose="020F0502020204030204" pitchFamily="34" charset="0"/>
                <a:ea typeface="Calibri" panose="020F0502020204030204" pitchFamily="34" charset="0"/>
              </a:rPr>
              <a:t> </a:t>
            </a:r>
            <a:r>
              <a:rPr lang="en-US" sz="1100" i="1" kern="1200" dirty="0" err="1">
                <a:effectLst/>
                <a:latin typeface="Calibri" panose="020F0502020204030204" pitchFamily="34" charset="0"/>
                <a:ea typeface="Calibri" panose="020F0502020204030204" pitchFamily="34" charset="0"/>
              </a:rPr>
              <a:t>HaMikdash</a:t>
            </a:r>
            <a:r>
              <a:rPr lang="en-US" sz="1100" kern="1200" dirty="0">
                <a:effectLst/>
                <a:latin typeface="Calibri" panose="020F0502020204030204" pitchFamily="34" charset="0"/>
                <a:ea typeface="Calibri" panose="020F0502020204030204" pitchFamily="34" charset="0"/>
              </a:rPr>
              <a:t> cause a diminution of Hashem’s honor).  </a:t>
            </a:r>
            <a:endParaRPr lang="en-US" sz="1100" dirty="0">
              <a:effectLst/>
              <a:latin typeface="Calibri" panose="020F0502020204030204" pitchFamily="34" charset="0"/>
              <a:ea typeface="Calibri" panose="020F0502020204030204" pitchFamily="34" charset="0"/>
            </a:endParaRPr>
          </a:p>
          <a:p>
            <a:pPr marL="0" marR="0" algn="ctr">
              <a:lnSpc>
                <a:spcPct val="125000"/>
              </a:lnSpc>
              <a:spcBef>
                <a:spcPts val="1500"/>
              </a:spcBef>
              <a:spcAft>
                <a:spcPts val="0"/>
              </a:spcAft>
            </a:pPr>
            <a:r>
              <a:rPr lang="en-US" sz="1100" b="1" u="sng" dirty="0">
                <a:effectLst/>
                <a:latin typeface="Calibri" panose="020F0502020204030204" pitchFamily="34" charset="0"/>
                <a:ea typeface="Calibri" panose="020F0502020204030204" pitchFamily="34" charset="0"/>
              </a:rPr>
              <a:t>Slide 45</a:t>
            </a:r>
            <a:endParaRPr lang="en-US" sz="1100" dirty="0">
              <a:effectLst/>
              <a:latin typeface="Calibri" panose="020F0502020204030204" pitchFamily="34" charset="0"/>
              <a:ea typeface="Calibri" panose="020F0502020204030204" pitchFamily="34" charset="0"/>
            </a:endParaRPr>
          </a:p>
          <a:p>
            <a:pPr marL="165100" marR="0" algn="r" rtl="1">
              <a:lnSpc>
                <a:spcPct val="125000"/>
              </a:lnSpc>
              <a:spcBef>
                <a:spcPts val="0"/>
              </a:spcBef>
              <a:spcAft>
                <a:spcPts val="0"/>
              </a:spcAft>
            </a:pPr>
            <a:r>
              <a:rPr lang="en-US" sz="1200" baseline="30000" dirty="0">
                <a:effectLst/>
                <a:latin typeface="Calibri" panose="020F0502020204030204" pitchFamily="34" charset="0"/>
                <a:ea typeface="Calibri" panose="020F0502020204030204" pitchFamily="34" charset="0"/>
              </a:rPr>
              <a:t>6</a:t>
            </a:r>
            <a:r>
              <a:rPr lang="he-IL" sz="1100" dirty="0">
                <a:effectLst/>
                <a:latin typeface="Calibri" panose="020F0502020204030204" pitchFamily="34" charset="0"/>
                <a:ea typeface="Calibri" panose="020F0502020204030204" pitchFamily="34" charset="0"/>
                <a:cs typeface="Times New Roman" panose="02020603050405020304" pitchFamily="18" charset="0"/>
              </a:rPr>
              <a:t>הרב מתתיהו סלומון׃ מתנת חיים על תומר דבורה, עמ׳ ד</a:t>
            </a:r>
            <a:r>
              <a:rPr lang="en-US" sz="1100" dirty="0">
                <a:effectLst/>
                <a:latin typeface="Calibri" panose="020F0502020204030204" pitchFamily="34" charset="0"/>
                <a:ea typeface="Times New Roman" panose="02020603050405020304" pitchFamily="18" charset="0"/>
              </a:rPr>
              <a:t>.</a:t>
            </a:r>
          </a:p>
          <a:p>
            <a:pPr marR="0" algn="l">
              <a:lnSpc>
                <a:spcPct val="125000"/>
              </a:lnSpc>
              <a:spcBef>
                <a:spcPts val="0"/>
              </a:spcBef>
              <a:spcAft>
                <a:spcPts val="0"/>
              </a:spcAft>
            </a:pPr>
            <a:r>
              <a:rPr lang="en-US" sz="1200" kern="1200" baseline="30000" dirty="0">
                <a:effectLst/>
                <a:latin typeface="Calibri" panose="020F0502020204030204" pitchFamily="34" charset="0"/>
                <a:ea typeface="Calibri" panose="020F0502020204030204" pitchFamily="34" charset="0"/>
              </a:rPr>
              <a:t>7</a:t>
            </a:r>
            <a:r>
              <a:rPr lang="en-US" sz="1100" dirty="0">
                <a:effectLst/>
                <a:latin typeface="Calibri" panose="020F0502020204030204" pitchFamily="34" charset="0"/>
                <a:ea typeface="Calibri" panose="020F0502020204030204" pitchFamily="34" charset="0"/>
              </a:rPr>
              <a:t>Midrash is found on Slide 21, Source </a:t>
            </a:r>
            <a:r>
              <a:rPr lang="en-US" sz="1000" dirty="0">
                <a:effectLst/>
                <a:latin typeface="Cambria" panose="02040503050406030204" pitchFamily="18" charset="0"/>
                <a:ea typeface="Cambria" panose="02040503050406030204" pitchFamily="18" charset="0"/>
              </a:rPr>
              <a:t>III-7b.</a:t>
            </a:r>
          </a:p>
          <a:p>
            <a:pPr marL="0" marR="0" algn="r" rtl="1">
              <a:lnSpc>
                <a:spcPct val="125000"/>
              </a:lnSpc>
              <a:spcBef>
                <a:spcPts val="600"/>
              </a:spcBef>
              <a:spcAft>
                <a:spcPts val="0"/>
              </a:spcAft>
            </a:pPr>
            <a:endParaRPr lang="en-US" sz="1000" dirty="0">
              <a:effectLst/>
              <a:latin typeface="Calibri" panose="020F0502020204030204" pitchFamily="34" charset="0"/>
              <a:ea typeface="Calibri" panose="020F0502020204030204" pitchFamily="34" charset="0"/>
            </a:endParaRPr>
          </a:p>
        </p:txBody>
      </p:sp>
      <p:sp>
        <p:nvSpPr>
          <p:cNvPr id="3" name="TextBox 2">
            <a:extLst>
              <a:ext uri="{FF2B5EF4-FFF2-40B4-BE49-F238E27FC236}">
                <a16:creationId xmlns:a16="http://schemas.microsoft.com/office/drawing/2014/main" id="{F3DB84C3-581A-4C49-8359-D1E6DB8AA933}"/>
              </a:ext>
            </a:extLst>
          </p:cNvPr>
          <p:cNvSpPr txBox="1"/>
          <p:nvPr/>
        </p:nvSpPr>
        <p:spPr>
          <a:xfrm>
            <a:off x="518024" y="332622"/>
            <a:ext cx="6653848" cy="307777"/>
          </a:xfrm>
          <a:prstGeom prst="rect">
            <a:avLst/>
          </a:prstGeom>
          <a:noFill/>
        </p:spPr>
        <p:txBody>
          <a:bodyPr wrap="square" rtlCol="0">
            <a:spAutoFit/>
          </a:bodyPr>
          <a:lstStyle/>
          <a:p>
            <a:pPr algn="ctr"/>
            <a:r>
              <a:rPr lang="en-US" sz="1400" dirty="0">
                <a:latin typeface="Cambria" panose="02040503050406030204" pitchFamily="18" charset="0"/>
                <a:ea typeface="Cambria" panose="02040503050406030204" pitchFamily="18" charset="0"/>
              </a:rPr>
              <a:t>Footnotes: Additional explanation and references, by section and slide numbers</a:t>
            </a:r>
            <a:endParaRPr lang="en-US" sz="1400" dirty="0"/>
          </a:p>
        </p:txBody>
      </p:sp>
    </p:spTree>
    <p:extLst>
      <p:ext uri="{BB962C8B-B14F-4D97-AF65-F5344CB8AC3E}">
        <p14:creationId xmlns:p14="http://schemas.microsoft.com/office/powerpoint/2010/main" val="180840276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D28C473-79B1-406C-B5B0-4CB7A77F7571}"/>
              </a:ext>
            </a:extLst>
          </p:cNvPr>
          <p:cNvSpPr>
            <a:spLocks noGrp="1"/>
          </p:cNvSpPr>
          <p:nvPr>
            <p:ph type="sldNum" sz="quarter" idx="12"/>
          </p:nvPr>
        </p:nvSpPr>
        <p:spPr/>
        <p:txBody>
          <a:bodyPr/>
          <a:lstStyle/>
          <a:p>
            <a:fld id="{0C214F17-86AB-4F1C-BC88-4CB7EE2FB93D}" type="slidenum">
              <a:rPr lang="en-US" sz="1050" b="1" smtClean="0">
                <a:solidFill>
                  <a:schemeClr val="tx1"/>
                </a:solidFill>
              </a:rPr>
              <a:t>64</a:t>
            </a:fld>
            <a:endParaRPr lang="en-US" sz="1050" b="1" dirty="0">
              <a:solidFill>
                <a:schemeClr val="tx1"/>
              </a:solidFill>
            </a:endParaRPr>
          </a:p>
        </p:txBody>
      </p:sp>
      <p:sp>
        <p:nvSpPr>
          <p:cNvPr id="4" name="TextBox 3">
            <a:extLst>
              <a:ext uri="{FF2B5EF4-FFF2-40B4-BE49-F238E27FC236}">
                <a16:creationId xmlns:a16="http://schemas.microsoft.com/office/drawing/2014/main" id="{8EAF36E0-79A2-4D96-8D7C-C5476845F30F}"/>
              </a:ext>
            </a:extLst>
          </p:cNvPr>
          <p:cNvSpPr txBox="1"/>
          <p:nvPr/>
        </p:nvSpPr>
        <p:spPr>
          <a:xfrm>
            <a:off x="658530" y="871568"/>
            <a:ext cx="6756400" cy="8688019"/>
          </a:xfrm>
          <a:prstGeom prst="rect">
            <a:avLst/>
          </a:prstGeom>
          <a:noFill/>
        </p:spPr>
        <p:txBody>
          <a:bodyPr wrap="square">
            <a:spAutoFit/>
          </a:bodyPr>
          <a:lstStyle/>
          <a:p>
            <a:pPr marL="0" marR="0">
              <a:lnSpc>
                <a:spcPct val="125000"/>
              </a:lnSpc>
              <a:spcBef>
                <a:spcPts val="1800"/>
              </a:spcBef>
              <a:spcAft>
                <a:spcPts val="0"/>
              </a:spcAft>
            </a:pPr>
            <a:r>
              <a:rPr lang="en-US" sz="1300" b="1" dirty="0">
                <a:effectLst/>
                <a:latin typeface="Cambria" panose="02040503050406030204" pitchFamily="18" charset="0"/>
                <a:ea typeface="Calibri" panose="020F0502020204030204" pitchFamily="34" charset="0"/>
              </a:rPr>
              <a:t>Appendix C:  The Jewish nation’s responsibility to be </a:t>
            </a:r>
            <a:r>
              <a:rPr lang="en-US" sz="1300" b="1" i="1" dirty="0" err="1">
                <a:effectLst/>
                <a:latin typeface="Cambria" panose="02040503050406030204" pitchFamily="18" charset="0"/>
                <a:ea typeface="Calibri" panose="020F0502020204030204" pitchFamily="34" charset="0"/>
              </a:rPr>
              <a:t>Nosei</a:t>
            </a:r>
            <a:r>
              <a:rPr lang="en-US" sz="1300" b="1" i="1" dirty="0">
                <a:effectLst/>
                <a:latin typeface="Cambria" panose="02040503050406030204" pitchFamily="18" charset="0"/>
                <a:ea typeface="Calibri" panose="020F0502020204030204" pitchFamily="34" charset="0"/>
              </a:rPr>
              <a:t> </a:t>
            </a:r>
            <a:r>
              <a:rPr lang="en-US" sz="1300" b="1" i="1" dirty="0" err="1">
                <a:effectLst/>
                <a:latin typeface="Cambria" panose="02040503050406030204" pitchFamily="18" charset="0"/>
                <a:ea typeface="Calibri" panose="020F0502020204030204" pitchFamily="34" charset="0"/>
              </a:rPr>
              <a:t>B’ol</a:t>
            </a:r>
            <a:r>
              <a:rPr lang="en-US" sz="1300" b="1" dirty="0">
                <a:effectLst/>
                <a:latin typeface="Cambria" panose="02040503050406030204" pitchFamily="18" charset="0"/>
                <a:ea typeface="Calibri" panose="020F0502020204030204" pitchFamily="34" charset="0"/>
              </a:rPr>
              <a:t> with all mankind</a:t>
            </a:r>
            <a:endParaRPr lang="en-US" sz="1300" dirty="0">
              <a:effectLst/>
              <a:latin typeface="Calibri" panose="020F0502020204030204" pitchFamily="34" charset="0"/>
              <a:ea typeface="Calibri" panose="020F0502020204030204" pitchFamily="34" charset="0"/>
            </a:endParaRPr>
          </a:p>
          <a:p>
            <a:pPr marL="0" marR="0" algn="ctr">
              <a:lnSpc>
                <a:spcPct val="125000"/>
              </a:lnSpc>
              <a:spcBef>
                <a:spcPts val="600"/>
              </a:spcBef>
              <a:spcAft>
                <a:spcPts val="0"/>
              </a:spcAft>
            </a:pPr>
            <a:r>
              <a:rPr lang="en-US" sz="1100" b="1" u="sng" dirty="0">
                <a:effectLst/>
                <a:latin typeface="Calibri" panose="020F0502020204030204" pitchFamily="34" charset="0"/>
                <a:ea typeface="Calibri" panose="020F0502020204030204" pitchFamily="34" charset="0"/>
              </a:rPr>
              <a:t>Slide 47</a:t>
            </a:r>
            <a:endParaRPr lang="en-US" sz="1100" dirty="0">
              <a:effectLst/>
              <a:latin typeface="Calibri" panose="020F0502020204030204" pitchFamily="34" charset="0"/>
              <a:ea typeface="Calibri" panose="020F0502020204030204" pitchFamily="34" charset="0"/>
            </a:endParaRPr>
          </a:p>
          <a:p>
            <a:pPr marL="0" marR="0">
              <a:lnSpc>
                <a:spcPct val="125000"/>
              </a:lnSpc>
              <a:spcBef>
                <a:spcPts val="0"/>
              </a:spcBef>
              <a:spcAft>
                <a:spcPts val="0"/>
              </a:spcAft>
            </a:pPr>
            <a:r>
              <a:rPr lang="en-US" sz="1200" kern="1200" baseline="30000" dirty="0">
                <a:effectLst/>
                <a:latin typeface="Calibri" panose="020F0502020204030204" pitchFamily="34" charset="0"/>
                <a:ea typeface="Times New Roman" panose="02020603050405020304" pitchFamily="18" charset="0"/>
              </a:rPr>
              <a:t>1</a:t>
            </a:r>
            <a:r>
              <a:rPr lang="en-US" sz="1100" kern="1200" dirty="0">
                <a:effectLst/>
                <a:latin typeface="Calibri" panose="020F0502020204030204" pitchFamily="34" charset="0"/>
                <a:ea typeface="Times New Roman" panose="02020603050405020304" pitchFamily="18" charset="0"/>
              </a:rPr>
              <a:t>See </a:t>
            </a:r>
            <a:r>
              <a:rPr lang="en-US" sz="1100" kern="1200" dirty="0" err="1">
                <a:effectLst/>
                <a:latin typeface="Calibri" panose="020F0502020204030204" pitchFamily="34" charset="0"/>
                <a:ea typeface="Times New Roman" panose="02020603050405020304" pitchFamily="18" charset="0"/>
              </a:rPr>
              <a:t>Kuntres</a:t>
            </a:r>
            <a:r>
              <a:rPr lang="en-US" sz="1100" kern="1200" dirty="0">
                <a:effectLst/>
                <a:latin typeface="Calibri" panose="020F0502020204030204" pitchFamily="34" charset="0"/>
                <a:ea typeface="Times New Roman" panose="02020603050405020304" pitchFamily="18" charset="0"/>
              </a:rPr>
              <a:t>, Section </a:t>
            </a:r>
            <a:r>
              <a:rPr lang="en-US" sz="1100" kern="1200" dirty="0">
                <a:effectLst/>
                <a:latin typeface="Cambria" panose="02040503050406030204" pitchFamily="18" charset="0"/>
                <a:ea typeface="Cambria" panose="02040503050406030204" pitchFamily="18" charset="0"/>
              </a:rPr>
              <a:t>XII</a:t>
            </a:r>
            <a:r>
              <a:rPr lang="en-US" sz="1100" kern="1200" dirty="0">
                <a:effectLst/>
                <a:latin typeface="Calibri" panose="020F0502020204030204" pitchFamily="34" charset="0"/>
                <a:ea typeface="Times New Roman" panose="02020603050405020304" pitchFamily="18" charset="0"/>
              </a:rPr>
              <a:t>, pp. </a:t>
            </a:r>
            <a:r>
              <a:rPr lang="en-US" sz="1100" kern="1200">
                <a:effectLst/>
                <a:latin typeface="Calibri" panose="020F0502020204030204" pitchFamily="34" charset="0"/>
                <a:ea typeface="Times New Roman" panose="02020603050405020304" pitchFamily="18" charset="0"/>
              </a:rPr>
              <a:t>103-104, </a:t>
            </a:r>
            <a:r>
              <a:rPr lang="en-US" sz="1100" kern="1200" dirty="0">
                <a:effectLst/>
                <a:latin typeface="Calibri" panose="020F0502020204030204" pitchFamily="34" charset="0"/>
                <a:ea typeface="Times New Roman" panose="02020603050405020304" pitchFamily="18" charset="0"/>
              </a:rPr>
              <a:t>for more extensive discussion.</a:t>
            </a:r>
            <a:endParaRPr lang="en-US" sz="1100" dirty="0">
              <a:effectLst/>
              <a:latin typeface="Calibri" panose="020F0502020204030204" pitchFamily="34" charset="0"/>
              <a:ea typeface="Calibri" panose="020F0502020204030204" pitchFamily="34" charset="0"/>
            </a:endParaRPr>
          </a:p>
          <a:p>
            <a:pPr marL="165100" marR="0" algn="r" rtl="1">
              <a:lnSpc>
                <a:spcPct val="125000"/>
              </a:lnSpc>
              <a:spcBef>
                <a:spcPts val="600"/>
              </a:spcBef>
              <a:spcAft>
                <a:spcPts val="0"/>
              </a:spcAft>
            </a:pPr>
            <a:r>
              <a:rPr lang="en-US" sz="1200" kern="1200" baseline="30000" dirty="0">
                <a:effectLst/>
                <a:latin typeface="Calibri" panose="020F0502020204030204" pitchFamily="34" charset="0"/>
                <a:ea typeface="Times New Roman" panose="02020603050405020304" pitchFamily="18" charset="0"/>
              </a:rPr>
              <a:t>2</a:t>
            </a:r>
            <a:r>
              <a:rPr lang="he-IL" sz="1100" kern="1200" dirty="0">
                <a:effectLst/>
                <a:latin typeface="Calibri" panose="020F0502020204030204" pitchFamily="34" charset="0"/>
                <a:ea typeface="Calibri" panose="020F0502020204030204" pitchFamily="34" charset="0"/>
                <a:cs typeface="Times New Roman" panose="02020603050405020304" pitchFamily="18" charset="0"/>
              </a:rPr>
              <a:t>הרב יחזקאל הלוי לעוינשטיין: </a:t>
            </a:r>
            <a:r>
              <a:rPr lang="he-IL" sz="1100" kern="1200" dirty="0">
                <a:effectLst/>
                <a:latin typeface="Calibri" panose="020F0502020204030204" pitchFamily="34" charset="0"/>
                <a:ea typeface="Times New Roman" panose="02020603050405020304" pitchFamily="18" charset="0"/>
                <a:cs typeface="Times New Roman" panose="02020603050405020304" pitchFamily="18" charset="0"/>
              </a:rPr>
              <a:t> </a:t>
            </a:r>
            <a:r>
              <a:rPr lang="he-IL" sz="1100" kern="1200" dirty="0">
                <a:effectLst/>
                <a:latin typeface="Calibri" panose="020F0502020204030204" pitchFamily="34" charset="0"/>
                <a:ea typeface="Calibri" panose="020F0502020204030204" pitchFamily="34" charset="0"/>
                <a:cs typeface="Times New Roman" panose="02020603050405020304" pitchFamily="18" charset="0"/>
              </a:rPr>
              <a:t>אור יחזקאל, חלק מדות, מאמר ״לעשות נקמה בגויים״</a:t>
            </a:r>
            <a:r>
              <a:rPr lang="en-US" sz="1100" kern="1200" dirty="0">
                <a:effectLst/>
                <a:latin typeface="Times New Roman" panose="02020603050405020304" pitchFamily="18" charset="0"/>
                <a:ea typeface="Times New Roman" panose="02020603050405020304" pitchFamily="18" charset="0"/>
              </a:rPr>
              <a:t>.</a:t>
            </a:r>
            <a:endParaRPr lang="en-US" sz="1100" dirty="0">
              <a:effectLst/>
              <a:latin typeface="Calibri" panose="020F0502020204030204" pitchFamily="34" charset="0"/>
              <a:ea typeface="Calibri" panose="020F0502020204030204" pitchFamily="34" charset="0"/>
            </a:endParaRPr>
          </a:p>
          <a:p>
            <a:pPr marL="0" marR="0">
              <a:lnSpc>
                <a:spcPct val="125000"/>
              </a:lnSpc>
              <a:spcBef>
                <a:spcPts val="2400"/>
              </a:spcBef>
              <a:spcAft>
                <a:spcPts val="0"/>
              </a:spcAft>
            </a:pPr>
            <a:r>
              <a:rPr lang="en-US" sz="1300" b="1" dirty="0">
                <a:effectLst/>
                <a:latin typeface="Cambria" panose="02040503050406030204" pitchFamily="18" charset="0"/>
                <a:ea typeface="Calibri" panose="020F0502020204030204" pitchFamily="34" charset="0"/>
              </a:rPr>
              <a:t>Appendix D:  Stories of awesome </a:t>
            </a:r>
            <a:r>
              <a:rPr lang="en-US" sz="1300" b="1" i="1" dirty="0" err="1">
                <a:effectLst/>
                <a:latin typeface="Cambria" panose="02040503050406030204" pitchFamily="18" charset="0"/>
                <a:ea typeface="Calibri" panose="020F0502020204030204" pitchFamily="34" charset="0"/>
              </a:rPr>
              <a:t>Nesiah</a:t>
            </a:r>
            <a:r>
              <a:rPr lang="en-US" sz="1300" b="1" i="1" dirty="0">
                <a:effectLst/>
                <a:latin typeface="Cambria" panose="02040503050406030204" pitchFamily="18" charset="0"/>
                <a:ea typeface="Calibri" panose="020F0502020204030204" pitchFamily="34" charset="0"/>
              </a:rPr>
              <a:t> </a:t>
            </a:r>
            <a:r>
              <a:rPr lang="en-US" sz="1300" b="1" i="1" dirty="0" err="1">
                <a:effectLst/>
                <a:latin typeface="Cambria" panose="02040503050406030204" pitchFamily="18" charset="0"/>
                <a:ea typeface="Calibri" panose="020F0502020204030204" pitchFamily="34" charset="0"/>
              </a:rPr>
              <a:t>B’ol</a:t>
            </a:r>
            <a:r>
              <a:rPr lang="en-US" sz="1300" b="1" dirty="0">
                <a:effectLst/>
                <a:latin typeface="Cambria" panose="02040503050406030204" pitchFamily="18" charset="0"/>
                <a:ea typeface="Calibri" panose="020F0502020204030204" pitchFamily="34" charset="0"/>
              </a:rPr>
              <a:t> demonstrated by great Torah scholars</a:t>
            </a:r>
            <a:endParaRPr lang="en-US" sz="1300" dirty="0">
              <a:effectLst/>
              <a:latin typeface="Calibri" panose="020F0502020204030204" pitchFamily="34" charset="0"/>
              <a:ea typeface="Calibri" panose="020F0502020204030204" pitchFamily="34" charset="0"/>
            </a:endParaRPr>
          </a:p>
          <a:p>
            <a:pPr marL="0" marR="0" algn="ctr">
              <a:lnSpc>
                <a:spcPct val="125000"/>
              </a:lnSpc>
              <a:spcBef>
                <a:spcPts val="600"/>
              </a:spcBef>
              <a:spcAft>
                <a:spcPts val="0"/>
              </a:spcAft>
            </a:pPr>
            <a:r>
              <a:rPr lang="en-US" sz="1100" b="1" u="sng" dirty="0">
                <a:effectLst/>
                <a:latin typeface="Calibri" panose="020F0502020204030204" pitchFamily="34" charset="0"/>
                <a:ea typeface="Calibri" panose="020F0502020204030204" pitchFamily="34" charset="0"/>
              </a:rPr>
              <a:t>Slide 48</a:t>
            </a:r>
            <a:endParaRPr lang="en-US" sz="1100" dirty="0">
              <a:effectLst/>
              <a:latin typeface="Calibri" panose="020F0502020204030204" pitchFamily="34" charset="0"/>
              <a:ea typeface="Calibri" panose="020F0502020204030204" pitchFamily="34" charset="0"/>
            </a:endParaRPr>
          </a:p>
          <a:p>
            <a:pPr marL="0" marR="0">
              <a:lnSpc>
                <a:spcPct val="125000"/>
              </a:lnSpc>
              <a:spcBef>
                <a:spcPts val="0"/>
              </a:spcBef>
              <a:spcAft>
                <a:spcPts val="0"/>
              </a:spcAft>
            </a:pPr>
            <a:r>
              <a:rPr lang="en-US" sz="1200" baseline="30000" dirty="0">
                <a:effectLst/>
                <a:latin typeface="Calibri" panose="020F0502020204030204" pitchFamily="34" charset="0"/>
                <a:ea typeface="Calibri" panose="020F0502020204030204" pitchFamily="34" charset="0"/>
              </a:rPr>
              <a:t>1</a:t>
            </a:r>
            <a:r>
              <a:rPr lang="en-US" sz="1100" i="1" dirty="0">
                <a:effectLst/>
                <a:latin typeface="Calibri" panose="020F0502020204030204" pitchFamily="34" charset="0"/>
                <a:ea typeface="Times New Roman" panose="02020603050405020304" pitchFamily="18" charset="0"/>
              </a:rPr>
              <a:t>Terrorism, Sugar Cubes and Filet Mignon. </a:t>
            </a:r>
            <a:r>
              <a:rPr lang="en-US" sz="1100" dirty="0">
                <a:effectLst/>
                <a:latin typeface="Calibri" panose="020F0502020204030204" pitchFamily="34" charset="0"/>
                <a:ea typeface="Times New Roman" panose="02020603050405020304" pitchFamily="18" charset="0"/>
              </a:rPr>
              <a:t> Rabbi Aryeh Z. </a:t>
            </a:r>
            <a:r>
              <a:rPr lang="en-US" sz="1100" dirty="0" err="1">
                <a:effectLst/>
                <a:latin typeface="Calibri" panose="020F0502020204030204" pitchFamily="34" charset="0"/>
                <a:ea typeface="Times New Roman" panose="02020603050405020304" pitchFamily="18" charset="0"/>
              </a:rPr>
              <a:t>Ginzberg</a:t>
            </a:r>
            <a:r>
              <a:rPr lang="en-US" sz="1100" dirty="0">
                <a:effectLst/>
                <a:latin typeface="Calibri" panose="020F0502020204030204" pitchFamily="34" charset="0"/>
                <a:ea typeface="Times New Roman" panose="02020603050405020304" pitchFamily="18" charset="0"/>
              </a:rPr>
              <a:t>, The Jewish Observer, June 2002;</a:t>
            </a:r>
            <a:endParaRPr lang="en-US" sz="1100" dirty="0">
              <a:effectLst/>
              <a:latin typeface="Calibri" panose="020F0502020204030204" pitchFamily="34" charset="0"/>
              <a:ea typeface="Calibri" panose="020F0502020204030204" pitchFamily="34" charset="0"/>
            </a:endParaRPr>
          </a:p>
          <a:p>
            <a:pPr marL="0" marR="0">
              <a:lnSpc>
                <a:spcPct val="125000"/>
              </a:lnSpc>
              <a:spcBef>
                <a:spcPts val="600"/>
              </a:spcBef>
              <a:spcAft>
                <a:spcPts val="0"/>
              </a:spcAft>
            </a:pPr>
            <a:r>
              <a:rPr lang="en-US" sz="1200" baseline="30000" dirty="0">
                <a:effectLst/>
                <a:latin typeface="Calibri" panose="020F0502020204030204" pitchFamily="34" charset="0"/>
                <a:ea typeface="Calibri" panose="020F0502020204030204" pitchFamily="34" charset="0"/>
              </a:rPr>
              <a:t>2</a:t>
            </a:r>
            <a:r>
              <a:rPr lang="en-US" sz="1100" i="1" dirty="0">
                <a:effectLst/>
                <a:latin typeface="Calibri" panose="020F0502020204030204" pitchFamily="34" charset="0"/>
                <a:ea typeface="Times New Roman" panose="02020603050405020304" pitchFamily="18" charset="0"/>
              </a:rPr>
              <a:t>Cultivating Empathy and Sensitivity for Others.  </a:t>
            </a:r>
            <a:r>
              <a:rPr lang="en-US" sz="1100" dirty="0">
                <a:effectLst/>
                <a:latin typeface="Calibri" panose="020F0502020204030204" pitchFamily="34" charset="0"/>
                <a:ea typeface="Times New Roman" panose="02020603050405020304" pitchFamily="18" charset="0"/>
              </a:rPr>
              <a:t>Rabbi Judah </a:t>
            </a:r>
            <a:r>
              <a:rPr lang="en-US" sz="1100" dirty="0" err="1">
                <a:effectLst/>
                <a:latin typeface="Calibri" panose="020F0502020204030204" pitchFamily="34" charset="0"/>
                <a:ea typeface="Times New Roman" panose="02020603050405020304" pitchFamily="18" charset="0"/>
              </a:rPr>
              <a:t>Mischel</a:t>
            </a:r>
            <a:r>
              <a:rPr lang="en-US" sz="1100" dirty="0">
                <a:effectLst/>
                <a:latin typeface="Calibri" panose="020F0502020204030204" pitchFamily="34" charset="0"/>
                <a:ea typeface="Times New Roman" panose="02020603050405020304" pitchFamily="18" charset="0"/>
              </a:rPr>
              <a:t>,</a:t>
            </a:r>
            <a:r>
              <a:rPr lang="en-US" sz="1100" i="1" dirty="0">
                <a:effectLst/>
                <a:latin typeface="Calibri" panose="020F0502020204030204" pitchFamily="34" charset="0"/>
                <a:ea typeface="Times New Roman" panose="02020603050405020304" pitchFamily="18" charset="0"/>
              </a:rPr>
              <a:t> </a:t>
            </a:r>
            <a:r>
              <a:rPr lang="en-US" sz="1100" dirty="0">
                <a:effectLst/>
                <a:latin typeface="Calibri" panose="020F0502020204030204" pitchFamily="34" charset="0"/>
                <a:ea typeface="Times New Roman" panose="02020603050405020304" pitchFamily="18" charset="0"/>
              </a:rPr>
              <a:t>YUTorah.org, Jan 1, 2019;</a:t>
            </a:r>
            <a:endParaRPr lang="en-US" sz="1100" dirty="0">
              <a:effectLst/>
              <a:latin typeface="Calibri" panose="020F0502020204030204" pitchFamily="34" charset="0"/>
              <a:ea typeface="Calibri" panose="020F0502020204030204" pitchFamily="34" charset="0"/>
            </a:endParaRPr>
          </a:p>
          <a:p>
            <a:pPr marL="0" marR="0">
              <a:lnSpc>
                <a:spcPct val="125000"/>
              </a:lnSpc>
              <a:spcBef>
                <a:spcPts val="600"/>
              </a:spcBef>
              <a:spcAft>
                <a:spcPts val="0"/>
              </a:spcAft>
            </a:pPr>
            <a:r>
              <a:rPr lang="en-US" sz="1200" baseline="30000" dirty="0">
                <a:effectLst/>
                <a:latin typeface="Calibri" panose="020F0502020204030204" pitchFamily="34" charset="0"/>
                <a:ea typeface="Calibri" panose="020F0502020204030204" pitchFamily="34" charset="0"/>
              </a:rPr>
              <a:t>3</a:t>
            </a:r>
            <a:r>
              <a:rPr lang="en-US" sz="1100" i="1" dirty="0">
                <a:effectLst/>
                <a:latin typeface="Calibri" panose="020F0502020204030204" pitchFamily="34" charset="0"/>
                <a:ea typeface="Times New Roman" panose="02020603050405020304" pitchFamily="18" charset="0"/>
              </a:rPr>
              <a:t>Love Thy Neighbor Part 4: </a:t>
            </a:r>
            <a:r>
              <a:rPr lang="en-US" sz="1100" dirty="0">
                <a:effectLst/>
                <a:latin typeface="Calibri" panose="020F0502020204030204" pitchFamily="34" charset="0"/>
                <a:ea typeface="Times New Roman" panose="02020603050405020304" pitchFamily="18" charset="0"/>
              </a:rPr>
              <a:t>Rabbi </a:t>
            </a:r>
            <a:r>
              <a:rPr lang="en-US" sz="1100" dirty="0" err="1">
                <a:effectLst/>
                <a:latin typeface="Calibri" panose="020F0502020204030204" pitchFamily="34" charset="0"/>
                <a:ea typeface="Times New Roman" panose="02020603050405020304" pitchFamily="18" charset="0"/>
              </a:rPr>
              <a:t>Yehonasan</a:t>
            </a:r>
            <a:r>
              <a:rPr lang="en-US" sz="1100" dirty="0">
                <a:effectLst/>
                <a:latin typeface="Calibri" panose="020F0502020204030204" pitchFamily="34" charset="0"/>
                <a:ea typeface="Times New Roman" panose="02020603050405020304" pitchFamily="18" charset="0"/>
              </a:rPr>
              <a:t> Gefen:  </a:t>
            </a:r>
            <a:r>
              <a:rPr lang="en-US" sz="1100" u="sng" dirty="0">
                <a:solidFill>
                  <a:srgbClr val="0000FF"/>
                </a:solidFill>
                <a:effectLst/>
                <a:latin typeface="Calibri" panose="020F0502020204030204" pitchFamily="34" charset="0"/>
                <a:ea typeface="Times New Roman" panose="02020603050405020304" pitchFamily="18" charset="0"/>
              </a:rPr>
              <a:t>https://torah.org/learning/jewish-values-neighbor4/</a:t>
            </a:r>
            <a:endParaRPr lang="en-US" sz="1100" dirty="0">
              <a:effectLst/>
              <a:latin typeface="Calibri" panose="020F0502020204030204" pitchFamily="34" charset="0"/>
              <a:ea typeface="Calibri" panose="020F0502020204030204" pitchFamily="34" charset="0"/>
            </a:endParaRPr>
          </a:p>
          <a:p>
            <a:pPr marL="114300" marR="0" algn="r" rtl="1">
              <a:lnSpc>
                <a:spcPct val="125000"/>
              </a:lnSpc>
              <a:spcBef>
                <a:spcPts val="600"/>
              </a:spcBef>
              <a:spcAft>
                <a:spcPts val="0"/>
              </a:spcAft>
            </a:pPr>
            <a:r>
              <a:rPr lang="en-US" sz="1200" baseline="30000" dirty="0">
                <a:solidFill>
                  <a:srgbClr val="0000FF"/>
                </a:solidFill>
                <a:effectLst/>
                <a:latin typeface="Calibri" panose="020F0502020204030204" pitchFamily="34" charset="0"/>
                <a:ea typeface="Calibri" panose="020F0502020204030204" pitchFamily="34" charset="0"/>
              </a:rPr>
              <a:t>4</a:t>
            </a:r>
            <a:r>
              <a:rPr lang="he-IL"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דרשות בישיבות בזמן מלחמה, מאת רחל רוט</a:t>
            </a:r>
            <a:r>
              <a:rPr lang="en-US" sz="1100" dirty="0">
                <a:solidFill>
                  <a:srgbClr val="000000"/>
                </a:solidFill>
                <a:effectLst/>
                <a:latin typeface="Times New Roman" panose="02020603050405020304" pitchFamily="18" charset="0"/>
                <a:ea typeface="Times New Roman" panose="02020603050405020304" pitchFamily="18" charset="0"/>
              </a:rPr>
              <a:t>. </a:t>
            </a:r>
            <a:r>
              <a:rPr lang="he-IL"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מלחמת ״ששת הימים״ בדרשות  :הרב יחזקאל לווינשטיין - ״נושא בעול עם חברו״</a:t>
            </a:r>
            <a:r>
              <a:rPr lang="en-US" sz="1100" dirty="0">
                <a:solidFill>
                  <a:srgbClr val="000000"/>
                </a:solidFill>
                <a:effectLst/>
                <a:latin typeface="Times New Roman" panose="02020603050405020304" pitchFamily="18" charset="0"/>
                <a:ea typeface="Times New Roman" panose="02020603050405020304" pitchFamily="18" charset="0"/>
              </a:rPr>
              <a:t>, </a:t>
            </a:r>
            <a:r>
              <a:rPr lang="he-IL" sz="1100" dirty="0">
                <a:effectLst/>
                <a:latin typeface="Calibri" panose="020F0502020204030204" pitchFamily="34" charset="0"/>
                <a:ea typeface="Calibri" panose="020F0502020204030204" pitchFamily="34" charset="0"/>
                <a:cs typeface="Times New Roman" panose="02020603050405020304" pitchFamily="18" charset="0"/>
              </a:rPr>
              <a:t>עמ׳ </a:t>
            </a:r>
            <a:r>
              <a:rPr lang="en-US" sz="1000" dirty="0">
                <a:effectLst/>
                <a:latin typeface="Calibri" panose="020F0502020204030204" pitchFamily="34" charset="0"/>
                <a:ea typeface="Times New Roman" panose="02020603050405020304" pitchFamily="18" charset="0"/>
              </a:rPr>
              <a:t>36</a:t>
            </a:r>
          </a:p>
          <a:p>
            <a:pPr marL="0" marR="0" algn="ctr">
              <a:lnSpc>
                <a:spcPct val="125000"/>
              </a:lnSpc>
              <a:spcBef>
                <a:spcPts val="1200"/>
              </a:spcBef>
              <a:spcAft>
                <a:spcPts val="0"/>
              </a:spcAft>
            </a:pPr>
            <a:r>
              <a:rPr lang="en-US" sz="1100" b="1" u="sng" dirty="0">
                <a:effectLst/>
                <a:latin typeface="Calibri" panose="020F0502020204030204" pitchFamily="34" charset="0"/>
                <a:ea typeface="Calibri" panose="020F0502020204030204" pitchFamily="34" charset="0"/>
              </a:rPr>
              <a:t>Slide 49</a:t>
            </a:r>
            <a:endParaRPr lang="en-US" sz="1100" dirty="0">
              <a:effectLst/>
              <a:latin typeface="Calibri" panose="020F0502020204030204" pitchFamily="34" charset="0"/>
              <a:ea typeface="Calibri" panose="020F0502020204030204" pitchFamily="34" charset="0"/>
            </a:endParaRPr>
          </a:p>
          <a:p>
            <a:pPr marL="0" marR="0">
              <a:lnSpc>
                <a:spcPct val="125000"/>
              </a:lnSpc>
              <a:spcBef>
                <a:spcPts val="0"/>
              </a:spcBef>
              <a:spcAft>
                <a:spcPts val="0"/>
              </a:spcAft>
            </a:pPr>
            <a:r>
              <a:rPr lang="en-US" sz="1200" baseline="30000" dirty="0">
                <a:effectLst/>
                <a:latin typeface="Calibri" panose="020F0502020204030204" pitchFamily="34" charset="0"/>
                <a:ea typeface="Calibri" panose="020F0502020204030204" pitchFamily="34" charset="0"/>
              </a:rPr>
              <a:t>5</a:t>
            </a:r>
            <a:r>
              <a:rPr lang="en-US" sz="1100" i="1" dirty="0">
                <a:effectLst/>
                <a:latin typeface="Calibri" panose="020F0502020204030204" pitchFamily="34" charset="0"/>
                <a:ea typeface="Calibri" panose="020F0502020204030204" pitchFamily="34" charset="0"/>
              </a:rPr>
              <a:t>Reb </a:t>
            </a:r>
            <a:r>
              <a:rPr lang="en-US" sz="1100" i="1" dirty="0" err="1">
                <a:effectLst/>
                <a:latin typeface="Calibri" panose="020F0502020204030204" pitchFamily="34" charset="0"/>
                <a:ea typeface="Calibri" panose="020F0502020204030204" pitchFamily="34" charset="0"/>
              </a:rPr>
              <a:t>Chatzkel</a:t>
            </a:r>
            <a:r>
              <a:rPr lang="en-US" sz="1100" i="1" dirty="0">
                <a:effectLst/>
                <a:latin typeface="Calibri" panose="020F0502020204030204" pitchFamily="34" charset="0"/>
                <a:ea typeface="Calibri" panose="020F0502020204030204" pitchFamily="34" charset="0"/>
              </a:rPr>
              <a:t>, </a:t>
            </a:r>
            <a:r>
              <a:rPr lang="en-US" sz="1100" dirty="0">
                <a:effectLst/>
                <a:latin typeface="Calibri" panose="020F0502020204030204" pitchFamily="34" charset="0"/>
                <a:ea typeface="Calibri" panose="020F0502020204030204" pitchFamily="34" charset="0"/>
              </a:rPr>
              <a:t>by Rabbi Yitzchak </a:t>
            </a:r>
            <a:r>
              <a:rPr lang="en-US" sz="1100" dirty="0" err="1">
                <a:effectLst/>
                <a:latin typeface="Calibri" panose="020F0502020204030204" pitchFamily="34" charset="0"/>
                <a:ea typeface="Calibri" panose="020F0502020204030204" pitchFamily="34" charset="0"/>
              </a:rPr>
              <a:t>Kasnett</a:t>
            </a:r>
            <a:r>
              <a:rPr lang="en-US" sz="1100" dirty="0">
                <a:effectLst/>
                <a:latin typeface="Calibri" panose="020F0502020204030204" pitchFamily="34" charset="0"/>
                <a:ea typeface="Calibri" panose="020F0502020204030204" pitchFamily="34" charset="0"/>
              </a:rPr>
              <a:t>, </a:t>
            </a:r>
            <a:r>
              <a:rPr lang="en-US" sz="1100" dirty="0" err="1">
                <a:effectLst/>
                <a:latin typeface="Calibri" panose="020F0502020204030204" pitchFamily="34" charset="0"/>
                <a:ea typeface="Calibri" panose="020F0502020204030204" pitchFamily="34" charset="0"/>
              </a:rPr>
              <a:t>Artscroll-Mesorah</a:t>
            </a:r>
            <a:r>
              <a:rPr lang="en-US" sz="1100" dirty="0">
                <a:effectLst/>
                <a:latin typeface="Calibri" panose="020F0502020204030204" pitchFamily="34" charset="0"/>
                <a:ea typeface="Calibri" panose="020F0502020204030204" pitchFamily="34" charset="0"/>
              </a:rPr>
              <a:t> Publications, 2007, p. 343-344.</a:t>
            </a:r>
          </a:p>
          <a:p>
            <a:pPr marL="0" marR="0">
              <a:lnSpc>
                <a:spcPct val="125000"/>
              </a:lnSpc>
              <a:spcBef>
                <a:spcPts val="600"/>
              </a:spcBef>
              <a:spcAft>
                <a:spcPts val="0"/>
              </a:spcAft>
            </a:pPr>
            <a:r>
              <a:rPr lang="en-US" sz="1200" baseline="30000" dirty="0">
                <a:effectLst/>
                <a:latin typeface="Calibri" panose="020F0502020204030204" pitchFamily="34" charset="0"/>
                <a:ea typeface="Calibri" panose="020F0502020204030204" pitchFamily="34" charset="0"/>
              </a:rPr>
              <a:t>6</a:t>
            </a:r>
            <a:r>
              <a:rPr lang="en-US" sz="1100" i="1" dirty="0">
                <a:effectLst/>
                <a:latin typeface="Calibri" panose="020F0502020204030204" pitchFamily="34" charset="0"/>
                <a:ea typeface="Times New Roman" panose="02020603050405020304" pitchFamily="18" charset="0"/>
              </a:rPr>
              <a:t>In the Footsteps of the Maggid:</a:t>
            </a:r>
            <a:r>
              <a:rPr lang="en-US" sz="1100" dirty="0">
                <a:effectLst/>
                <a:latin typeface="Calibri" panose="020F0502020204030204" pitchFamily="34" charset="0"/>
                <a:ea typeface="Times New Roman" panose="02020603050405020304" pitchFamily="18" charset="0"/>
              </a:rPr>
              <a:t>  Rabbi </a:t>
            </a:r>
            <a:r>
              <a:rPr lang="en-US" sz="1100" dirty="0" err="1">
                <a:effectLst/>
                <a:latin typeface="Calibri" panose="020F0502020204030204" pitchFamily="34" charset="0"/>
                <a:ea typeface="Times New Roman" panose="02020603050405020304" pitchFamily="18" charset="0"/>
              </a:rPr>
              <a:t>Paysach</a:t>
            </a:r>
            <a:r>
              <a:rPr lang="en-US" sz="1100" dirty="0">
                <a:effectLst/>
                <a:latin typeface="Calibri" panose="020F0502020204030204" pitchFamily="34" charset="0"/>
                <a:ea typeface="Times New Roman" panose="02020603050405020304" pitchFamily="18" charset="0"/>
              </a:rPr>
              <a:t> J. </a:t>
            </a:r>
            <a:r>
              <a:rPr lang="en-US" sz="1100" dirty="0" err="1">
                <a:effectLst/>
                <a:latin typeface="Calibri" panose="020F0502020204030204" pitchFamily="34" charset="0"/>
                <a:ea typeface="Times New Roman" panose="02020603050405020304" pitchFamily="18" charset="0"/>
              </a:rPr>
              <a:t>Krohn</a:t>
            </a:r>
            <a:r>
              <a:rPr lang="en-US" sz="1100" dirty="0">
                <a:effectLst/>
                <a:latin typeface="Calibri" panose="020F0502020204030204" pitchFamily="34" charset="0"/>
                <a:ea typeface="Times New Roman" panose="02020603050405020304" pitchFamily="18" charset="0"/>
              </a:rPr>
              <a:t>, </a:t>
            </a:r>
            <a:r>
              <a:rPr lang="en-US" sz="1100" dirty="0" err="1">
                <a:effectLst/>
                <a:latin typeface="Calibri" panose="020F0502020204030204" pitchFamily="34" charset="0"/>
                <a:ea typeface="Times New Roman" panose="02020603050405020304" pitchFamily="18" charset="0"/>
              </a:rPr>
              <a:t>Artscroll-Mesorah</a:t>
            </a:r>
            <a:r>
              <a:rPr lang="en-US" sz="1100" dirty="0">
                <a:effectLst/>
                <a:latin typeface="Calibri" panose="020F0502020204030204" pitchFamily="34" charset="0"/>
                <a:ea typeface="Times New Roman" panose="02020603050405020304" pitchFamily="18" charset="0"/>
              </a:rPr>
              <a:t> Publications, 1992, pp. 138-140;</a:t>
            </a:r>
            <a:endParaRPr lang="en-US" sz="1100" dirty="0">
              <a:effectLst/>
              <a:latin typeface="Calibri" panose="020F0502020204030204" pitchFamily="34" charset="0"/>
              <a:ea typeface="Calibri" panose="020F0502020204030204" pitchFamily="34" charset="0"/>
            </a:endParaRPr>
          </a:p>
          <a:p>
            <a:pPr marL="0" marR="0">
              <a:lnSpc>
                <a:spcPct val="125000"/>
              </a:lnSpc>
              <a:spcBef>
                <a:spcPts val="600"/>
              </a:spcBef>
              <a:spcAft>
                <a:spcPts val="0"/>
              </a:spcAft>
            </a:pPr>
            <a:r>
              <a:rPr lang="en-US" sz="1200" baseline="30000" dirty="0">
                <a:effectLst/>
                <a:latin typeface="Calibri" panose="020F0502020204030204" pitchFamily="34" charset="0"/>
                <a:ea typeface="Calibri" panose="020F0502020204030204" pitchFamily="34" charset="0"/>
              </a:rPr>
              <a:t>7</a:t>
            </a:r>
            <a:r>
              <a:rPr lang="en-US" sz="1100" i="1" dirty="0">
                <a:effectLst/>
                <a:latin typeface="Calibri" panose="020F0502020204030204" pitchFamily="34" charset="0"/>
                <a:ea typeface="Times New Roman" panose="02020603050405020304" pitchFamily="18" charset="0"/>
              </a:rPr>
              <a:t>Appreciating Our Holy IDF:</a:t>
            </a:r>
            <a:r>
              <a:rPr lang="en-US" sz="1100" dirty="0">
                <a:effectLst/>
                <a:latin typeface="Calibri" panose="020F0502020204030204" pitchFamily="34" charset="0"/>
                <a:ea typeface="Times New Roman" panose="02020603050405020304" pitchFamily="18" charset="0"/>
              </a:rPr>
              <a:t>  Rabbi Ephraim Sprecher, The Jewish Press, May 10, 2019, p. 69;</a:t>
            </a:r>
            <a:endParaRPr lang="en-US" sz="1100" dirty="0">
              <a:effectLst/>
              <a:latin typeface="Calibri" panose="020F0502020204030204" pitchFamily="34" charset="0"/>
              <a:ea typeface="Calibri" panose="020F0502020204030204" pitchFamily="34" charset="0"/>
            </a:endParaRPr>
          </a:p>
          <a:p>
            <a:pPr marL="0" marR="0">
              <a:lnSpc>
                <a:spcPct val="125000"/>
              </a:lnSpc>
              <a:spcBef>
                <a:spcPts val="600"/>
              </a:spcBef>
              <a:spcAft>
                <a:spcPts val="0"/>
              </a:spcAft>
            </a:pPr>
            <a:r>
              <a:rPr lang="en-US" sz="1200" baseline="30000" dirty="0">
                <a:effectLst/>
                <a:latin typeface="Calibri" panose="020F0502020204030204" pitchFamily="34" charset="0"/>
                <a:ea typeface="Times New Roman" panose="02020603050405020304" pitchFamily="18" charset="0"/>
              </a:rPr>
              <a:t>8</a:t>
            </a:r>
            <a:r>
              <a:rPr lang="en-US" sz="1100" i="1" dirty="0">
                <a:solidFill>
                  <a:srgbClr val="000000"/>
                </a:solidFill>
                <a:effectLst/>
                <a:latin typeface="Calibri" panose="020F0502020204030204" pitchFamily="34" charset="0"/>
                <a:ea typeface="Times New Roman" panose="02020603050405020304" pitchFamily="18" charset="0"/>
              </a:rPr>
              <a:t>Noseh </a:t>
            </a:r>
            <a:r>
              <a:rPr lang="en-US" sz="1100" i="1" dirty="0" err="1">
                <a:solidFill>
                  <a:srgbClr val="000000"/>
                </a:solidFill>
                <a:effectLst/>
                <a:latin typeface="Calibri" panose="020F0502020204030204" pitchFamily="34" charset="0"/>
                <a:ea typeface="Times New Roman" panose="02020603050405020304" pitchFamily="18" charset="0"/>
              </a:rPr>
              <a:t>Ba'ol</a:t>
            </a:r>
            <a:r>
              <a:rPr lang="en-US" sz="1100" i="1" dirty="0">
                <a:solidFill>
                  <a:srgbClr val="000000"/>
                </a:solidFill>
                <a:effectLst/>
                <a:latin typeface="Calibri" panose="020F0502020204030204" pitchFamily="34" charset="0"/>
                <a:ea typeface="Times New Roman" panose="02020603050405020304" pitchFamily="18" charset="0"/>
              </a:rPr>
              <a:t> </a:t>
            </a:r>
            <a:r>
              <a:rPr lang="en-US" sz="1100" i="1" dirty="0" err="1">
                <a:solidFill>
                  <a:srgbClr val="000000"/>
                </a:solidFill>
                <a:effectLst/>
                <a:latin typeface="Calibri" panose="020F0502020204030204" pitchFamily="34" charset="0"/>
                <a:ea typeface="Times New Roman" panose="02020603050405020304" pitchFamily="18" charset="0"/>
              </a:rPr>
              <a:t>Im</a:t>
            </a:r>
            <a:r>
              <a:rPr lang="en-US" sz="1100" i="1" dirty="0">
                <a:solidFill>
                  <a:srgbClr val="000000"/>
                </a:solidFill>
                <a:effectLst/>
                <a:latin typeface="Calibri" panose="020F0502020204030204" pitchFamily="34" charset="0"/>
                <a:ea typeface="Times New Roman" panose="02020603050405020304" pitchFamily="18" charset="0"/>
              </a:rPr>
              <a:t> </a:t>
            </a:r>
            <a:r>
              <a:rPr lang="en-US" sz="1100" i="1" dirty="0" err="1">
                <a:solidFill>
                  <a:srgbClr val="000000"/>
                </a:solidFill>
                <a:effectLst/>
                <a:latin typeface="Calibri" panose="020F0502020204030204" pitchFamily="34" charset="0"/>
                <a:ea typeface="Times New Roman" panose="02020603050405020304" pitchFamily="18" charset="0"/>
              </a:rPr>
              <a:t>Chaveiro</a:t>
            </a:r>
            <a:r>
              <a:rPr lang="en-US" sz="1100" i="1" dirty="0">
                <a:solidFill>
                  <a:srgbClr val="000000"/>
                </a:solidFill>
                <a:effectLst/>
                <a:latin typeface="Calibri" panose="020F0502020204030204" pitchFamily="34" charset="0"/>
                <a:ea typeface="Times New Roman" panose="02020603050405020304" pitchFamily="18" charset="0"/>
              </a:rPr>
              <a:t>:</a:t>
            </a:r>
            <a:r>
              <a:rPr lang="en-US" sz="1100" dirty="0">
                <a:solidFill>
                  <a:srgbClr val="000000"/>
                </a:solidFill>
                <a:effectLst/>
                <a:latin typeface="Calibri" panose="020F0502020204030204" pitchFamily="34" charset="0"/>
                <a:ea typeface="Times New Roman" panose="02020603050405020304" pitchFamily="18" charset="0"/>
              </a:rPr>
              <a:t>  Rabbi Moshe Weinberger, YUTorah.org, Sep 2, 2014;</a:t>
            </a:r>
            <a:endParaRPr lang="en-US" sz="1100" dirty="0">
              <a:effectLst/>
              <a:latin typeface="Calibri" panose="020F0502020204030204" pitchFamily="34" charset="0"/>
              <a:ea typeface="Calibri" panose="020F0502020204030204" pitchFamily="34" charset="0"/>
            </a:endParaRPr>
          </a:p>
          <a:p>
            <a:pPr marL="114300" marR="0" algn="r" rtl="1">
              <a:lnSpc>
                <a:spcPct val="125000"/>
              </a:lnSpc>
              <a:spcBef>
                <a:spcPts val="600"/>
              </a:spcBef>
              <a:spcAft>
                <a:spcPts val="0"/>
              </a:spcAft>
            </a:pPr>
            <a:r>
              <a:rPr lang="en-US" sz="1200" baseline="30000" dirty="0">
                <a:effectLst/>
                <a:latin typeface="Calibri" panose="020F0502020204030204" pitchFamily="34" charset="0"/>
                <a:ea typeface="Calibri" panose="020F0502020204030204" pitchFamily="34" charset="0"/>
              </a:rPr>
              <a:t>9</a:t>
            </a:r>
            <a:r>
              <a:rPr lang="he-IL"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פחד דוד (עלון שבועי, יו״ל ע״י מוסדות ״אורות חיים ומשה״ ישראל), בקטע ״פרקים במסילות ישרים וארחות צדיקים״</a:t>
            </a:r>
            <a:r>
              <a:rPr lang="en-US" sz="1100" dirty="0">
                <a:solidFill>
                  <a:srgbClr val="000000"/>
                </a:solidFill>
                <a:effectLst/>
                <a:latin typeface="Times New Roman" panose="02020603050405020304" pitchFamily="18" charset="0"/>
                <a:ea typeface="Times New Roman" panose="02020603050405020304" pitchFamily="18" charset="0"/>
              </a:rPr>
              <a:t>  .</a:t>
            </a:r>
            <a:br>
              <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br>
            <a:r>
              <a:rPr lang="he-IL"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פרשת פקודי, כ״ט אדר א, תשע״ד </a:t>
            </a:r>
            <a:r>
              <a:rPr lang="he-IL"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(705)</a:t>
            </a:r>
            <a:r>
              <a:rPr lang="en-US" sz="1000" dirty="0">
                <a:solidFill>
                  <a:srgbClr val="000000"/>
                </a:solidFill>
                <a:effectLst/>
                <a:latin typeface="Calibri" panose="020F0502020204030204" pitchFamily="34" charset="0"/>
                <a:ea typeface="Times New Roman" panose="02020603050405020304" pitchFamily="18" charset="0"/>
              </a:rPr>
              <a:t>.</a:t>
            </a:r>
            <a:r>
              <a:rPr lang="en-US" sz="1000" dirty="0">
                <a:solidFill>
                  <a:srgbClr val="000000"/>
                </a:solidFill>
                <a:effectLst/>
                <a:latin typeface="Times New Roman" panose="02020603050405020304" pitchFamily="18" charset="0"/>
                <a:ea typeface="Calibri" panose="020F0502020204030204" pitchFamily="34" charset="0"/>
              </a:rPr>
              <a:t> </a:t>
            </a:r>
            <a:endParaRPr lang="en-US" sz="1000" dirty="0">
              <a:effectLst/>
              <a:latin typeface="Calibri" panose="020F0502020204030204" pitchFamily="34" charset="0"/>
              <a:ea typeface="Calibri" panose="020F0502020204030204" pitchFamily="34" charset="0"/>
            </a:endParaRPr>
          </a:p>
          <a:p>
            <a:pPr marL="0" marR="0" algn="ctr">
              <a:lnSpc>
                <a:spcPct val="125000"/>
              </a:lnSpc>
              <a:spcBef>
                <a:spcPts val="1200"/>
              </a:spcBef>
              <a:spcAft>
                <a:spcPts val="0"/>
              </a:spcAft>
            </a:pPr>
            <a:r>
              <a:rPr lang="en-US" sz="1100" b="1" u="sng" dirty="0">
                <a:effectLst/>
                <a:latin typeface="Calibri" panose="020F0502020204030204" pitchFamily="34" charset="0"/>
                <a:ea typeface="Calibri" panose="020F0502020204030204" pitchFamily="34" charset="0"/>
              </a:rPr>
              <a:t>Slide 50</a:t>
            </a:r>
            <a:endParaRPr lang="en-US" sz="1100" dirty="0">
              <a:effectLst/>
              <a:latin typeface="Calibri" panose="020F0502020204030204" pitchFamily="34" charset="0"/>
              <a:ea typeface="Calibri" panose="020F0502020204030204" pitchFamily="34" charset="0"/>
            </a:endParaRPr>
          </a:p>
          <a:p>
            <a:pPr marL="0" marR="0">
              <a:lnSpc>
                <a:spcPct val="125000"/>
              </a:lnSpc>
              <a:spcBef>
                <a:spcPts val="0"/>
              </a:spcBef>
              <a:spcAft>
                <a:spcPts val="0"/>
              </a:spcAft>
            </a:pPr>
            <a:r>
              <a:rPr lang="en-US" sz="1200" baseline="30000" dirty="0">
                <a:effectLst/>
                <a:latin typeface="Calibri" panose="020F0502020204030204" pitchFamily="34" charset="0"/>
                <a:ea typeface="Calibri" panose="020F0502020204030204" pitchFamily="34" charset="0"/>
              </a:rPr>
              <a:t>10</a:t>
            </a:r>
            <a:r>
              <a:rPr lang="en-US" sz="1100" i="1" dirty="0">
                <a:effectLst/>
                <a:latin typeface="Calibri" panose="020F0502020204030204" pitchFamily="34" charset="0"/>
                <a:ea typeface="Times New Roman" panose="02020603050405020304" pitchFamily="18" charset="0"/>
              </a:rPr>
              <a:t>Our Heroes.</a:t>
            </a:r>
            <a:r>
              <a:rPr lang="en-US" sz="1100" dirty="0">
                <a:effectLst/>
                <a:latin typeface="Calibri" panose="020F0502020204030204" pitchFamily="34" charset="0"/>
                <a:ea typeface="Times New Roman" panose="02020603050405020304" pitchFamily="18" charset="0"/>
              </a:rPr>
              <a:t>  Rabbi Chaim </a:t>
            </a:r>
            <a:r>
              <a:rPr lang="en-US" sz="1100" dirty="0" err="1">
                <a:effectLst/>
                <a:latin typeface="Calibri" panose="020F0502020204030204" pitchFamily="34" charset="0"/>
                <a:ea typeface="Times New Roman" panose="02020603050405020304" pitchFamily="18" charset="0"/>
              </a:rPr>
              <a:t>Walder</a:t>
            </a:r>
            <a:r>
              <a:rPr lang="en-US" sz="1100" dirty="0">
                <a:effectLst/>
                <a:latin typeface="Calibri" panose="020F0502020204030204" pitchFamily="34" charset="0"/>
                <a:ea typeface="Times New Roman" panose="02020603050405020304" pitchFamily="18" charset="0"/>
              </a:rPr>
              <a:t>, </a:t>
            </a:r>
            <a:r>
              <a:rPr lang="en-US" sz="1100" dirty="0" err="1">
                <a:effectLst/>
                <a:latin typeface="Calibri" panose="020F0502020204030204" pitchFamily="34" charset="0"/>
                <a:ea typeface="Times New Roman" panose="02020603050405020304" pitchFamily="18" charset="0"/>
              </a:rPr>
              <a:t>Feldheim</a:t>
            </a:r>
            <a:r>
              <a:rPr lang="en-US" sz="1100" dirty="0">
                <a:effectLst/>
                <a:latin typeface="Calibri" panose="020F0502020204030204" pitchFamily="34" charset="0"/>
                <a:ea typeface="Times New Roman" panose="02020603050405020304" pitchFamily="18" charset="0"/>
              </a:rPr>
              <a:t> Publishers, 1998, pp. 125-127.</a:t>
            </a:r>
            <a:endParaRPr lang="en-US" sz="1100" dirty="0">
              <a:effectLst/>
              <a:latin typeface="Calibri" panose="020F0502020204030204" pitchFamily="34" charset="0"/>
              <a:ea typeface="Calibri" panose="020F0502020204030204" pitchFamily="34" charset="0"/>
            </a:endParaRPr>
          </a:p>
          <a:p>
            <a:pPr marL="0" marR="0" algn="ctr">
              <a:lnSpc>
                <a:spcPct val="125000"/>
              </a:lnSpc>
              <a:spcBef>
                <a:spcPts val="1200"/>
              </a:spcBef>
              <a:spcAft>
                <a:spcPts val="0"/>
              </a:spcAft>
            </a:pPr>
            <a:r>
              <a:rPr lang="en-US" sz="1100" b="1" u="sng" dirty="0">
                <a:effectLst/>
                <a:latin typeface="Calibri" panose="020F0502020204030204" pitchFamily="34" charset="0"/>
                <a:ea typeface="Calibri" panose="020F0502020204030204" pitchFamily="34" charset="0"/>
              </a:rPr>
              <a:t>Slide 51</a:t>
            </a:r>
            <a:endParaRPr lang="en-US" sz="1100" dirty="0">
              <a:effectLst/>
              <a:latin typeface="Calibri" panose="020F0502020204030204" pitchFamily="34" charset="0"/>
              <a:ea typeface="Calibri" panose="020F0502020204030204" pitchFamily="34" charset="0"/>
            </a:endParaRPr>
          </a:p>
          <a:p>
            <a:pPr marL="0" marR="0">
              <a:lnSpc>
                <a:spcPct val="125000"/>
              </a:lnSpc>
              <a:spcBef>
                <a:spcPts val="0"/>
              </a:spcBef>
              <a:spcAft>
                <a:spcPts val="0"/>
              </a:spcAft>
            </a:pPr>
            <a:r>
              <a:rPr lang="en-US" sz="1200" baseline="30000" dirty="0">
                <a:effectLst/>
                <a:latin typeface="Calibri" panose="020F0502020204030204" pitchFamily="34" charset="0"/>
                <a:ea typeface="Calibri" panose="020F0502020204030204" pitchFamily="34" charset="0"/>
              </a:rPr>
              <a:t>11</a:t>
            </a:r>
            <a:r>
              <a:rPr lang="en-US" sz="1100" i="1" dirty="0">
                <a:effectLst/>
                <a:latin typeface="Calibri" panose="020F0502020204030204" pitchFamily="34" charset="0"/>
                <a:ea typeface="Times New Roman" panose="02020603050405020304" pitchFamily="18" charset="0"/>
              </a:rPr>
              <a:t>Was it permitted to shoot down the airplanes before they crashed into the Twin Towers?  </a:t>
            </a:r>
            <a:r>
              <a:rPr lang="en-US" sz="1100" dirty="0">
                <a:effectLst/>
                <a:latin typeface="Calibri" panose="020F0502020204030204" pitchFamily="34" charset="0"/>
                <a:ea typeface="Times New Roman" panose="02020603050405020304" pitchFamily="18" charset="0"/>
              </a:rPr>
              <a:t>Rabbi Michael Yammer, YUTorah.org, Mar 1, 2009;</a:t>
            </a:r>
            <a:endParaRPr lang="en-US" sz="1100" dirty="0">
              <a:effectLst/>
              <a:latin typeface="Calibri" panose="020F0502020204030204" pitchFamily="34" charset="0"/>
              <a:ea typeface="Calibri" panose="020F0502020204030204" pitchFamily="34" charset="0"/>
            </a:endParaRPr>
          </a:p>
          <a:p>
            <a:pPr marL="0" marR="0" algn="ctr">
              <a:lnSpc>
                <a:spcPct val="125000"/>
              </a:lnSpc>
              <a:spcBef>
                <a:spcPts val="1200"/>
              </a:spcBef>
              <a:spcAft>
                <a:spcPts val="0"/>
              </a:spcAft>
            </a:pPr>
            <a:r>
              <a:rPr lang="en-US" sz="1100" b="1" u="sng" dirty="0">
                <a:effectLst/>
                <a:latin typeface="Calibri" panose="020F0502020204030204" pitchFamily="34" charset="0"/>
                <a:ea typeface="Calibri" panose="020F0502020204030204" pitchFamily="34" charset="0"/>
              </a:rPr>
              <a:t>Slide 52</a:t>
            </a:r>
            <a:endParaRPr lang="en-US" sz="1100" dirty="0">
              <a:effectLst/>
              <a:latin typeface="Calibri" panose="020F0502020204030204" pitchFamily="34" charset="0"/>
              <a:ea typeface="Calibri" panose="020F0502020204030204" pitchFamily="34" charset="0"/>
            </a:endParaRPr>
          </a:p>
          <a:p>
            <a:pPr marL="0" marR="0">
              <a:lnSpc>
                <a:spcPct val="125000"/>
              </a:lnSpc>
              <a:spcBef>
                <a:spcPts val="0"/>
              </a:spcBef>
              <a:spcAft>
                <a:spcPts val="0"/>
              </a:spcAft>
            </a:pPr>
            <a:r>
              <a:rPr lang="en-US" sz="1200" baseline="30000" dirty="0">
                <a:effectLst/>
                <a:latin typeface="Calibri" panose="020F0502020204030204" pitchFamily="34" charset="0"/>
                <a:ea typeface="Calibri" panose="020F0502020204030204" pitchFamily="34" charset="0"/>
              </a:rPr>
              <a:t>12</a:t>
            </a:r>
            <a:r>
              <a:rPr lang="en-US" sz="1100" dirty="0">
                <a:effectLst/>
                <a:latin typeface="Calibri" panose="020F0502020204030204" pitchFamily="34" charset="0"/>
                <a:ea typeface="Times New Roman" panose="02020603050405020304" pitchFamily="18" charset="0"/>
              </a:rPr>
              <a:t>Rabbi </a:t>
            </a:r>
            <a:r>
              <a:rPr lang="en-US" sz="1100" dirty="0" err="1">
                <a:effectLst/>
                <a:latin typeface="Calibri" panose="020F0502020204030204" pitchFamily="34" charset="0"/>
                <a:ea typeface="Times New Roman" panose="02020603050405020304" pitchFamily="18" charset="0"/>
              </a:rPr>
              <a:t>Yehonasan</a:t>
            </a:r>
            <a:r>
              <a:rPr lang="en-US" sz="1100" dirty="0">
                <a:effectLst/>
                <a:latin typeface="Calibri" panose="020F0502020204030204" pitchFamily="34" charset="0"/>
                <a:ea typeface="Times New Roman" panose="02020603050405020304" pitchFamily="18" charset="0"/>
              </a:rPr>
              <a:t> Gefen:  </a:t>
            </a:r>
            <a:r>
              <a:rPr lang="en-US" sz="1100" dirty="0" err="1">
                <a:effectLst/>
                <a:latin typeface="Calibri" panose="020F0502020204030204" pitchFamily="34" charset="0"/>
                <a:ea typeface="Times New Roman" panose="02020603050405020304" pitchFamily="18" charset="0"/>
              </a:rPr>
              <a:t>Parshas</a:t>
            </a:r>
            <a:r>
              <a:rPr lang="en-US" sz="1100" dirty="0">
                <a:effectLst/>
                <a:latin typeface="Calibri" panose="020F0502020204030204" pitchFamily="34" charset="0"/>
                <a:ea typeface="Times New Roman" panose="02020603050405020304" pitchFamily="18" charset="0"/>
              </a:rPr>
              <a:t> </a:t>
            </a:r>
            <a:r>
              <a:rPr lang="en-US" sz="1100" dirty="0" err="1">
                <a:effectLst/>
                <a:latin typeface="Calibri" panose="020F0502020204030204" pitchFamily="34" charset="0"/>
                <a:ea typeface="Times New Roman" panose="02020603050405020304" pitchFamily="18" charset="0"/>
              </a:rPr>
              <a:t>Va</a:t>
            </a:r>
            <a:r>
              <a:rPr lang="en-US" sz="1100" dirty="0" err="1">
                <a:effectLst/>
                <a:latin typeface="Times New Roman" panose="02020603050405020304" pitchFamily="18" charset="0"/>
                <a:ea typeface="Times New Roman" panose="02020603050405020304" pitchFamily="18" charset="0"/>
                <a:cs typeface="Calibri" panose="020F0502020204030204" pitchFamily="34" charset="0"/>
              </a:rPr>
              <a:t>’</a:t>
            </a:r>
            <a:r>
              <a:rPr lang="en-US" sz="1100" dirty="0" err="1">
                <a:effectLst/>
                <a:latin typeface="Calibri" panose="020F0502020204030204" pitchFamily="34" charset="0"/>
                <a:ea typeface="Times New Roman" panose="02020603050405020304" pitchFamily="18" charset="0"/>
              </a:rPr>
              <a:t>eira</a:t>
            </a:r>
            <a:r>
              <a:rPr lang="en-US" sz="1100" dirty="0">
                <a:effectLst/>
                <a:latin typeface="Calibri" panose="020F0502020204030204" pitchFamily="34" charset="0"/>
                <a:ea typeface="Times New Roman" panose="02020603050405020304" pitchFamily="18" charset="0"/>
              </a:rPr>
              <a:t>; </a:t>
            </a:r>
            <a:r>
              <a:rPr lang="en-US" sz="1100" u="sng" dirty="0">
                <a:solidFill>
                  <a:srgbClr val="0000FF"/>
                </a:solidFill>
                <a:effectLst/>
                <a:latin typeface="Calibri" panose="020F0502020204030204" pitchFamily="34" charset="0"/>
                <a:ea typeface="Times New Roman" panose="02020603050405020304" pitchFamily="18" charset="0"/>
              </a:rPr>
              <a:t>http://rabbiygefen.blogspot.com/search/label/va%27eira</a:t>
            </a:r>
            <a:r>
              <a:rPr lang="en-US" sz="1100" dirty="0">
                <a:effectLst/>
                <a:latin typeface="Calibri" panose="020F0502020204030204" pitchFamily="34" charset="0"/>
                <a:ea typeface="Times New Roman" panose="02020603050405020304" pitchFamily="18" charset="0"/>
              </a:rPr>
              <a:t>, </a:t>
            </a:r>
            <a:br>
              <a:rPr lang="en-US" sz="1100" dirty="0">
                <a:effectLst/>
                <a:latin typeface="Calibri" panose="020F0502020204030204" pitchFamily="34" charset="0"/>
                <a:ea typeface="Times New Roman" panose="02020603050405020304" pitchFamily="18" charset="0"/>
              </a:rPr>
            </a:br>
            <a:r>
              <a:rPr lang="en-US" sz="1100" dirty="0">
                <a:effectLst/>
                <a:latin typeface="Calibri" panose="020F0502020204030204" pitchFamily="34" charset="0"/>
                <a:ea typeface="Times New Roman" panose="02020603050405020304" pitchFamily="18" charset="0"/>
              </a:rPr>
              <a:t>January 15, 2012;</a:t>
            </a:r>
            <a:endParaRPr lang="en-US" sz="1100" dirty="0">
              <a:effectLst/>
              <a:latin typeface="Calibri" panose="020F0502020204030204" pitchFamily="34" charset="0"/>
              <a:ea typeface="Calibri" panose="020F0502020204030204" pitchFamily="34" charset="0"/>
            </a:endParaRPr>
          </a:p>
          <a:p>
            <a:pPr marL="0" marR="0">
              <a:lnSpc>
                <a:spcPct val="125000"/>
              </a:lnSpc>
              <a:spcBef>
                <a:spcPts val="600"/>
              </a:spcBef>
              <a:spcAft>
                <a:spcPts val="0"/>
              </a:spcAft>
            </a:pPr>
            <a:r>
              <a:rPr lang="en-US" sz="1200" baseline="30000" dirty="0">
                <a:effectLst/>
                <a:latin typeface="Calibri" panose="020F0502020204030204" pitchFamily="34" charset="0"/>
                <a:ea typeface="Calibri" panose="020F0502020204030204" pitchFamily="34" charset="0"/>
              </a:rPr>
              <a:t>13</a:t>
            </a:r>
            <a:r>
              <a:rPr lang="en-US" sz="1100" dirty="0">
                <a:effectLst/>
                <a:latin typeface="Calibri" panose="020F0502020204030204" pitchFamily="34" charset="0"/>
                <a:ea typeface="Times New Roman" panose="02020603050405020304" pitchFamily="18" charset="0"/>
              </a:rPr>
              <a:t>Rabbi </a:t>
            </a:r>
            <a:r>
              <a:rPr lang="en-US" sz="1100" dirty="0" err="1">
                <a:effectLst/>
                <a:latin typeface="Calibri" panose="020F0502020204030204" pitchFamily="34" charset="0"/>
                <a:ea typeface="Times New Roman" panose="02020603050405020304" pitchFamily="18" charset="0"/>
              </a:rPr>
              <a:t>Avrohom</a:t>
            </a:r>
            <a:r>
              <a:rPr lang="en-US" sz="1100" dirty="0">
                <a:effectLst/>
                <a:latin typeface="Calibri" panose="020F0502020204030204" pitchFamily="34" charset="0"/>
                <a:ea typeface="Times New Roman" panose="02020603050405020304" pitchFamily="18" charset="0"/>
              </a:rPr>
              <a:t> Birnbaum, </a:t>
            </a:r>
            <a:r>
              <a:rPr lang="en-US" sz="1100" dirty="0" err="1">
                <a:effectLst/>
                <a:latin typeface="Calibri" panose="020F0502020204030204" pitchFamily="34" charset="0"/>
                <a:ea typeface="Times New Roman" panose="02020603050405020304" pitchFamily="18" charset="0"/>
              </a:rPr>
              <a:t>Yated</a:t>
            </a:r>
            <a:r>
              <a:rPr lang="en-US" sz="1100" dirty="0">
                <a:effectLst/>
                <a:latin typeface="Calibri" panose="020F0502020204030204" pitchFamily="34" charset="0"/>
                <a:ea typeface="Times New Roman" panose="02020603050405020304" pitchFamily="18" charset="0"/>
              </a:rPr>
              <a:t> </a:t>
            </a:r>
            <a:r>
              <a:rPr lang="en-US" sz="1100" dirty="0" err="1">
                <a:effectLst/>
                <a:latin typeface="Calibri" panose="020F0502020204030204" pitchFamily="34" charset="0"/>
                <a:ea typeface="Times New Roman" panose="02020603050405020304" pitchFamily="18" charset="0"/>
              </a:rPr>
              <a:t>Neeman</a:t>
            </a:r>
            <a:r>
              <a:rPr lang="en-US" sz="1100" dirty="0">
                <a:effectLst/>
                <a:latin typeface="Calibri" panose="020F0502020204030204" pitchFamily="34" charset="0"/>
                <a:ea typeface="Times New Roman" panose="02020603050405020304" pitchFamily="18" charset="0"/>
              </a:rPr>
              <a:t>, April 2007;</a:t>
            </a:r>
            <a:endParaRPr lang="en-US" sz="1100" dirty="0">
              <a:effectLst/>
              <a:latin typeface="Calibri" panose="020F0502020204030204" pitchFamily="34" charset="0"/>
              <a:ea typeface="Calibri" panose="020F0502020204030204" pitchFamily="34" charset="0"/>
            </a:endParaRPr>
          </a:p>
          <a:p>
            <a:pPr marL="114300" marR="0" indent="-114300">
              <a:lnSpc>
                <a:spcPct val="125000"/>
              </a:lnSpc>
              <a:spcBef>
                <a:spcPts val="600"/>
              </a:spcBef>
              <a:spcAft>
                <a:spcPts val="0"/>
              </a:spcAft>
            </a:pPr>
            <a:r>
              <a:rPr lang="en-US" sz="1200" baseline="30000" dirty="0">
                <a:effectLst/>
                <a:latin typeface="Calibri" panose="020F0502020204030204" pitchFamily="34" charset="0"/>
                <a:ea typeface="Calibri" panose="020F0502020204030204" pitchFamily="34" charset="0"/>
              </a:rPr>
              <a:t>14</a:t>
            </a:r>
            <a:r>
              <a:rPr lang="en-US" sz="1100" i="1" dirty="0">
                <a:effectLst/>
                <a:latin typeface="Calibri" panose="020F0502020204030204" pitchFamily="34" charset="0"/>
                <a:ea typeface="Times New Roman" panose="02020603050405020304" pitchFamily="18" charset="0"/>
              </a:rPr>
              <a:t>Divrei </a:t>
            </a:r>
            <a:r>
              <a:rPr lang="en-US" sz="1100" i="1" dirty="0" err="1">
                <a:effectLst/>
                <a:latin typeface="Calibri" panose="020F0502020204030204" pitchFamily="34" charset="0"/>
                <a:ea typeface="Times New Roman" panose="02020603050405020304" pitchFamily="18" charset="0"/>
              </a:rPr>
              <a:t>Hesped</a:t>
            </a:r>
            <a:r>
              <a:rPr lang="en-US" sz="1100" i="1" dirty="0">
                <a:effectLst/>
                <a:latin typeface="Calibri" panose="020F0502020204030204" pitchFamily="34" charset="0"/>
                <a:ea typeface="Times New Roman" panose="02020603050405020304" pitchFamily="18" charset="0"/>
              </a:rPr>
              <a:t> in Memory of </a:t>
            </a:r>
            <a:r>
              <a:rPr lang="en-US" sz="1100" i="1" dirty="0" err="1">
                <a:effectLst/>
                <a:latin typeface="Calibri" panose="020F0502020204030204" pitchFamily="34" charset="0"/>
                <a:ea typeface="Times New Roman" panose="02020603050405020304" pitchFamily="18" charset="0"/>
              </a:rPr>
              <a:t>HaGaon</a:t>
            </a:r>
            <a:r>
              <a:rPr lang="en-US" sz="1100" i="1" dirty="0">
                <a:effectLst/>
                <a:latin typeface="Calibri" panose="020F0502020204030204" pitchFamily="34" charset="0"/>
                <a:ea typeface="Times New Roman" panose="02020603050405020304" pitchFamily="18" charset="0"/>
              </a:rPr>
              <a:t> </a:t>
            </a:r>
            <a:r>
              <a:rPr lang="en-US" sz="1100" i="1" dirty="0" err="1">
                <a:effectLst/>
                <a:latin typeface="Calibri" panose="020F0502020204030204" pitchFamily="34" charset="0"/>
                <a:ea typeface="Times New Roman" panose="02020603050405020304" pitchFamily="18" charset="0"/>
              </a:rPr>
              <a:t>HaRav</a:t>
            </a:r>
            <a:r>
              <a:rPr lang="en-US" sz="1100" i="1" dirty="0">
                <a:effectLst/>
                <a:latin typeface="Calibri" panose="020F0502020204030204" pitchFamily="34" charset="0"/>
                <a:ea typeface="Times New Roman" panose="02020603050405020304" pitchFamily="18" charset="0"/>
              </a:rPr>
              <a:t> </a:t>
            </a:r>
            <a:r>
              <a:rPr lang="en-US" sz="1100" i="1" dirty="0" err="1">
                <a:effectLst/>
                <a:latin typeface="Calibri" panose="020F0502020204030204" pitchFamily="34" charset="0"/>
                <a:ea typeface="Times New Roman" panose="02020603050405020304" pitchFamily="18" charset="0"/>
              </a:rPr>
              <a:t>Aharon</a:t>
            </a:r>
            <a:r>
              <a:rPr lang="en-US" sz="1100" i="1" dirty="0">
                <a:effectLst/>
                <a:latin typeface="Calibri" panose="020F0502020204030204" pitchFamily="34" charset="0"/>
                <a:ea typeface="Times New Roman" panose="02020603050405020304" pitchFamily="18" charset="0"/>
              </a:rPr>
              <a:t> Lichtenstein </a:t>
            </a:r>
            <a:r>
              <a:rPr lang="en-US" sz="1100" i="1" dirty="0" err="1">
                <a:effectLst/>
                <a:latin typeface="Calibri" panose="020F0502020204030204" pitchFamily="34" charset="0"/>
                <a:ea typeface="Times New Roman" panose="02020603050405020304" pitchFamily="18" charset="0"/>
              </a:rPr>
              <a:t>zt</a:t>
            </a:r>
            <a:r>
              <a:rPr lang="en-US" sz="1100" i="1" dirty="0" err="1">
                <a:effectLst/>
                <a:latin typeface="Times New Roman" panose="02020603050405020304" pitchFamily="18" charset="0"/>
                <a:ea typeface="Times New Roman" panose="02020603050405020304" pitchFamily="18" charset="0"/>
                <a:cs typeface="Calibri" panose="020F0502020204030204" pitchFamily="34" charset="0"/>
              </a:rPr>
              <a:t>’</a:t>
            </a:r>
            <a:r>
              <a:rPr lang="en-US" sz="1100" i="1" dirty="0" err="1">
                <a:effectLst/>
                <a:latin typeface="Calibri" panose="020F0502020204030204" pitchFamily="34" charset="0"/>
                <a:ea typeface="Times New Roman" panose="02020603050405020304" pitchFamily="18" charset="0"/>
              </a:rPr>
              <a:t>l</a:t>
            </a:r>
            <a:r>
              <a:rPr lang="en-US" sz="1100" i="1" dirty="0">
                <a:effectLst/>
                <a:latin typeface="Calibri" panose="020F0502020204030204" pitchFamily="34" charset="0"/>
                <a:ea typeface="Times New Roman" panose="02020603050405020304" pitchFamily="18" charset="0"/>
              </a:rPr>
              <a:t>.  </a:t>
            </a:r>
            <a:r>
              <a:rPr lang="fr-FR" sz="1100" dirty="0">
                <a:effectLst/>
                <a:latin typeface="Calibri" panose="020F0502020204030204" pitchFamily="34" charset="0"/>
                <a:ea typeface="Times New Roman" panose="02020603050405020304" pitchFamily="18" charset="0"/>
              </a:rPr>
              <a:t>Rabbi Michael </a:t>
            </a:r>
            <a:r>
              <a:rPr lang="fr-FR" sz="1100" dirty="0" err="1">
                <a:effectLst/>
                <a:latin typeface="Calibri" panose="020F0502020204030204" pitchFamily="34" charset="0"/>
                <a:ea typeface="Times New Roman" panose="02020603050405020304" pitchFamily="18" charset="0"/>
              </a:rPr>
              <a:t>Taubes</a:t>
            </a:r>
            <a:r>
              <a:rPr lang="fr-FR" sz="1100" dirty="0">
                <a:effectLst/>
                <a:latin typeface="Calibri" panose="020F0502020204030204" pitchFamily="34" charset="0"/>
                <a:ea typeface="Times New Roman" panose="02020603050405020304" pitchFamily="18" charset="0"/>
              </a:rPr>
              <a:t>; </a:t>
            </a:r>
            <a:r>
              <a:rPr lang="fr-FR" sz="1100" u="sng" dirty="0">
                <a:solidFill>
                  <a:srgbClr val="0000FF"/>
                </a:solidFill>
                <a:effectLst/>
                <a:latin typeface="Calibri" panose="020F0502020204030204" pitchFamily="34" charset="0"/>
                <a:ea typeface="Times New Roman" panose="02020603050405020304" pitchFamily="18" charset="0"/>
              </a:rPr>
              <a:t>https://www.torahmusings.com/2016/05/memory-rav-lichtenstein/</a:t>
            </a:r>
            <a:endParaRPr lang="en-US" sz="1100" dirty="0">
              <a:effectLst/>
              <a:latin typeface="Calibri" panose="020F0502020204030204" pitchFamily="34" charset="0"/>
              <a:ea typeface="Calibri" panose="020F0502020204030204" pitchFamily="34" charset="0"/>
            </a:endParaRPr>
          </a:p>
          <a:p>
            <a:pPr marL="0" marR="0" algn="ctr">
              <a:lnSpc>
                <a:spcPct val="125000"/>
              </a:lnSpc>
              <a:spcBef>
                <a:spcPts val="1200"/>
              </a:spcBef>
              <a:spcAft>
                <a:spcPts val="0"/>
              </a:spcAft>
            </a:pPr>
            <a:r>
              <a:rPr lang="fr-FR" sz="1100" b="1" u="sng" dirty="0">
                <a:effectLst/>
                <a:latin typeface="Calibri" panose="020F0502020204030204" pitchFamily="34" charset="0"/>
                <a:ea typeface="Calibri" panose="020F0502020204030204" pitchFamily="34" charset="0"/>
              </a:rPr>
              <a:t>Slide 5</a:t>
            </a:r>
            <a:r>
              <a:rPr lang="en-US" sz="1100" b="1" u="sng" dirty="0">
                <a:effectLst/>
                <a:latin typeface="Calibri" panose="020F0502020204030204" pitchFamily="34" charset="0"/>
                <a:ea typeface="Calibri" panose="020F0502020204030204" pitchFamily="34" charset="0"/>
              </a:rPr>
              <a:t>3</a:t>
            </a:r>
            <a:endParaRPr lang="en-US" sz="1100" dirty="0">
              <a:effectLst/>
              <a:latin typeface="Calibri" panose="020F0502020204030204" pitchFamily="34" charset="0"/>
              <a:ea typeface="Calibri" panose="020F0502020204030204" pitchFamily="34" charset="0"/>
            </a:endParaRPr>
          </a:p>
          <a:p>
            <a:pPr marL="114300" marR="0" indent="-114300">
              <a:lnSpc>
                <a:spcPct val="125000"/>
              </a:lnSpc>
              <a:spcBef>
                <a:spcPts val="0"/>
              </a:spcBef>
              <a:spcAft>
                <a:spcPts val="0"/>
              </a:spcAft>
            </a:pPr>
            <a:r>
              <a:rPr lang="fr-FR" sz="1200" kern="1200" baseline="30000" dirty="0">
                <a:effectLst/>
                <a:latin typeface="Calibri" panose="020F0502020204030204" pitchFamily="34" charset="0"/>
                <a:ea typeface="Calibri" panose="020F0502020204030204" pitchFamily="34" charset="0"/>
                <a:cs typeface="Calibri" panose="020F0502020204030204" pitchFamily="34" charset="0"/>
              </a:rPr>
              <a:t>15</a:t>
            </a:r>
            <a:r>
              <a:rPr lang="fr-FR" sz="1100" kern="1200" dirty="0">
                <a:effectLst/>
                <a:latin typeface="Calibri" panose="020F0502020204030204" pitchFamily="34" charset="0"/>
                <a:ea typeface="Times New Roman" panose="02020603050405020304" pitchFamily="18" charset="0"/>
                <a:cs typeface="Calibri" panose="020F0502020204030204" pitchFamily="34" charset="0"/>
              </a:rPr>
              <a:t>Rabbi A. </a:t>
            </a:r>
            <a:r>
              <a:rPr lang="fr-FR" sz="1100" kern="1200" dirty="0" err="1">
                <a:effectLst/>
                <a:latin typeface="Calibri" panose="020F0502020204030204" pitchFamily="34" charset="0"/>
                <a:ea typeface="Times New Roman" panose="02020603050405020304" pitchFamily="18" charset="0"/>
                <a:cs typeface="Calibri" panose="020F0502020204030204" pitchFamily="34" charset="0"/>
              </a:rPr>
              <a:t>Leib</a:t>
            </a:r>
            <a:r>
              <a:rPr lang="fr-FR" sz="1100" kern="1200" dirty="0">
                <a:effectLst/>
                <a:latin typeface="Calibri" panose="020F0502020204030204" pitchFamily="34" charset="0"/>
                <a:ea typeface="Times New Roman" panose="02020603050405020304" pitchFamily="18" charset="0"/>
                <a:cs typeface="Calibri" panose="020F0502020204030204" pitchFamily="34" charset="0"/>
              </a:rPr>
              <a:t> </a:t>
            </a:r>
            <a:r>
              <a:rPr lang="fr-FR" sz="1100" kern="1200" dirty="0" err="1">
                <a:effectLst/>
                <a:latin typeface="Calibri" panose="020F0502020204030204" pitchFamily="34" charset="0"/>
                <a:ea typeface="Times New Roman" panose="02020603050405020304" pitchFamily="18" charset="0"/>
                <a:cs typeface="Calibri" panose="020F0502020204030204" pitchFamily="34" charset="0"/>
              </a:rPr>
              <a:t>Scheinbaum</a:t>
            </a:r>
            <a:r>
              <a:rPr lang="fr-FR" sz="1100" kern="1200" dirty="0">
                <a:effectLst/>
                <a:latin typeface="Calibri" panose="020F0502020204030204" pitchFamily="34" charset="0"/>
                <a:ea typeface="Times New Roman" panose="02020603050405020304" pitchFamily="18" charset="0"/>
                <a:cs typeface="Calibri" panose="020F0502020204030204" pitchFamily="34" charset="0"/>
              </a:rPr>
              <a:t>, </a:t>
            </a:r>
            <a:r>
              <a:rPr lang="fr-FR" sz="1100" kern="1200" dirty="0" err="1">
                <a:effectLst/>
                <a:latin typeface="Calibri" panose="020F0502020204030204" pitchFamily="34" charset="0"/>
                <a:ea typeface="Times New Roman" panose="02020603050405020304" pitchFamily="18" charset="0"/>
                <a:cs typeface="Calibri" panose="020F0502020204030204" pitchFamily="34" charset="0"/>
              </a:rPr>
              <a:t>Parshas</a:t>
            </a:r>
            <a:r>
              <a:rPr lang="fr-FR" sz="1100" kern="1200" dirty="0">
                <a:effectLst/>
                <a:latin typeface="Calibri" panose="020F0502020204030204" pitchFamily="34" charset="0"/>
                <a:ea typeface="Times New Roman" panose="02020603050405020304" pitchFamily="18" charset="0"/>
                <a:cs typeface="Calibri" panose="020F0502020204030204" pitchFamily="34" charset="0"/>
              </a:rPr>
              <a:t> </a:t>
            </a:r>
            <a:r>
              <a:rPr lang="fr-FR" sz="1100" kern="1200" dirty="0" err="1">
                <a:effectLst/>
                <a:latin typeface="Calibri" panose="020F0502020204030204" pitchFamily="34" charset="0"/>
                <a:ea typeface="Times New Roman" panose="02020603050405020304" pitchFamily="18" charset="0"/>
                <a:cs typeface="Calibri" panose="020F0502020204030204" pitchFamily="34" charset="0"/>
              </a:rPr>
              <a:t>Va’era</a:t>
            </a:r>
            <a:r>
              <a:rPr lang="fr-FR" sz="1100" kern="1200" dirty="0">
                <a:effectLst/>
                <a:latin typeface="Calibri" panose="020F0502020204030204" pitchFamily="34" charset="0"/>
                <a:ea typeface="Times New Roman" panose="02020603050405020304" pitchFamily="18" charset="0"/>
                <a:cs typeface="Calibri" panose="020F0502020204030204" pitchFamily="34" charset="0"/>
              </a:rPr>
              <a:t>, shemayisrael.com,  </a:t>
            </a:r>
            <a:r>
              <a:rPr lang="fr-FR" sz="1100" u="sng" kern="1200"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http://www.shemayisrael.com/parsha/peninim/archives/vaera71.htm</a:t>
            </a:r>
            <a:endParaRPr lang="en-US" sz="1100" dirty="0">
              <a:effectLst/>
              <a:latin typeface="Calibri" panose="020F0502020204030204" pitchFamily="34" charset="0"/>
              <a:ea typeface="Calibri" panose="020F0502020204030204" pitchFamily="34" charset="0"/>
            </a:endParaRPr>
          </a:p>
        </p:txBody>
      </p:sp>
      <p:sp>
        <p:nvSpPr>
          <p:cNvPr id="3" name="TextBox 2">
            <a:extLst>
              <a:ext uri="{FF2B5EF4-FFF2-40B4-BE49-F238E27FC236}">
                <a16:creationId xmlns:a16="http://schemas.microsoft.com/office/drawing/2014/main" id="{4B80AAFA-BB82-4A64-86AD-F8E565A0E365}"/>
              </a:ext>
            </a:extLst>
          </p:cNvPr>
          <p:cNvSpPr txBox="1"/>
          <p:nvPr/>
        </p:nvSpPr>
        <p:spPr>
          <a:xfrm>
            <a:off x="518024" y="332622"/>
            <a:ext cx="6653848" cy="307777"/>
          </a:xfrm>
          <a:prstGeom prst="rect">
            <a:avLst/>
          </a:prstGeom>
          <a:noFill/>
        </p:spPr>
        <p:txBody>
          <a:bodyPr wrap="square" rtlCol="0">
            <a:spAutoFit/>
          </a:bodyPr>
          <a:lstStyle/>
          <a:p>
            <a:pPr algn="ctr"/>
            <a:r>
              <a:rPr lang="en-US" sz="1400" dirty="0">
                <a:latin typeface="Cambria" panose="02040503050406030204" pitchFamily="18" charset="0"/>
                <a:ea typeface="Cambria" panose="02040503050406030204" pitchFamily="18" charset="0"/>
              </a:rPr>
              <a:t>Footnotes: Additional explanation and references, by section and slide numbers</a:t>
            </a:r>
            <a:endParaRPr lang="en-US" sz="1400" dirty="0"/>
          </a:p>
        </p:txBody>
      </p:sp>
    </p:spTree>
    <p:extLst>
      <p:ext uri="{BB962C8B-B14F-4D97-AF65-F5344CB8AC3E}">
        <p14:creationId xmlns:p14="http://schemas.microsoft.com/office/powerpoint/2010/main" val="29137981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0C43398-24C9-4D92-A43A-07268AD8530A}"/>
              </a:ext>
            </a:extLst>
          </p:cNvPr>
          <p:cNvSpPr>
            <a:spLocks noGrp="1"/>
          </p:cNvSpPr>
          <p:nvPr>
            <p:ph type="sldNum" sz="quarter" idx="12"/>
          </p:nvPr>
        </p:nvSpPr>
        <p:spPr>
          <a:xfrm>
            <a:off x="5578158" y="9322649"/>
            <a:ext cx="1748790" cy="535517"/>
          </a:xfrm>
        </p:spPr>
        <p:txBody>
          <a:bodyPr/>
          <a:lstStyle/>
          <a:p>
            <a:fld id="{0C214F17-86AB-4F1C-BC88-4CB7EE2FB93D}" type="slidenum">
              <a:rPr lang="en-US" sz="1050" b="1" smtClean="0">
                <a:solidFill>
                  <a:schemeClr val="tx1"/>
                </a:solidFill>
              </a:rPr>
              <a:t>7</a:t>
            </a:fld>
            <a:endParaRPr lang="en-US" sz="1050" b="1" dirty="0">
              <a:solidFill>
                <a:schemeClr val="tx1"/>
              </a:solidFill>
            </a:endParaRPr>
          </a:p>
        </p:txBody>
      </p:sp>
      <p:sp>
        <p:nvSpPr>
          <p:cNvPr id="4" name="Text Box 196">
            <a:extLst>
              <a:ext uri="{FF2B5EF4-FFF2-40B4-BE49-F238E27FC236}">
                <a16:creationId xmlns:a16="http://schemas.microsoft.com/office/drawing/2014/main" id="{7655A1FC-13BD-4D88-8111-50325898D5D9}"/>
              </a:ext>
            </a:extLst>
          </p:cNvPr>
          <p:cNvSpPr txBox="1">
            <a:spLocks noChangeArrowheads="1"/>
          </p:cNvSpPr>
          <p:nvPr/>
        </p:nvSpPr>
        <p:spPr bwMode="auto">
          <a:xfrm>
            <a:off x="698998" y="1231900"/>
            <a:ext cx="6527302" cy="7708900"/>
          </a:xfrm>
          <a:prstGeom prst="rect">
            <a:avLst/>
          </a:prstGeom>
          <a:solidFill>
            <a:schemeClr val="bg1">
              <a:lumMod val="95000"/>
            </a:schemeClr>
          </a:solidFill>
          <a:ln w="6350">
            <a:solidFill>
              <a:srgbClr val="000000"/>
            </a:solidFill>
            <a:prstDash val="sysDot"/>
            <a:miter lim="800000"/>
            <a:headEnd/>
            <a:tailEnd/>
          </a:ln>
        </p:spPr>
        <p:txBody>
          <a:bodyPr rot="0" vert="horz" wrap="square" lIns="91440" tIns="45720" rIns="91440" bIns="45720" anchor="t" anchorCtr="0">
            <a:noAutofit/>
          </a:bodyPr>
          <a:lstStyle/>
          <a:p>
            <a:pPr marL="457200" marR="209550" indent="-228600" rtl="0">
              <a:lnSpc>
                <a:spcPct val="135000"/>
              </a:lnSpc>
              <a:spcBef>
                <a:spcPts val="6000"/>
              </a:spcBef>
              <a:spcAft>
                <a:spcPts val="600"/>
              </a:spcAft>
            </a:pPr>
            <a:endParaRPr lang="en-US" sz="1000" dirty="0">
              <a:effectLst/>
              <a:latin typeface="Tahoma" panose="020B0604030504040204" pitchFamily="34" charset="0"/>
              <a:ea typeface="Calibri" panose="020F0502020204030204" pitchFamily="34" charset="0"/>
              <a:cs typeface="Arial" panose="020B0604020202020204" pitchFamily="34" charset="0"/>
            </a:endParaRPr>
          </a:p>
          <a:p>
            <a:pPr marL="406400" marR="209550" indent="-292100" rtl="0">
              <a:lnSpc>
                <a:spcPct val="135000"/>
              </a:lnSpc>
              <a:spcBef>
                <a:spcPts val="5400"/>
              </a:spcBef>
              <a:spcAft>
                <a:spcPts val="600"/>
              </a:spcAft>
              <a:buFont typeface="Wingdings" panose="05000000000000000000" pitchFamily="2" charset="2"/>
              <a:buChar char="v"/>
            </a:pPr>
            <a:r>
              <a:rPr lang="en-US" sz="1400" dirty="0">
                <a:effectLst/>
                <a:ea typeface="Calibri" panose="020F0502020204030204" pitchFamily="34" charset="0"/>
                <a:cs typeface="Arial" panose="020B0604020202020204" pitchFamily="34" charset="0"/>
              </a:rPr>
              <a:t>If I am </a:t>
            </a:r>
            <a:r>
              <a:rPr lang="en-US" sz="1400" i="1" dirty="0" err="1">
                <a:effectLst/>
                <a:ea typeface="Calibri" panose="020F0502020204030204" pitchFamily="34" charset="0"/>
                <a:cs typeface="Arial" panose="020B0604020202020204" pitchFamily="34" charset="0"/>
              </a:rPr>
              <a:t>Nosei</a:t>
            </a:r>
            <a:r>
              <a:rPr lang="en-US" sz="1400" i="1" dirty="0">
                <a:effectLst/>
                <a:ea typeface="Calibri" panose="020F0502020204030204" pitchFamily="34" charset="0"/>
                <a:cs typeface="Arial" panose="020B0604020202020204" pitchFamily="34" charset="0"/>
              </a:rPr>
              <a:t> </a:t>
            </a:r>
            <a:r>
              <a:rPr lang="en-US" sz="1400" i="1" dirty="0" err="1">
                <a:effectLst/>
                <a:ea typeface="Calibri" panose="020F0502020204030204" pitchFamily="34" charset="0"/>
                <a:cs typeface="Arial" panose="020B0604020202020204" pitchFamily="34" charset="0"/>
              </a:rPr>
              <a:t>B’ol</a:t>
            </a:r>
            <a:r>
              <a:rPr lang="en-US" sz="1400" i="1" dirty="0">
                <a:effectLst/>
                <a:ea typeface="Calibri" panose="020F0502020204030204" pitchFamily="34" charset="0"/>
                <a:cs typeface="Arial" panose="020B0604020202020204" pitchFamily="34" charset="0"/>
              </a:rPr>
              <a:t> </a:t>
            </a:r>
            <a:r>
              <a:rPr lang="en-US" sz="1400" i="1" dirty="0" err="1">
                <a:effectLst/>
                <a:ea typeface="Calibri" panose="020F0502020204030204" pitchFamily="34" charset="0"/>
                <a:cs typeface="Arial" panose="020B0604020202020204" pitchFamily="34" charset="0"/>
              </a:rPr>
              <a:t>Im</a:t>
            </a:r>
            <a:r>
              <a:rPr lang="en-US" sz="1400" i="1" dirty="0">
                <a:effectLst/>
                <a:ea typeface="Calibri" panose="020F0502020204030204" pitchFamily="34" charset="0"/>
                <a:cs typeface="Arial" panose="020B0604020202020204" pitchFamily="34" charset="0"/>
              </a:rPr>
              <a:t> </a:t>
            </a:r>
            <a:r>
              <a:rPr lang="en-US" sz="1400" i="1" dirty="0" err="1">
                <a:effectLst/>
                <a:ea typeface="Calibri" panose="020F0502020204030204" pitchFamily="34" charset="0"/>
                <a:cs typeface="Arial" panose="020B0604020202020204" pitchFamily="34" charset="0"/>
              </a:rPr>
              <a:t>Chaveiro</a:t>
            </a:r>
            <a:r>
              <a:rPr lang="en-US" sz="1400" dirty="0">
                <a:effectLst/>
                <a:ea typeface="Calibri" panose="020F0502020204030204" pitchFamily="34" charset="0"/>
                <a:cs typeface="Arial" panose="020B0604020202020204" pitchFamily="34" charset="0"/>
              </a:rPr>
              <a:t> with “Chaim” (generic name),  ... </a:t>
            </a:r>
          </a:p>
          <a:p>
            <a:pPr marL="685800" marR="209550" lvl="0" indent="-228600">
              <a:lnSpc>
                <a:spcPct val="135000"/>
              </a:lnSpc>
              <a:spcBef>
                <a:spcPts val="600"/>
              </a:spcBef>
              <a:spcAft>
                <a:spcPts val="600"/>
              </a:spcAft>
              <a:buFont typeface="Symbol" panose="05050102010706020507" pitchFamily="18" charset="2"/>
              <a:buChar char=""/>
            </a:pPr>
            <a:r>
              <a:rPr lang="en-US" sz="1200" baseline="30000" dirty="0">
                <a:ea typeface="Calibri" panose="020F0502020204030204" pitchFamily="34" charset="0"/>
                <a:cs typeface="Arial" panose="020B0604020202020204" pitchFamily="34" charset="0"/>
              </a:rPr>
              <a:t>2-3</a:t>
            </a:r>
            <a:r>
              <a:rPr lang="en-US" sz="1400" dirty="0">
                <a:ea typeface="Calibri" panose="020F0502020204030204" pitchFamily="34" charset="0"/>
                <a:cs typeface="Arial" panose="020B0604020202020204" pitchFamily="34" charset="0"/>
              </a:rPr>
              <a:t>I am a</a:t>
            </a:r>
            <a:r>
              <a:rPr lang="en-US" sz="1400" dirty="0">
                <a:effectLst/>
                <a:ea typeface="Calibri" panose="020F0502020204030204" pitchFamily="34" charset="0"/>
                <a:cs typeface="Arial" panose="020B0604020202020204" pitchFamily="34" charset="0"/>
              </a:rPr>
              <a:t> partner with Chaim in his distress or joy</a:t>
            </a:r>
            <a:r>
              <a:rPr lang="en-US" sz="1400" dirty="0">
                <a:ea typeface="Calibri" panose="020F0502020204030204" pitchFamily="34" charset="0"/>
                <a:cs typeface="Arial" panose="020B0604020202020204" pitchFamily="34" charset="0"/>
              </a:rPr>
              <a:t>.  I</a:t>
            </a:r>
            <a:r>
              <a:rPr lang="en-US" sz="1400" dirty="0">
                <a:effectLst/>
                <a:ea typeface="Calibri" panose="020F0502020204030204" pitchFamily="34" charset="0"/>
                <a:cs typeface="Arial" panose="020B0604020202020204" pitchFamily="34" charset="0"/>
              </a:rPr>
              <a:t> identify with his feelings to the extent that I experience his pain or joy as my own.</a:t>
            </a:r>
          </a:p>
          <a:p>
            <a:pPr marL="685800" marR="209550" lvl="0" indent="-228600">
              <a:lnSpc>
                <a:spcPct val="135000"/>
              </a:lnSpc>
              <a:spcBef>
                <a:spcPts val="600"/>
              </a:spcBef>
              <a:spcAft>
                <a:spcPts val="600"/>
              </a:spcAft>
              <a:buFont typeface="Symbol" panose="05050102010706020507" pitchFamily="18" charset="2"/>
              <a:buChar char=""/>
            </a:pPr>
            <a:r>
              <a:rPr lang="en-US" sz="1400" dirty="0">
                <a:ea typeface="Calibri" panose="020F0502020204030204" pitchFamily="34" charset="0"/>
                <a:cs typeface="Arial" panose="020B0604020202020204" pitchFamily="34" charset="0"/>
              </a:rPr>
              <a:t>I i</a:t>
            </a:r>
            <a:r>
              <a:rPr lang="en-US" sz="1400" dirty="0">
                <a:effectLst/>
                <a:ea typeface="Calibri" panose="020F0502020204030204" pitchFamily="34" charset="0"/>
                <a:cs typeface="Arial" panose="020B0604020202020204" pitchFamily="34" charset="0"/>
              </a:rPr>
              <a:t>mmerse myself into Chaim’s situation, using mental imagery to imagine myself in his shoes, enduring all his hardship and suffering.  I vicariously live through the situation that caused him the distress.</a:t>
            </a:r>
          </a:p>
          <a:p>
            <a:pPr marL="685800" marR="209550" lvl="0" indent="-228600">
              <a:lnSpc>
                <a:spcPct val="135000"/>
              </a:lnSpc>
              <a:spcBef>
                <a:spcPts val="600"/>
              </a:spcBef>
              <a:spcAft>
                <a:spcPts val="600"/>
              </a:spcAft>
              <a:buFont typeface="Symbol" panose="05050102010706020507" pitchFamily="18" charset="2"/>
              <a:buChar char=""/>
            </a:pPr>
            <a:r>
              <a:rPr lang="en-US" sz="1200" baseline="30000" dirty="0">
                <a:effectLst/>
                <a:ea typeface="Calibri" panose="020F0502020204030204" pitchFamily="34" charset="0"/>
                <a:cs typeface="Arial" panose="020B0604020202020204" pitchFamily="34" charset="0"/>
              </a:rPr>
              <a:t>3</a:t>
            </a:r>
            <a:r>
              <a:rPr lang="en-US" sz="1400" dirty="0">
                <a:effectLst/>
                <a:ea typeface="Calibri" panose="020F0502020204030204" pitchFamily="34" charset="0"/>
                <a:cs typeface="Arial" panose="020B0604020202020204" pitchFamily="34" charset="0"/>
              </a:rPr>
              <a:t>I implicitly tell Chaim, “You don’t have to go through this alone; I am with you, helping you bear your burden.”  </a:t>
            </a:r>
            <a:r>
              <a:rPr lang="en-US" sz="1200" baseline="30000" dirty="0">
                <a:effectLst/>
                <a:ea typeface="Calibri" panose="020F0502020204030204" pitchFamily="34" charset="0"/>
                <a:cs typeface="Arial" panose="020B0604020202020204" pitchFamily="34" charset="0"/>
              </a:rPr>
              <a:t>3-5</a:t>
            </a:r>
            <a:r>
              <a:rPr lang="en-US" sz="1400" dirty="0">
                <a:ea typeface="Calibri" panose="020F0502020204030204" pitchFamily="34" charset="0"/>
                <a:cs typeface="Arial" panose="020B0604020202020204" pitchFamily="34" charset="0"/>
              </a:rPr>
              <a:t>Being </a:t>
            </a:r>
            <a:r>
              <a:rPr lang="en-US" sz="1400" i="1" dirty="0" err="1">
                <a:ea typeface="Calibri" panose="020F0502020204030204" pitchFamily="34" charset="0"/>
                <a:cs typeface="Arial" panose="020B0604020202020204" pitchFamily="34" charset="0"/>
              </a:rPr>
              <a:t>Nosei</a:t>
            </a:r>
            <a:r>
              <a:rPr lang="en-US" sz="1400" i="1" dirty="0">
                <a:ea typeface="Calibri" panose="020F0502020204030204" pitchFamily="34" charset="0"/>
                <a:cs typeface="Arial" panose="020B0604020202020204" pitchFamily="34" charset="0"/>
              </a:rPr>
              <a:t> </a:t>
            </a:r>
            <a:r>
              <a:rPr lang="en-US" sz="1400" i="1" dirty="0" err="1">
                <a:ea typeface="Calibri" panose="020F0502020204030204" pitchFamily="34" charset="0"/>
                <a:cs typeface="Arial" panose="020B0604020202020204" pitchFamily="34" charset="0"/>
              </a:rPr>
              <a:t>B’ol</a:t>
            </a:r>
            <a:r>
              <a:rPr lang="en-US" sz="1600" i="1" dirty="0">
                <a:ea typeface="Calibri" panose="020F0502020204030204" pitchFamily="34" charset="0"/>
                <a:cs typeface="Arial" panose="020B0604020202020204" pitchFamily="34" charset="0"/>
              </a:rPr>
              <a:t> </a:t>
            </a:r>
            <a:r>
              <a:rPr lang="en-US" sz="1400" dirty="0">
                <a:ea typeface="Calibri" panose="020F0502020204030204" pitchFamily="34" charset="0"/>
                <a:cs typeface="Arial" panose="020B0604020202020204" pitchFamily="34" charset="0"/>
              </a:rPr>
              <a:t>is independent of any practical help delivered.  E</a:t>
            </a:r>
            <a:r>
              <a:rPr lang="en-US" sz="1400" dirty="0">
                <a:effectLst/>
                <a:ea typeface="Calibri" panose="020F0502020204030204" pitchFamily="34" charset="0"/>
                <a:cs typeface="Arial" panose="020B0604020202020204" pitchFamily="34" charset="0"/>
              </a:rPr>
              <a:t>ven if I cannot offer tangible assistance, my joining Chaim in his distress is, in of itself, a tremendous source of comfort.</a:t>
            </a:r>
          </a:p>
          <a:p>
            <a:pPr marL="685800" marR="209550" lvl="0" indent="-228600">
              <a:lnSpc>
                <a:spcPct val="135000"/>
              </a:lnSpc>
              <a:spcBef>
                <a:spcPts val="600"/>
              </a:spcBef>
              <a:buFont typeface="Symbol" panose="05050102010706020507" pitchFamily="18" charset="2"/>
              <a:buChar char=""/>
            </a:pPr>
            <a:r>
              <a:rPr lang="en-US" sz="1200" baseline="30000" dirty="0">
                <a:effectLst/>
                <a:ea typeface="Calibri" panose="020F0502020204030204" pitchFamily="34" charset="0"/>
                <a:cs typeface="Arial" panose="020B0604020202020204" pitchFamily="34" charset="0"/>
              </a:rPr>
              <a:t>6</a:t>
            </a:r>
            <a:r>
              <a:rPr lang="en-US" sz="1400" dirty="0">
                <a:effectLst/>
                <a:ea typeface="Calibri" panose="020F0502020204030204" pitchFamily="34" charset="0"/>
                <a:cs typeface="Arial" panose="020B0604020202020204" pitchFamily="34" charset="0"/>
              </a:rPr>
              <a:t>I emulate the ways of Hashem, Who always feels every minute twinge of pain or joy that we experience.</a:t>
            </a:r>
            <a:endParaRPr lang="en-US" sz="1400" dirty="0">
              <a:ea typeface="Calibri" panose="020F0502020204030204" pitchFamily="34" charset="0"/>
              <a:cs typeface="Arial" panose="020B0604020202020204" pitchFamily="34" charset="0"/>
            </a:endParaRPr>
          </a:p>
          <a:p>
            <a:pPr marL="406400" marR="209550" indent="-292100">
              <a:lnSpc>
                <a:spcPct val="135000"/>
              </a:lnSpc>
              <a:spcBef>
                <a:spcPts val="900"/>
              </a:spcBef>
              <a:buFont typeface="Wingdings" panose="05000000000000000000" pitchFamily="2" charset="2"/>
              <a:buChar char="v"/>
            </a:pPr>
            <a:r>
              <a:rPr lang="en-US" sz="1400" dirty="0">
                <a:effectLst/>
                <a:ea typeface="Calibri" panose="020F0502020204030204" pitchFamily="34" charset="0"/>
                <a:cs typeface="Arial" panose="020B0604020202020204" pitchFamily="34" charset="0"/>
              </a:rPr>
              <a:t>The degree of relief afforded to a person in pain is proportional to the level of our *</a:t>
            </a:r>
            <a:r>
              <a:rPr lang="en-US" sz="1400" i="1" dirty="0" err="1">
                <a:effectLst/>
                <a:ea typeface="Calibri" panose="020F0502020204030204" pitchFamily="34" charset="0"/>
                <a:cs typeface="Arial" panose="020B0604020202020204" pitchFamily="34" charset="0"/>
              </a:rPr>
              <a:t>Nesiah</a:t>
            </a:r>
            <a:r>
              <a:rPr lang="en-US" sz="1400" i="1" dirty="0">
                <a:effectLst/>
                <a:ea typeface="Calibri" panose="020F0502020204030204" pitchFamily="34" charset="0"/>
                <a:cs typeface="Arial" panose="020B0604020202020204" pitchFamily="34" charset="0"/>
              </a:rPr>
              <a:t> </a:t>
            </a:r>
            <a:r>
              <a:rPr lang="en-US" sz="1400" i="1" dirty="0" err="1">
                <a:effectLst/>
                <a:ea typeface="Calibri" panose="020F0502020204030204" pitchFamily="34" charset="0"/>
                <a:cs typeface="Arial" panose="020B0604020202020204" pitchFamily="34" charset="0"/>
              </a:rPr>
              <a:t>B’ol</a:t>
            </a:r>
            <a:r>
              <a:rPr lang="en-US" sz="1700" i="1" dirty="0">
                <a:effectLst/>
                <a:ea typeface="Calibri" panose="020F0502020204030204" pitchFamily="34" charset="0"/>
                <a:cs typeface="Arial" panose="020B0604020202020204" pitchFamily="34" charset="0"/>
              </a:rPr>
              <a:t> </a:t>
            </a:r>
            <a:r>
              <a:rPr lang="en-US" sz="1400" dirty="0">
                <a:effectLst/>
                <a:ea typeface="Calibri" panose="020F0502020204030204" pitchFamily="34" charset="0"/>
                <a:cs typeface="Arial" panose="020B0604020202020204" pitchFamily="34" charset="0"/>
              </a:rPr>
              <a:t>(i.e., how much we feel his or her pain as if it were our own; </a:t>
            </a:r>
            <a:br>
              <a:rPr lang="en-US" sz="1400" dirty="0">
                <a:effectLst/>
                <a:ea typeface="Calibri" panose="020F0502020204030204" pitchFamily="34" charset="0"/>
                <a:cs typeface="Arial" panose="020B0604020202020204" pitchFamily="34" charset="0"/>
              </a:rPr>
            </a:br>
            <a:r>
              <a:rPr lang="en-US" sz="1400" dirty="0" err="1">
                <a:effectLst/>
                <a:ea typeface="Calibri" panose="020F0502020204030204" pitchFamily="34" charset="0"/>
                <a:cs typeface="Arial" panose="020B0604020202020204" pitchFamily="34" charset="0"/>
              </a:rPr>
              <a:t>Rav</a:t>
            </a:r>
            <a:r>
              <a:rPr lang="en-US" sz="1400" dirty="0">
                <a:effectLst/>
                <a:ea typeface="Calibri" panose="020F0502020204030204" pitchFamily="34" charset="0"/>
                <a:cs typeface="Arial" panose="020B0604020202020204" pitchFamily="34" charset="0"/>
              </a:rPr>
              <a:t> </a:t>
            </a:r>
            <a:r>
              <a:rPr lang="en-US" sz="1400" dirty="0" err="1">
                <a:effectLst/>
                <a:ea typeface="Calibri" panose="020F0502020204030204" pitchFamily="34" charset="0"/>
                <a:cs typeface="Arial" panose="020B0604020202020204" pitchFamily="34" charset="0"/>
              </a:rPr>
              <a:t>Yeruchem</a:t>
            </a:r>
            <a:r>
              <a:rPr lang="en-US" sz="1400" dirty="0">
                <a:effectLst/>
                <a:ea typeface="Calibri" panose="020F0502020204030204" pitchFamily="34" charset="0"/>
                <a:cs typeface="Arial" panose="020B0604020202020204" pitchFamily="34" charset="0"/>
              </a:rPr>
              <a:t> </a:t>
            </a:r>
            <a:r>
              <a:rPr lang="en-US" sz="1400" dirty="0" err="1">
                <a:effectLst/>
                <a:ea typeface="Calibri" panose="020F0502020204030204" pitchFamily="34" charset="0"/>
                <a:cs typeface="Arial" panose="020B0604020202020204" pitchFamily="34" charset="0"/>
              </a:rPr>
              <a:t>Levovitz</a:t>
            </a:r>
            <a:r>
              <a:rPr lang="en-US" sz="1400" dirty="0">
                <a:effectLst/>
                <a:ea typeface="Calibri" panose="020F0502020204030204" pitchFamily="34" charset="0"/>
                <a:cs typeface="Arial" panose="020B0604020202020204" pitchFamily="34" charset="0"/>
              </a:rPr>
              <a:t>, see Slide 8, Source </a:t>
            </a:r>
            <a:r>
              <a:rPr lang="en-US" sz="1400" dirty="0">
                <a:effectLst/>
                <a:latin typeface="Cambria" panose="02040503050406030204" pitchFamily="18" charset="0"/>
                <a:ea typeface="Cambria" panose="02040503050406030204" pitchFamily="18" charset="0"/>
                <a:cs typeface="Arial" panose="020B0604020202020204" pitchFamily="34" charset="0"/>
              </a:rPr>
              <a:t>II-2</a:t>
            </a:r>
            <a:r>
              <a:rPr lang="en-US" sz="1400" dirty="0">
                <a:effectLst/>
                <a:ea typeface="Calibri" panose="020F0502020204030204" pitchFamily="34" charset="0"/>
                <a:cs typeface="Arial" panose="020B0604020202020204" pitchFamily="34" charset="0"/>
              </a:rPr>
              <a:t>).</a:t>
            </a:r>
          </a:p>
          <a:p>
            <a:pPr marL="406400" marR="209550" indent="-292100">
              <a:lnSpc>
                <a:spcPct val="135000"/>
              </a:lnSpc>
              <a:spcBef>
                <a:spcPts val="900"/>
              </a:spcBef>
              <a:spcAft>
                <a:spcPts val="600"/>
              </a:spcAft>
              <a:buFont typeface="Wingdings" panose="05000000000000000000" pitchFamily="2" charset="2"/>
              <a:buChar char="v"/>
            </a:pPr>
            <a:r>
              <a:rPr lang="en-US" sz="1400" dirty="0">
                <a:effectLst/>
                <a:ea typeface="Calibri" panose="020F0502020204030204" pitchFamily="34" charset="0"/>
                <a:cs typeface="Arial" panose="020B0604020202020204" pitchFamily="34" charset="0"/>
              </a:rPr>
              <a:t>It is an even a higher level of </a:t>
            </a:r>
            <a:r>
              <a:rPr lang="en-US" sz="1400" i="1" dirty="0" err="1">
                <a:effectLst/>
                <a:ea typeface="Calibri" panose="020F0502020204030204" pitchFamily="34" charset="0"/>
                <a:cs typeface="Arial" panose="020B0604020202020204" pitchFamily="34" charset="0"/>
              </a:rPr>
              <a:t>Nesiah</a:t>
            </a:r>
            <a:r>
              <a:rPr lang="en-US" sz="1400" i="1" dirty="0">
                <a:effectLst/>
                <a:ea typeface="Calibri" panose="020F0502020204030204" pitchFamily="34" charset="0"/>
                <a:cs typeface="Arial" panose="020B0604020202020204" pitchFamily="34" charset="0"/>
              </a:rPr>
              <a:t> </a:t>
            </a:r>
            <a:r>
              <a:rPr lang="en-US" sz="1400" i="1" dirty="0" err="1">
                <a:effectLst/>
                <a:ea typeface="Calibri" panose="020F0502020204030204" pitchFamily="34" charset="0"/>
                <a:cs typeface="Arial" panose="020B0604020202020204" pitchFamily="34" charset="0"/>
              </a:rPr>
              <a:t>B’ol</a:t>
            </a:r>
            <a:r>
              <a:rPr lang="en-US" i="1" dirty="0">
                <a:effectLst/>
                <a:ea typeface="Calibri" panose="020F0502020204030204" pitchFamily="34" charset="0"/>
                <a:cs typeface="Arial" panose="020B0604020202020204" pitchFamily="34" charset="0"/>
              </a:rPr>
              <a:t> </a:t>
            </a:r>
            <a:r>
              <a:rPr lang="en-US" sz="1400" dirty="0">
                <a:effectLst/>
                <a:ea typeface="Calibri" panose="020F0502020204030204" pitchFamily="34" charset="0"/>
                <a:cs typeface="Arial" panose="020B0604020202020204" pitchFamily="34" charset="0"/>
              </a:rPr>
              <a:t>to share the joy of people who are experiencing good fortunes (i.e., more than sharing their pain).  </a:t>
            </a:r>
            <a:r>
              <a:rPr lang="en-US" sz="1400" i="1" dirty="0">
                <a:effectLst/>
                <a:ea typeface="Calibri" panose="020F0502020204030204" pitchFamily="34" charset="0"/>
                <a:cs typeface="Arial" panose="020B0604020202020204" pitchFamily="34" charset="0"/>
              </a:rPr>
              <a:t>“One who rejoices in another’s time of happiness as if it was his own joy, is an angel!”</a:t>
            </a:r>
            <a:r>
              <a:rPr lang="en-US" sz="1400" dirty="0">
                <a:effectLst/>
                <a:ea typeface="Calibri" panose="020F0502020204030204" pitchFamily="34" charset="0"/>
                <a:cs typeface="Arial" panose="020B0604020202020204" pitchFamily="34" charset="0"/>
              </a:rPr>
              <a:t> (</a:t>
            </a:r>
            <a:r>
              <a:rPr lang="en-US" sz="1400" dirty="0" err="1">
                <a:effectLst/>
                <a:ea typeface="Calibri" panose="020F0502020204030204" pitchFamily="34" charset="0"/>
                <a:cs typeface="Arial" panose="020B0604020202020204" pitchFamily="34" charset="0"/>
              </a:rPr>
              <a:t>Rav</a:t>
            </a:r>
            <a:r>
              <a:rPr lang="en-US" sz="1400" dirty="0">
                <a:effectLst/>
                <a:ea typeface="Calibri" panose="020F0502020204030204" pitchFamily="34" charset="0"/>
                <a:cs typeface="Arial" panose="020B0604020202020204" pitchFamily="34" charset="0"/>
              </a:rPr>
              <a:t> Mordechai </a:t>
            </a:r>
            <a:r>
              <a:rPr lang="en-US" sz="1400" dirty="0" err="1">
                <a:effectLst/>
                <a:ea typeface="Calibri" panose="020F0502020204030204" pitchFamily="34" charset="0"/>
                <a:cs typeface="Arial" panose="020B0604020202020204" pitchFamily="34" charset="0"/>
              </a:rPr>
              <a:t>Pogramasky</a:t>
            </a:r>
            <a:r>
              <a:rPr lang="en-US" sz="1400" dirty="0">
                <a:effectLst/>
                <a:ea typeface="Calibri" panose="020F0502020204030204" pitchFamily="34" charset="0"/>
                <a:cs typeface="Arial" panose="020B0604020202020204" pitchFamily="34" charset="0"/>
              </a:rPr>
              <a:t>, recorded by </a:t>
            </a:r>
            <a:r>
              <a:rPr lang="en-US" sz="1200" baseline="30000" dirty="0">
                <a:effectLst/>
                <a:ea typeface="Calibri" panose="020F0502020204030204" pitchFamily="34" charset="0"/>
                <a:cs typeface="Arial" panose="020B0604020202020204" pitchFamily="34" charset="0"/>
              </a:rPr>
              <a:t>7</a:t>
            </a:r>
            <a:r>
              <a:rPr lang="en-US" sz="1400" dirty="0">
                <a:effectLst/>
                <a:ea typeface="Calibri" panose="020F0502020204030204" pitchFamily="34" charset="0"/>
                <a:cs typeface="Arial" panose="020B0604020202020204" pitchFamily="34" charset="0"/>
              </a:rPr>
              <a:t>Rav Matisyahu Salomon) .</a:t>
            </a:r>
          </a:p>
          <a:p>
            <a:pPr marR="209550">
              <a:lnSpc>
                <a:spcPct val="135000"/>
              </a:lnSpc>
              <a:spcBef>
                <a:spcPts val="1800"/>
              </a:spcBef>
              <a:spcAft>
                <a:spcPts val="600"/>
              </a:spcAft>
            </a:pPr>
            <a:r>
              <a:rPr lang="en-US" sz="1400" dirty="0">
                <a:effectLst/>
                <a:ea typeface="Calibri" panose="020F0502020204030204" pitchFamily="34" charset="0"/>
                <a:cs typeface="Arial" panose="020B0604020202020204" pitchFamily="34" charset="0"/>
              </a:rPr>
              <a:t>*</a:t>
            </a:r>
            <a:r>
              <a:rPr lang="en-US" sz="1100" b="1" dirty="0">
                <a:effectLst/>
                <a:ea typeface="Calibri" panose="020F0502020204030204" pitchFamily="34" charset="0"/>
                <a:cs typeface="Arial" panose="020B0604020202020204" pitchFamily="34" charset="0"/>
              </a:rPr>
              <a:t>The term </a:t>
            </a:r>
            <a:r>
              <a:rPr lang="en-US" sz="1100" b="1" i="1" dirty="0">
                <a:effectLst/>
                <a:ea typeface="Calibri" panose="020F0502020204030204" pitchFamily="34" charset="0"/>
                <a:cs typeface="Arial" panose="020B0604020202020204" pitchFamily="34" charset="0"/>
              </a:rPr>
              <a:t>“</a:t>
            </a:r>
            <a:r>
              <a:rPr lang="en-US" sz="1100" b="1" i="1" dirty="0" err="1">
                <a:effectLst/>
                <a:ea typeface="Calibri" panose="020F0502020204030204" pitchFamily="34" charset="0"/>
                <a:cs typeface="Arial" panose="020B0604020202020204" pitchFamily="34" charset="0"/>
              </a:rPr>
              <a:t>Nesiah</a:t>
            </a:r>
            <a:r>
              <a:rPr lang="en-US" sz="1100" b="1" i="1" dirty="0">
                <a:effectLst/>
                <a:ea typeface="Calibri" panose="020F0502020204030204" pitchFamily="34" charset="0"/>
                <a:cs typeface="Arial" panose="020B0604020202020204" pitchFamily="34" charset="0"/>
              </a:rPr>
              <a:t> </a:t>
            </a:r>
            <a:r>
              <a:rPr lang="en-US" sz="1100" b="1" i="1" dirty="0" err="1">
                <a:effectLst/>
                <a:ea typeface="Calibri" panose="020F0502020204030204" pitchFamily="34" charset="0"/>
                <a:cs typeface="Arial" panose="020B0604020202020204" pitchFamily="34" charset="0"/>
              </a:rPr>
              <a:t>B’ol</a:t>
            </a:r>
            <a:r>
              <a:rPr lang="en-US" sz="1100" b="1" i="1" dirty="0">
                <a:effectLst/>
                <a:ea typeface="Calibri" panose="020F0502020204030204" pitchFamily="34" charset="0"/>
                <a:cs typeface="Arial" panose="020B0604020202020204" pitchFamily="34" charset="0"/>
              </a:rPr>
              <a:t>” </a:t>
            </a:r>
            <a:r>
              <a:rPr lang="en-US" sz="1100" b="1" dirty="0">
                <a:effectLst/>
                <a:ea typeface="Calibri" panose="020F0502020204030204" pitchFamily="34" charset="0"/>
                <a:cs typeface="Arial" panose="020B0604020202020204" pitchFamily="34" charset="0"/>
              </a:rPr>
              <a:t>is used </a:t>
            </a:r>
            <a:r>
              <a:rPr lang="en-US" sz="1100" b="1" dirty="0">
                <a:ea typeface="Calibri" panose="020F0502020204030204" pitchFamily="34" charset="0"/>
                <a:cs typeface="Arial" panose="020B0604020202020204" pitchFamily="34" charset="0"/>
              </a:rPr>
              <a:t>in this presentation to </a:t>
            </a:r>
            <a:r>
              <a:rPr lang="en-US" sz="1100" b="1" dirty="0">
                <a:effectLst/>
                <a:ea typeface="Calibri" panose="020F0502020204030204" pitchFamily="34" charset="0"/>
                <a:cs typeface="Arial" panose="020B0604020202020204" pitchFamily="34" charset="0"/>
              </a:rPr>
              <a:t>denote empathy, i.e., the noun-form of </a:t>
            </a:r>
            <a:r>
              <a:rPr lang="en-US" sz="1100" b="1" i="1" dirty="0" err="1">
                <a:effectLst/>
                <a:ea typeface="Calibri" panose="020F0502020204030204" pitchFamily="34" charset="0"/>
                <a:cs typeface="Arial" panose="020B0604020202020204" pitchFamily="34" charset="0"/>
              </a:rPr>
              <a:t>Nosei</a:t>
            </a:r>
            <a:r>
              <a:rPr lang="en-US" sz="1100" b="1" i="1" dirty="0">
                <a:effectLst/>
                <a:ea typeface="Calibri" panose="020F0502020204030204" pitchFamily="34" charset="0"/>
                <a:cs typeface="Arial" panose="020B0604020202020204" pitchFamily="34" charset="0"/>
              </a:rPr>
              <a:t> </a:t>
            </a:r>
            <a:r>
              <a:rPr lang="en-US" sz="1100" b="1" i="1" dirty="0" err="1">
                <a:effectLst/>
                <a:ea typeface="Calibri" panose="020F0502020204030204" pitchFamily="34" charset="0"/>
                <a:cs typeface="Arial" panose="020B0604020202020204" pitchFamily="34" charset="0"/>
              </a:rPr>
              <a:t>B’ol</a:t>
            </a:r>
            <a:r>
              <a:rPr lang="en-US" sz="1100" b="1" i="1" dirty="0">
                <a:ea typeface="Calibri" panose="020F0502020204030204" pitchFamily="34" charset="0"/>
                <a:cs typeface="Arial" panose="020B0604020202020204" pitchFamily="34" charset="0"/>
              </a:rPr>
              <a:t>.</a:t>
            </a:r>
            <a:r>
              <a:rPr lang="en-US" sz="1100" b="1" dirty="0">
                <a:ea typeface="Calibri" panose="020F0502020204030204" pitchFamily="34" charset="0"/>
                <a:cs typeface="Arial" panose="020B0604020202020204" pitchFamily="34" charset="0"/>
              </a:rPr>
              <a:t> </a:t>
            </a:r>
            <a:endParaRPr lang="en-US" sz="1100" b="1" dirty="0">
              <a:effectLst/>
              <a:ea typeface="Calibri" panose="020F0502020204030204" pitchFamily="34" charset="0"/>
              <a:cs typeface="Arial" panose="020B0604020202020204" pitchFamily="34" charset="0"/>
            </a:endParaRPr>
          </a:p>
          <a:p>
            <a:pPr marL="342900" marR="209550" lvl="0" indent="-228600">
              <a:lnSpc>
                <a:spcPct val="135000"/>
              </a:lnSpc>
              <a:spcBef>
                <a:spcPts val="900"/>
              </a:spcBef>
              <a:spcAft>
                <a:spcPts val="600"/>
              </a:spcAft>
              <a:buFont typeface="Symbol" panose="05050102010706020507" pitchFamily="18" charset="2"/>
              <a:buChar char=""/>
            </a:pPr>
            <a:endParaRPr lang="en-US" sz="12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6" name="Text Box 195">
            <a:extLst>
              <a:ext uri="{FF2B5EF4-FFF2-40B4-BE49-F238E27FC236}">
                <a16:creationId xmlns:a16="http://schemas.microsoft.com/office/drawing/2014/main" id="{224AB3C3-39B0-4F66-AA53-E0BC537099F6}"/>
              </a:ext>
            </a:extLst>
          </p:cNvPr>
          <p:cNvSpPr txBox="1"/>
          <p:nvPr/>
        </p:nvSpPr>
        <p:spPr>
          <a:xfrm>
            <a:off x="755898" y="1293617"/>
            <a:ext cx="6470402" cy="624083"/>
          </a:xfrm>
          <a:prstGeom prst="rect">
            <a:avLst/>
          </a:prstGeom>
          <a:solidFill>
            <a:prstClr val="white"/>
          </a:solidFill>
          <a:ln>
            <a:noFill/>
          </a:ln>
        </p:spPr>
        <p:txBody>
          <a:bodyPr rot="0" spcFirstLastPara="0" vert="horz" wrap="square" lIns="0" tIns="0" rIns="0" bIns="0" numCol="1" spcCol="0" rtlCol="0" fromWordArt="0" anchor="ctr" anchorCtr="0" forceAA="0" compatLnSpc="1">
            <a:prstTxWarp prst="textNoShape">
              <a:avLst/>
            </a:prstTxWarp>
            <a:noAutofit/>
          </a:bodyPr>
          <a:lstStyle/>
          <a:p>
            <a:pPr marL="0" marR="0" algn="ctr">
              <a:spcBef>
                <a:spcPts val="600"/>
              </a:spcBef>
              <a:spcAft>
                <a:spcPts val="300"/>
              </a:spcAft>
            </a:pPr>
            <a:r>
              <a:rPr lang="en-US" sz="1200" cap="small" baseline="30000" dirty="0">
                <a:solidFill>
                  <a:srgbClr val="595959"/>
                </a:solidFill>
                <a:effectLst/>
                <a:ea typeface="Times New Roman" panose="02020603050405020304" pitchFamily="18" charset="0"/>
                <a:cs typeface="Calibri" panose="020F0502020204030204" pitchFamily="34" charset="0"/>
              </a:rPr>
              <a:t>1</a:t>
            </a:r>
            <a:r>
              <a:rPr lang="en-US" sz="1350" b="1" cap="small" dirty="0">
                <a:solidFill>
                  <a:srgbClr val="595959"/>
                </a:solidFill>
                <a:effectLst/>
                <a:latin typeface="Verdana" panose="020B0604030504040204" pitchFamily="34" charset="0"/>
                <a:ea typeface="Times New Roman" panose="02020603050405020304" pitchFamily="18" charset="0"/>
                <a:cs typeface="Calibri" panose="020F0502020204030204" pitchFamily="34" charset="0"/>
              </a:rPr>
              <a:t>Meaning of being </a:t>
            </a:r>
            <a:r>
              <a:rPr lang="en-US" sz="1350" b="1" i="1" cap="small" dirty="0" err="1">
                <a:solidFill>
                  <a:srgbClr val="595959"/>
                </a:solidFill>
                <a:effectLst/>
                <a:latin typeface="Verdana" panose="020B0604030504040204" pitchFamily="34" charset="0"/>
                <a:ea typeface="Times New Roman" panose="02020603050405020304" pitchFamily="18" charset="0"/>
                <a:cs typeface="Calibri" panose="020F0502020204030204" pitchFamily="34" charset="0"/>
              </a:rPr>
              <a:t>Nosei</a:t>
            </a:r>
            <a:r>
              <a:rPr lang="en-US" sz="1350" b="1" i="1" cap="small" dirty="0">
                <a:solidFill>
                  <a:srgbClr val="595959"/>
                </a:solidFill>
                <a:effectLst/>
                <a:latin typeface="Verdana" panose="020B0604030504040204" pitchFamily="34" charset="0"/>
                <a:ea typeface="Times New Roman" panose="02020603050405020304" pitchFamily="18" charset="0"/>
                <a:cs typeface="Calibri" panose="020F0502020204030204" pitchFamily="34" charset="0"/>
              </a:rPr>
              <a:t> </a:t>
            </a:r>
            <a:r>
              <a:rPr lang="en-US" sz="1350" b="1" i="1" cap="small" dirty="0" err="1">
                <a:solidFill>
                  <a:srgbClr val="595959"/>
                </a:solidFill>
                <a:effectLst/>
                <a:latin typeface="Verdana" panose="020B0604030504040204" pitchFamily="34" charset="0"/>
                <a:ea typeface="Times New Roman" panose="02020603050405020304" pitchFamily="18" charset="0"/>
                <a:cs typeface="Calibri" panose="020F0502020204030204" pitchFamily="34" charset="0"/>
              </a:rPr>
              <a:t>B’ol</a:t>
            </a:r>
            <a:r>
              <a:rPr lang="en-US" sz="1350" b="1" i="1" cap="small" dirty="0">
                <a:solidFill>
                  <a:srgbClr val="595959"/>
                </a:solidFill>
                <a:effectLst/>
                <a:latin typeface="Verdana" panose="020B0604030504040204" pitchFamily="34" charset="0"/>
                <a:ea typeface="Times New Roman" panose="02020603050405020304" pitchFamily="18" charset="0"/>
                <a:cs typeface="Calibri" panose="020F0502020204030204" pitchFamily="34" charset="0"/>
              </a:rPr>
              <a:t> </a:t>
            </a:r>
            <a:r>
              <a:rPr lang="en-US" sz="1350" b="1" i="1" cap="small" dirty="0" err="1">
                <a:solidFill>
                  <a:srgbClr val="595959"/>
                </a:solidFill>
                <a:effectLst/>
                <a:latin typeface="Verdana" panose="020B0604030504040204" pitchFamily="34" charset="0"/>
                <a:ea typeface="Times New Roman" panose="02020603050405020304" pitchFamily="18" charset="0"/>
                <a:cs typeface="Calibri" panose="020F0502020204030204" pitchFamily="34" charset="0"/>
              </a:rPr>
              <a:t>Im</a:t>
            </a:r>
            <a:r>
              <a:rPr lang="en-US" sz="1350" b="1" i="1" cap="small" dirty="0">
                <a:solidFill>
                  <a:srgbClr val="595959"/>
                </a:solidFill>
                <a:effectLst/>
                <a:latin typeface="Verdana" panose="020B0604030504040204" pitchFamily="34" charset="0"/>
                <a:ea typeface="Times New Roman" panose="02020603050405020304" pitchFamily="18" charset="0"/>
                <a:cs typeface="Calibri" panose="020F0502020204030204" pitchFamily="34" charset="0"/>
              </a:rPr>
              <a:t> </a:t>
            </a:r>
            <a:r>
              <a:rPr lang="en-US" sz="1350" b="1" i="1" cap="small" dirty="0" err="1">
                <a:solidFill>
                  <a:srgbClr val="595959"/>
                </a:solidFill>
                <a:effectLst/>
                <a:latin typeface="Verdana" panose="020B0604030504040204" pitchFamily="34" charset="0"/>
                <a:ea typeface="Times New Roman" panose="02020603050405020304" pitchFamily="18" charset="0"/>
                <a:cs typeface="Calibri" panose="020F0502020204030204" pitchFamily="34" charset="0"/>
              </a:rPr>
              <a:t>Chaveiro</a:t>
            </a:r>
            <a:r>
              <a:rPr lang="en-US" sz="1350" b="1" i="1" cap="small" dirty="0">
                <a:solidFill>
                  <a:srgbClr val="595959"/>
                </a:solidFill>
                <a:effectLst/>
                <a:latin typeface="Verdana" panose="020B0604030504040204" pitchFamily="34" charset="0"/>
                <a:ea typeface="Times New Roman" panose="02020603050405020304" pitchFamily="18" charset="0"/>
                <a:cs typeface="Calibri" panose="020F0502020204030204" pitchFamily="34" charset="0"/>
              </a:rPr>
              <a:t> </a:t>
            </a:r>
            <a:endParaRPr lang="en-US" sz="1350" b="1" cap="small" dirty="0">
              <a:solidFill>
                <a:srgbClr val="595959"/>
              </a:solidFill>
              <a:effectLst/>
              <a:latin typeface="Calibri" panose="020F0502020204030204" pitchFamily="34" charset="0"/>
              <a:ea typeface="Times New Roman" panose="02020603050405020304" pitchFamily="18" charset="0"/>
              <a:cs typeface="Arial" panose="020B0604020202020204" pitchFamily="34" charset="0"/>
            </a:endParaRPr>
          </a:p>
        </p:txBody>
      </p:sp>
      <p:sp>
        <p:nvSpPr>
          <p:cNvPr id="5" name="TextBox 4">
            <a:extLst>
              <a:ext uri="{FF2B5EF4-FFF2-40B4-BE49-F238E27FC236}">
                <a16:creationId xmlns:a16="http://schemas.microsoft.com/office/drawing/2014/main" id="{781358AA-1EEA-4D97-97D2-8D1B6AC3EAB9}"/>
              </a:ext>
            </a:extLst>
          </p:cNvPr>
          <p:cNvSpPr txBox="1"/>
          <p:nvPr/>
        </p:nvSpPr>
        <p:spPr>
          <a:xfrm>
            <a:off x="457200" y="480693"/>
            <a:ext cx="6949440" cy="431075"/>
          </a:xfrm>
          <a:prstGeom prst="rect">
            <a:avLst/>
          </a:prstGeom>
          <a:noFill/>
        </p:spPr>
        <p:txBody>
          <a:bodyPr wrap="square" rtlCol="0">
            <a:spAutoFit/>
          </a:bodyPr>
          <a:lstStyle/>
          <a:p>
            <a:pPr marR="0" lvl="0" algn="ctr" rtl="0">
              <a:lnSpc>
                <a:spcPct val="135000"/>
              </a:lnSpc>
              <a:spcBef>
                <a:spcPts val="0"/>
              </a:spcBef>
              <a:spcAft>
                <a:spcPts val="600"/>
              </a:spcAft>
            </a:pPr>
            <a:r>
              <a:rPr lang="en-US" sz="1600" kern="0" dirty="0">
                <a:effectLst/>
                <a:latin typeface="Cambria" panose="02040503050406030204" pitchFamily="18" charset="0"/>
                <a:ea typeface="Times New Roman" panose="02020603050405020304" pitchFamily="18" charset="0"/>
              </a:rPr>
              <a:t>I.  What is the meaning of being </a:t>
            </a:r>
            <a:r>
              <a:rPr lang="en-US" sz="1600" i="1" kern="0" dirty="0" err="1">
                <a:effectLst/>
                <a:latin typeface="Cambria" panose="02040503050406030204" pitchFamily="18" charset="0"/>
                <a:ea typeface="Times New Roman" panose="02020603050405020304" pitchFamily="18" charset="0"/>
              </a:rPr>
              <a:t>Nosei</a:t>
            </a:r>
            <a:r>
              <a:rPr lang="en-US" sz="1600" i="1" kern="0" dirty="0">
                <a:effectLst/>
                <a:latin typeface="Cambria" panose="02040503050406030204" pitchFamily="18" charset="0"/>
                <a:ea typeface="Times New Roman" panose="02020603050405020304" pitchFamily="18" charset="0"/>
              </a:rPr>
              <a:t> </a:t>
            </a:r>
            <a:r>
              <a:rPr lang="en-US" sz="1600" i="1" kern="0" dirty="0" err="1">
                <a:effectLst/>
                <a:latin typeface="Cambria" panose="02040503050406030204" pitchFamily="18" charset="0"/>
                <a:ea typeface="Times New Roman" panose="02020603050405020304" pitchFamily="18" charset="0"/>
              </a:rPr>
              <a:t>B’ol</a:t>
            </a:r>
            <a:r>
              <a:rPr lang="en-US" sz="1600" i="1" kern="0" dirty="0">
                <a:effectLst/>
                <a:latin typeface="Cambria" panose="02040503050406030204" pitchFamily="18" charset="0"/>
                <a:ea typeface="Times New Roman" panose="02020603050405020304" pitchFamily="18" charset="0"/>
              </a:rPr>
              <a:t> </a:t>
            </a:r>
            <a:r>
              <a:rPr lang="en-US" sz="1600" i="1" kern="0" dirty="0" err="1">
                <a:effectLst/>
                <a:latin typeface="Cambria" panose="02040503050406030204" pitchFamily="18" charset="0"/>
                <a:ea typeface="Times New Roman" panose="02020603050405020304" pitchFamily="18" charset="0"/>
              </a:rPr>
              <a:t>Im</a:t>
            </a:r>
            <a:r>
              <a:rPr lang="en-US" sz="1600" i="1" kern="0" dirty="0">
                <a:effectLst/>
                <a:latin typeface="Cambria" panose="02040503050406030204" pitchFamily="18" charset="0"/>
                <a:ea typeface="Times New Roman" panose="02020603050405020304" pitchFamily="18" charset="0"/>
              </a:rPr>
              <a:t> </a:t>
            </a:r>
            <a:r>
              <a:rPr lang="en-US" sz="1600" i="1" kern="0" dirty="0" err="1">
                <a:effectLst/>
                <a:latin typeface="Cambria" panose="02040503050406030204" pitchFamily="18" charset="0"/>
                <a:ea typeface="Times New Roman" panose="02020603050405020304" pitchFamily="18" charset="0"/>
              </a:rPr>
              <a:t>Chaveiro</a:t>
            </a:r>
            <a:r>
              <a:rPr lang="en-US" sz="1600" i="1" kern="0" dirty="0">
                <a:effectLst/>
                <a:latin typeface="Cambria" panose="02040503050406030204" pitchFamily="18" charset="0"/>
                <a:ea typeface="Times New Roman" panose="02020603050405020304" pitchFamily="18" charset="0"/>
              </a:rPr>
              <a:t> </a:t>
            </a:r>
            <a:r>
              <a:rPr lang="en-US" sz="1600" kern="0" dirty="0">
                <a:effectLst/>
                <a:latin typeface="Cambria" panose="02040503050406030204" pitchFamily="18" charset="0"/>
                <a:ea typeface="Times New Roman" panose="02020603050405020304" pitchFamily="18" charset="0"/>
              </a:rPr>
              <a:t>(“</a:t>
            </a:r>
            <a:r>
              <a:rPr lang="he-IL" kern="0" dirty="0">
                <a:effectLst/>
                <a:latin typeface="Calibri" panose="020F0502020204030204" pitchFamily="34" charset="0"/>
                <a:ea typeface="Times New Roman" panose="02020603050405020304" pitchFamily="18" charset="0"/>
                <a:cs typeface="Times New Roman" panose="02020603050405020304" pitchFamily="18" charset="0"/>
              </a:rPr>
              <a:t>נושא בעל עם חבירו</a:t>
            </a:r>
            <a:r>
              <a:rPr lang="en-US" sz="1600" kern="0" dirty="0">
                <a:effectLst/>
                <a:latin typeface="Cambria" panose="02040503050406030204" pitchFamily="18" charset="0"/>
                <a:ea typeface="Times New Roman" panose="02020603050405020304" pitchFamily="18" charset="0"/>
              </a:rPr>
              <a:t>”)?</a:t>
            </a:r>
            <a:r>
              <a:rPr lang="en-US" sz="1800" kern="0" dirty="0">
                <a:effectLst/>
                <a:latin typeface="Cambria" panose="02040503050406030204" pitchFamily="18" charset="0"/>
                <a:ea typeface="Times New Roman" panose="02020603050405020304" pitchFamily="18" charset="0"/>
              </a:rPr>
              <a:t> </a:t>
            </a:r>
            <a:r>
              <a:rPr lang="en-US" sz="1800" b="1" kern="0" dirty="0">
                <a:effectLst/>
                <a:latin typeface="Cambria" panose="02040503050406030204" pitchFamily="18" charset="0"/>
                <a:ea typeface="Times New Roman" panose="02020603050405020304" pitchFamily="18" charset="0"/>
              </a:rPr>
              <a:t> </a:t>
            </a:r>
            <a:endParaRPr lang="en-US" sz="1800" b="1" kern="0" dirty="0">
              <a:effectLst/>
              <a:latin typeface="Calibri" panose="020F0502020204030204" pitchFamily="34" charset="0"/>
              <a:ea typeface="Times New Roman" panose="02020603050405020304" pitchFamily="18" charset="0"/>
            </a:endParaRPr>
          </a:p>
        </p:txBody>
      </p:sp>
    </p:spTree>
    <p:extLst>
      <p:ext uri="{BB962C8B-B14F-4D97-AF65-F5344CB8AC3E}">
        <p14:creationId xmlns:p14="http://schemas.microsoft.com/office/powerpoint/2010/main" val="27570014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6A2537DE-3E68-46DD-B318-DF931BF9BBF0}"/>
              </a:ext>
            </a:extLst>
          </p:cNvPr>
          <p:cNvSpPr>
            <a:spLocks noChangeArrowheads="1"/>
          </p:cNvSpPr>
          <p:nvPr/>
        </p:nvSpPr>
        <p:spPr bwMode="auto">
          <a:xfrm>
            <a:off x="603249" y="1128339"/>
            <a:ext cx="6760845" cy="261610"/>
          </a:xfrm>
          <a:prstGeom prst="rect">
            <a:avLst/>
          </a:prstGeom>
          <a:solidFill>
            <a:schemeClr val="bg1"/>
          </a:solidFill>
          <a:ln>
            <a:noFill/>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dirty="0">
                <a:ln>
                  <a:noFill/>
                </a:ln>
                <a:solidFill>
                  <a:schemeClr val="tx1"/>
                </a:solidFill>
                <a:effectLst/>
                <a:latin typeface="Cambria" panose="02040503050406030204" pitchFamily="18" charset="0"/>
                <a:ea typeface="Calibri" panose="020F0502020204030204" pitchFamily="34" charset="0"/>
                <a:cs typeface="Calibri" panose="020F0502020204030204" pitchFamily="34" charset="0"/>
              </a:rPr>
              <a:t>Source I-1:  </a:t>
            </a:r>
            <a:r>
              <a:rPr kumimoji="0" lang="en-US" altLang="en-US" sz="1100" b="1" i="0" u="none" strike="noStrike" cap="none" normalizeH="0" baseline="0" dirty="0" err="1">
                <a:ln>
                  <a:noFill/>
                </a:ln>
                <a:solidFill>
                  <a:schemeClr val="tx1"/>
                </a:solidFill>
                <a:effectLst/>
                <a:latin typeface="Cambria" panose="02040503050406030204" pitchFamily="18" charset="0"/>
                <a:ea typeface="Calibri" panose="020F0502020204030204" pitchFamily="34" charset="0"/>
                <a:cs typeface="Calibri" panose="020F0502020204030204" pitchFamily="34" charset="0"/>
              </a:rPr>
              <a:t>Pirkei</a:t>
            </a:r>
            <a:r>
              <a:rPr kumimoji="0" lang="en-US" altLang="en-US" sz="1100" b="1" i="0" u="none" strike="noStrike" cap="none" normalizeH="0" baseline="0" dirty="0">
                <a:ln>
                  <a:noFill/>
                </a:ln>
                <a:solidFill>
                  <a:schemeClr val="tx1"/>
                </a:solidFill>
                <a:effectLst/>
                <a:latin typeface="Cambria" panose="02040503050406030204" pitchFamily="18" charset="0"/>
                <a:ea typeface="Calibri" panose="020F0502020204030204" pitchFamily="34" charset="0"/>
                <a:cs typeface="Calibri" panose="020F0502020204030204" pitchFamily="34" charset="0"/>
              </a:rPr>
              <a:t> </a:t>
            </a:r>
            <a:r>
              <a:rPr kumimoji="0" lang="en-US" altLang="en-US" sz="1100" b="1" i="0" u="none" strike="noStrike" cap="none" normalizeH="0" baseline="0" dirty="0" err="1">
                <a:ln>
                  <a:noFill/>
                </a:ln>
                <a:solidFill>
                  <a:schemeClr val="tx1"/>
                </a:solidFill>
                <a:effectLst/>
                <a:latin typeface="Cambria" panose="02040503050406030204" pitchFamily="18" charset="0"/>
                <a:ea typeface="Calibri" panose="020F0502020204030204" pitchFamily="34" charset="0"/>
                <a:cs typeface="Calibri" panose="020F0502020204030204" pitchFamily="34" charset="0"/>
              </a:rPr>
              <a:t>Avos</a:t>
            </a:r>
            <a:r>
              <a:rPr kumimoji="0" lang="en-US" altLang="en-US" sz="1100" b="1" i="0" u="none" strike="noStrike" cap="none" normalizeH="0" baseline="0" dirty="0">
                <a:ln>
                  <a:noFill/>
                </a:ln>
                <a:solidFill>
                  <a:schemeClr val="tx1"/>
                </a:solidFill>
                <a:effectLst/>
                <a:latin typeface="Cambria" panose="02040503050406030204" pitchFamily="18" charset="0"/>
                <a:ea typeface="Calibri" panose="020F0502020204030204" pitchFamily="34" charset="0"/>
                <a:cs typeface="Calibri" panose="020F0502020204030204" pitchFamily="34" charset="0"/>
              </a:rPr>
              <a:t> 6:6:  </a:t>
            </a:r>
            <a:r>
              <a:rPr kumimoji="0" lang="en-US" altLang="en-US" sz="1100" i="1" u="none" strike="noStrike" cap="none" normalizeH="0" baseline="0" dirty="0" err="1">
                <a:ln>
                  <a:noFill/>
                </a:ln>
                <a:solidFill>
                  <a:schemeClr val="tx1"/>
                </a:solidFill>
                <a:effectLst/>
                <a:latin typeface="Cambria" panose="02040503050406030204" pitchFamily="18" charset="0"/>
                <a:ea typeface="Calibri" panose="020F0502020204030204" pitchFamily="34" charset="0"/>
                <a:cs typeface="Calibri" panose="020F0502020204030204" pitchFamily="34" charset="0"/>
              </a:rPr>
              <a:t>Nosei</a:t>
            </a:r>
            <a:r>
              <a:rPr kumimoji="0" lang="en-US" altLang="en-US" sz="1100" i="1" u="none" strike="noStrike" cap="none" normalizeH="0" baseline="0" dirty="0">
                <a:ln>
                  <a:noFill/>
                </a:ln>
                <a:solidFill>
                  <a:schemeClr val="tx1"/>
                </a:solidFill>
                <a:effectLst/>
                <a:latin typeface="Cambria" panose="02040503050406030204" pitchFamily="18" charset="0"/>
                <a:ea typeface="Calibri" panose="020F0502020204030204" pitchFamily="34" charset="0"/>
                <a:cs typeface="Calibri" panose="020F0502020204030204" pitchFamily="34" charset="0"/>
              </a:rPr>
              <a:t> </a:t>
            </a:r>
            <a:r>
              <a:rPr kumimoji="0" lang="en-US" altLang="en-US" sz="1100" i="1" u="none" strike="noStrike" cap="none" normalizeH="0" baseline="0" dirty="0" err="1">
                <a:ln>
                  <a:noFill/>
                </a:ln>
                <a:solidFill>
                  <a:schemeClr val="tx1"/>
                </a:solidFill>
                <a:effectLst/>
                <a:latin typeface="Cambria" panose="02040503050406030204" pitchFamily="18" charset="0"/>
                <a:ea typeface="Calibri" panose="020F0502020204030204" pitchFamily="34" charset="0"/>
                <a:cs typeface="Calibri" panose="020F0502020204030204" pitchFamily="34" charset="0"/>
              </a:rPr>
              <a:t>B’ol</a:t>
            </a:r>
            <a:r>
              <a:rPr kumimoji="0" lang="en-US" altLang="en-US" sz="1100" i="1" u="none" strike="noStrike" cap="none" normalizeH="0" baseline="0" dirty="0">
                <a:ln>
                  <a:noFill/>
                </a:ln>
                <a:solidFill>
                  <a:schemeClr val="tx1"/>
                </a:solidFill>
                <a:effectLst/>
                <a:latin typeface="Cambria" panose="02040503050406030204" pitchFamily="18" charset="0"/>
                <a:ea typeface="Calibri" panose="020F0502020204030204" pitchFamily="34" charset="0"/>
                <a:cs typeface="Calibri" panose="020F0502020204030204" pitchFamily="34" charset="0"/>
              </a:rPr>
              <a:t> </a:t>
            </a:r>
            <a:r>
              <a:rPr kumimoji="0" lang="en-US" altLang="en-US" sz="1100" i="1" u="none" strike="noStrike" cap="none" normalizeH="0" baseline="0" dirty="0" err="1">
                <a:ln>
                  <a:noFill/>
                </a:ln>
                <a:solidFill>
                  <a:schemeClr val="tx1"/>
                </a:solidFill>
                <a:effectLst/>
                <a:latin typeface="Cambria" panose="02040503050406030204" pitchFamily="18" charset="0"/>
                <a:ea typeface="Calibri" panose="020F0502020204030204" pitchFamily="34" charset="0"/>
                <a:cs typeface="Calibri" panose="020F0502020204030204" pitchFamily="34" charset="0"/>
              </a:rPr>
              <a:t>Im</a:t>
            </a:r>
            <a:r>
              <a:rPr kumimoji="0" lang="en-US" altLang="en-US" sz="1100" i="1" u="none" strike="noStrike" cap="none" normalizeH="0" baseline="0" dirty="0">
                <a:ln>
                  <a:noFill/>
                </a:ln>
                <a:solidFill>
                  <a:schemeClr val="tx1"/>
                </a:solidFill>
                <a:effectLst/>
                <a:latin typeface="Cambria" panose="02040503050406030204" pitchFamily="18" charset="0"/>
                <a:ea typeface="Calibri" panose="020F0502020204030204" pitchFamily="34" charset="0"/>
                <a:cs typeface="Calibri" panose="020F0502020204030204" pitchFamily="34" charset="0"/>
              </a:rPr>
              <a:t> </a:t>
            </a:r>
            <a:r>
              <a:rPr kumimoji="0" lang="en-US" altLang="en-US" sz="1100" i="1" u="none" strike="noStrike" cap="none" normalizeH="0" baseline="0" dirty="0" err="1">
                <a:ln>
                  <a:noFill/>
                </a:ln>
                <a:solidFill>
                  <a:schemeClr val="tx1"/>
                </a:solidFill>
                <a:effectLst/>
                <a:latin typeface="Cambria" panose="02040503050406030204" pitchFamily="18" charset="0"/>
                <a:ea typeface="Calibri" panose="020F0502020204030204" pitchFamily="34" charset="0"/>
                <a:cs typeface="Calibri" panose="020F0502020204030204" pitchFamily="34" charset="0"/>
              </a:rPr>
              <a:t>Chaveiro</a:t>
            </a:r>
            <a:r>
              <a:rPr kumimoji="0" lang="en-US" altLang="en-US" sz="1100" i="0" u="none" strike="noStrike" cap="none" normalizeH="0" baseline="0" dirty="0">
                <a:ln>
                  <a:noFill/>
                </a:ln>
                <a:solidFill>
                  <a:schemeClr val="tx1"/>
                </a:solidFill>
                <a:effectLst/>
                <a:latin typeface="Cambria" panose="02040503050406030204" pitchFamily="18" charset="0"/>
                <a:ea typeface="Calibri" panose="020F0502020204030204" pitchFamily="34" charset="0"/>
                <a:cs typeface="Calibri" panose="020F0502020204030204" pitchFamily="34" charset="0"/>
              </a:rPr>
              <a:t>:  One of the 48 vital qualities for Torah acquisition.</a:t>
            </a:r>
            <a:endParaRPr kumimoji="0" lang="en-US" altLang="en-US" sz="1100" i="0" u="none" strike="noStrike" cap="none" normalizeH="0" baseline="0" dirty="0">
              <a:ln>
                <a:noFill/>
              </a:ln>
              <a:solidFill>
                <a:schemeClr val="tx1"/>
              </a:solidFill>
              <a:effectLst/>
              <a:latin typeface="Arial" panose="020B0604020202020204" pitchFamily="34" charset="0"/>
            </a:endParaRPr>
          </a:p>
        </p:txBody>
      </p:sp>
      <p:graphicFrame>
        <p:nvGraphicFramePr>
          <p:cNvPr id="10" name="Table 10">
            <a:extLst>
              <a:ext uri="{FF2B5EF4-FFF2-40B4-BE49-F238E27FC236}">
                <a16:creationId xmlns:a16="http://schemas.microsoft.com/office/drawing/2014/main" id="{CC197B81-2C0A-4530-992E-8B2E7E5FCFD4}"/>
              </a:ext>
            </a:extLst>
          </p:cNvPr>
          <p:cNvGraphicFramePr>
            <a:graphicFrameLocks noGrp="1"/>
          </p:cNvGraphicFramePr>
          <p:nvPr>
            <p:extLst>
              <p:ext uri="{D42A27DB-BD31-4B8C-83A1-F6EECF244321}">
                <p14:modId xmlns:p14="http://schemas.microsoft.com/office/powerpoint/2010/main" val="1784009819"/>
              </p:ext>
            </p:extLst>
          </p:nvPr>
        </p:nvGraphicFramePr>
        <p:xfrm>
          <a:off x="640396" y="1415121"/>
          <a:ext cx="6597648" cy="1395413"/>
        </p:xfrm>
        <a:graphic>
          <a:graphicData uri="http://schemas.openxmlformats.org/drawingml/2006/table">
            <a:tbl>
              <a:tblPr firstRow="1" bandRow="1">
                <a:tableStyleId>{5C22544A-7EE6-4342-B048-85BDC9FD1C3A}</a:tableStyleId>
              </a:tblPr>
              <a:tblGrid>
                <a:gridCol w="3364964">
                  <a:extLst>
                    <a:ext uri="{9D8B030D-6E8A-4147-A177-3AD203B41FA5}">
                      <a16:colId xmlns:a16="http://schemas.microsoft.com/office/drawing/2014/main" val="2591075771"/>
                    </a:ext>
                  </a:extLst>
                </a:gridCol>
                <a:gridCol w="3232684">
                  <a:extLst>
                    <a:ext uri="{9D8B030D-6E8A-4147-A177-3AD203B41FA5}">
                      <a16:colId xmlns:a16="http://schemas.microsoft.com/office/drawing/2014/main" val="497236250"/>
                    </a:ext>
                  </a:extLst>
                </a:gridCol>
              </a:tblGrid>
              <a:tr h="1303973">
                <a:tc>
                  <a:txBody>
                    <a:bodyPr/>
                    <a:lstStyle/>
                    <a:p>
                      <a:pPr marL="63500" marR="0" lvl="0" indent="0" algn="l" defTabSz="777240" rtl="0" eaLnBrk="1" fontAlgn="auto" latinLnBrk="0" hangingPunct="1">
                        <a:lnSpc>
                          <a:spcPct val="140000"/>
                        </a:lnSpc>
                        <a:spcBef>
                          <a:spcPts val="0"/>
                        </a:spcBef>
                        <a:spcAft>
                          <a:spcPts val="0"/>
                        </a:spcAft>
                        <a:buClrTx/>
                        <a:buSzTx/>
                        <a:buFontTx/>
                        <a:buNone/>
                        <a:tabLst/>
                        <a:defRPr/>
                      </a:pPr>
                      <a:r>
                        <a:rPr lang="en-US" sz="1150" b="0" dirty="0">
                          <a:solidFill>
                            <a:schemeClr val="tx1"/>
                          </a:solidFill>
                          <a:effectLst/>
                          <a:latin typeface="+mn-lt"/>
                        </a:rPr>
                        <a:t>Torah is even greater than priesthood or royalty; for royalty is acquired along with thirty prerogatives, and priesthood with twenty-four [gifts], but the Torah is acquired by means of 48 qualities, which are  ...  carrying (i.e., sharing) his fellow’s burden.</a:t>
                      </a:r>
                      <a:endParaRPr lang="en-US" sz="1150" b="0" dirty="0">
                        <a:solidFill>
                          <a:schemeClr val="tx1"/>
                        </a:solidFill>
                        <a:effectLst/>
                        <a:latin typeface="+mn-lt"/>
                        <a:ea typeface="Calibri" panose="020F050202020403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r" rtl="1">
                        <a:lnSpc>
                          <a:spcPct val="130000"/>
                        </a:lnSpc>
                        <a:spcBef>
                          <a:spcPts val="300"/>
                        </a:spcBef>
                        <a:spcAft>
                          <a:spcPts val="0"/>
                        </a:spcAft>
                      </a:pPr>
                      <a:r>
                        <a:rPr lang="he-IL" sz="1300" b="0" u="sng" kern="1200" dirty="0">
                          <a:solidFill>
                            <a:schemeClr val="tx1"/>
                          </a:solidFill>
                          <a:effectLst/>
                          <a:latin typeface="+mn-lt"/>
                          <a:ea typeface="+mn-ea"/>
                          <a:cs typeface="+mj-cs"/>
                        </a:rPr>
                        <a:t>מסכת (פרקי) אבות ו׳׃ ו׳</a:t>
                      </a:r>
                      <a:r>
                        <a:rPr lang="he-IL" sz="1300" b="0" kern="1200" dirty="0">
                          <a:solidFill>
                            <a:schemeClr val="tx1"/>
                          </a:solidFill>
                          <a:effectLst/>
                          <a:latin typeface="+mn-lt"/>
                          <a:ea typeface="+mn-ea"/>
                          <a:cs typeface="+mj-cs"/>
                        </a:rPr>
                        <a:t>: </a:t>
                      </a:r>
                      <a:endParaRPr lang="en-US" sz="1300" b="0" kern="1200" dirty="0">
                        <a:solidFill>
                          <a:schemeClr val="tx1"/>
                        </a:solidFill>
                        <a:effectLst/>
                        <a:latin typeface="+mn-lt"/>
                        <a:ea typeface="+mn-ea"/>
                        <a:cs typeface="+mj-cs"/>
                      </a:endParaRPr>
                    </a:p>
                    <a:p>
                      <a:pPr marL="0" marR="0" algn="r" rtl="1">
                        <a:lnSpc>
                          <a:spcPct val="130000"/>
                        </a:lnSpc>
                        <a:spcBef>
                          <a:spcPts val="300"/>
                        </a:spcBef>
                        <a:spcAft>
                          <a:spcPts val="300"/>
                        </a:spcAft>
                      </a:pPr>
                      <a:r>
                        <a:rPr lang="he-IL" sz="1300" b="0" kern="1200" dirty="0">
                          <a:solidFill>
                            <a:schemeClr val="tx1"/>
                          </a:solidFill>
                          <a:effectLst/>
                          <a:latin typeface="+mn-lt"/>
                          <a:ea typeface="+mn-ea"/>
                          <a:cs typeface="+mj-cs"/>
                        </a:rPr>
                        <a:t>גדולה תורה יותר מן הכהנה ומן המלכות, שהמלכות נקנית בשלשים מעלות, והכהנה בעשרים וארבע, והתורה נקנית בארבעים ושמנה דברים. ואלו הן</a:t>
                      </a:r>
                      <a:r>
                        <a:rPr lang="en-US" sz="1300" b="0" kern="1200" dirty="0">
                          <a:solidFill>
                            <a:schemeClr val="tx1"/>
                          </a:solidFill>
                          <a:effectLst/>
                          <a:latin typeface="+mn-lt"/>
                          <a:ea typeface="+mn-ea"/>
                          <a:cs typeface="+mj-cs"/>
                        </a:rPr>
                        <a:t>  ...  </a:t>
                      </a:r>
                      <a:r>
                        <a:rPr lang="he-IL" sz="1300" b="0" kern="1200" dirty="0">
                          <a:solidFill>
                            <a:schemeClr val="tx1"/>
                          </a:solidFill>
                          <a:effectLst/>
                          <a:latin typeface="+mn-lt"/>
                          <a:ea typeface="+mn-ea"/>
                          <a:cs typeface="+mj-cs"/>
                        </a:rPr>
                        <a:t>נושא בעל עם חבירו</a:t>
                      </a:r>
                      <a:r>
                        <a:rPr lang="en-US" sz="1300" b="0" kern="1200" dirty="0">
                          <a:solidFill>
                            <a:schemeClr val="tx1"/>
                          </a:solidFill>
                          <a:effectLst/>
                          <a:latin typeface="+mn-lt"/>
                          <a:ea typeface="+mn-ea"/>
                          <a:cs typeface="+mj-cs"/>
                        </a:rPr>
                        <a:t>.</a:t>
                      </a:r>
                      <a:r>
                        <a:rPr lang="he-IL" sz="1300" b="0" kern="1200" dirty="0">
                          <a:solidFill>
                            <a:schemeClr val="tx1"/>
                          </a:solidFill>
                          <a:effectLst/>
                          <a:latin typeface="+mn-lt"/>
                          <a:ea typeface="+mn-ea"/>
                          <a:cs typeface="+mj-cs"/>
                        </a:rPr>
                        <a:t>  </a:t>
                      </a:r>
                      <a:endParaRPr lang="en-US" sz="1300" b="0" kern="1200" dirty="0">
                        <a:solidFill>
                          <a:schemeClr val="tx1"/>
                        </a:solidFill>
                        <a:effectLst/>
                        <a:latin typeface="Calibri" panose="020F0502020204030204" pitchFamily="34" charset="0"/>
                        <a:ea typeface="Calibri" panose="020F0502020204030204" pitchFamily="34" charset="0"/>
                        <a:cs typeface="+mj-cs"/>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92857026"/>
                  </a:ext>
                </a:extLst>
              </a:tr>
            </a:tbl>
          </a:graphicData>
        </a:graphic>
      </p:graphicFrame>
      <p:graphicFrame>
        <p:nvGraphicFramePr>
          <p:cNvPr id="14" name="Table 13">
            <a:extLst>
              <a:ext uri="{FF2B5EF4-FFF2-40B4-BE49-F238E27FC236}">
                <a16:creationId xmlns:a16="http://schemas.microsoft.com/office/drawing/2014/main" id="{DA5F7CA1-79E4-437A-AAEB-C7DFE323182C}"/>
              </a:ext>
            </a:extLst>
          </p:cNvPr>
          <p:cNvGraphicFramePr>
            <a:graphicFrameLocks noGrp="1"/>
          </p:cNvGraphicFramePr>
          <p:nvPr>
            <p:extLst>
              <p:ext uri="{D42A27DB-BD31-4B8C-83A1-F6EECF244321}">
                <p14:modId xmlns:p14="http://schemas.microsoft.com/office/powerpoint/2010/main" val="2685501067"/>
              </p:ext>
            </p:extLst>
          </p:nvPr>
        </p:nvGraphicFramePr>
        <p:xfrm>
          <a:off x="640396" y="3663672"/>
          <a:ext cx="6617653" cy="1826028"/>
        </p:xfrm>
        <a:graphic>
          <a:graphicData uri="http://schemas.openxmlformats.org/drawingml/2006/table">
            <a:tbl>
              <a:tblPr firstRow="1" firstCol="1" bandRow="1">
                <a:tableStyleId>{5C22544A-7EE6-4342-B048-85BDC9FD1C3A}</a:tableStyleId>
              </a:tblPr>
              <a:tblGrid>
                <a:gridCol w="3443671">
                  <a:extLst>
                    <a:ext uri="{9D8B030D-6E8A-4147-A177-3AD203B41FA5}">
                      <a16:colId xmlns:a16="http://schemas.microsoft.com/office/drawing/2014/main" val="630150998"/>
                    </a:ext>
                  </a:extLst>
                </a:gridCol>
                <a:gridCol w="3173982">
                  <a:extLst>
                    <a:ext uri="{9D8B030D-6E8A-4147-A177-3AD203B41FA5}">
                      <a16:colId xmlns:a16="http://schemas.microsoft.com/office/drawing/2014/main" val="2545474467"/>
                    </a:ext>
                  </a:extLst>
                </a:gridCol>
              </a:tblGrid>
              <a:tr h="1826028">
                <a:tc>
                  <a:txBody>
                    <a:bodyPr/>
                    <a:lstStyle/>
                    <a:p>
                      <a:pPr marL="63500" marR="0" indent="0">
                        <a:lnSpc>
                          <a:spcPct val="135000"/>
                        </a:lnSpc>
                        <a:spcBef>
                          <a:spcPts val="0"/>
                        </a:spcBef>
                        <a:spcAft>
                          <a:spcPts val="0"/>
                        </a:spcAft>
                      </a:pPr>
                      <a:r>
                        <a:rPr lang="en-US" sz="1150" b="0" dirty="0">
                          <a:solidFill>
                            <a:schemeClr val="tx1"/>
                          </a:solidFill>
                          <a:effectLst/>
                        </a:rPr>
                        <a:t>The </a:t>
                      </a:r>
                      <a:r>
                        <a:rPr lang="en-US" sz="1150" b="0" i="1" dirty="0" err="1">
                          <a:solidFill>
                            <a:schemeClr val="tx1"/>
                          </a:solidFill>
                          <a:effectLst/>
                        </a:rPr>
                        <a:t>middah</a:t>
                      </a:r>
                      <a:r>
                        <a:rPr lang="en-US" sz="1150" b="0" dirty="0">
                          <a:solidFill>
                            <a:schemeClr val="tx1"/>
                          </a:solidFill>
                          <a:effectLst/>
                        </a:rPr>
                        <a:t> of </a:t>
                      </a:r>
                      <a:r>
                        <a:rPr lang="en-US" sz="1150" b="0" i="1" dirty="0" err="1">
                          <a:solidFill>
                            <a:schemeClr val="tx1"/>
                          </a:solidFill>
                          <a:effectLst/>
                        </a:rPr>
                        <a:t>Nosei</a:t>
                      </a:r>
                      <a:r>
                        <a:rPr lang="en-US" sz="1150" b="0" i="1" dirty="0">
                          <a:solidFill>
                            <a:schemeClr val="tx1"/>
                          </a:solidFill>
                          <a:effectLst/>
                        </a:rPr>
                        <a:t> </a:t>
                      </a:r>
                      <a:r>
                        <a:rPr lang="en-US" sz="1150" b="0" i="1" dirty="0" err="1">
                          <a:solidFill>
                            <a:schemeClr val="tx1"/>
                          </a:solidFill>
                          <a:effectLst/>
                        </a:rPr>
                        <a:t>B’ol</a:t>
                      </a:r>
                      <a:r>
                        <a:rPr lang="en-US" sz="1150" b="0" dirty="0">
                          <a:solidFill>
                            <a:schemeClr val="tx1"/>
                          </a:solidFill>
                          <a:effectLst/>
                        </a:rPr>
                        <a:t>, means being a partner in all the pain and suffering of a friend, to feel distressed by all my friend’s troubles.  When my friend’s flesh is cut, </a:t>
                      </a:r>
                      <a:br>
                        <a:rPr lang="en-US" sz="1150" b="0" dirty="0">
                          <a:solidFill>
                            <a:schemeClr val="tx1"/>
                          </a:solidFill>
                          <a:effectLst/>
                        </a:rPr>
                      </a:br>
                      <a:r>
                        <a:rPr lang="en-US" sz="1150" b="0" dirty="0">
                          <a:solidFill>
                            <a:schemeClr val="tx1"/>
                          </a:solidFill>
                          <a:effectLst/>
                        </a:rPr>
                        <a:t>it feels as if I was cut ... To the extent that one immerses himself into the pain of his friend (i.e., the level of sharing in his distress), one alleviates the friend’s suffering. </a:t>
                      </a:r>
                      <a:endParaRPr lang="en-US" sz="1150" b="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r" rtl="1">
                        <a:lnSpc>
                          <a:spcPct val="130000"/>
                        </a:lnSpc>
                        <a:spcBef>
                          <a:spcPts val="300"/>
                        </a:spcBef>
                        <a:spcAft>
                          <a:spcPts val="0"/>
                        </a:spcAft>
                      </a:pPr>
                      <a:r>
                        <a:rPr lang="he-IL" sz="1300" b="0" u="sng" dirty="0">
                          <a:solidFill>
                            <a:schemeClr val="tx1"/>
                          </a:solidFill>
                          <a:effectLst/>
                          <a:cs typeface="+mj-cs"/>
                        </a:rPr>
                        <a:t>דעת חכמה ומוסר, חלק א׳, מאמר ״רוממות מדת נושא בעול עם חבירו וגודל חיובה</a:t>
                      </a:r>
                      <a:r>
                        <a:rPr lang="he-IL" sz="1300" b="0" dirty="0">
                          <a:solidFill>
                            <a:schemeClr val="tx1"/>
                          </a:solidFill>
                          <a:effectLst/>
                          <a:cs typeface="+mj-cs"/>
                        </a:rPr>
                        <a:t>״: </a:t>
                      </a:r>
                      <a:endParaRPr lang="en-US" sz="1300" b="0" dirty="0">
                        <a:solidFill>
                          <a:schemeClr val="tx1"/>
                        </a:solidFill>
                        <a:effectLst/>
                        <a:cs typeface="+mj-cs"/>
                      </a:endParaRPr>
                    </a:p>
                    <a:p>
                      <a:pPr marL="0" marR="0" algn="r" rtl="1">
                        <a:lnSpc>
                          <a:spcPct val="130000"/>
                        </a:lnSpc>
                        <a:spcBef>
                          <a:spcPts val="300"/>
                        </a:spcBef>
                        <a:spcAft>
                          <a:spcPts val="300"/>
                        </a:spcAft>
                      </a:pPr>
                      <a:r>
                        <a:rPr lang="en-US" sz="1300" b="0" dirty="0">
                          <a:solidFill>
                            <a:schemeClr val="tx1"/>
                          </a:solidFill>
                          <a:effectLst/>
                          <a:cs typeface="+mj-cs"/>
                        </a:rPr>
                        <a:t>  ...  </a:t>
                      </a:r>
                      <a:r>
                        <a:rPr lang="he-IL" sz="1300" b="0" dirty="0">
                          <a:solidFill>
                            <a:schemeClr val="tx1"/>
                          </a:solidFill>
                          <a:effectLst/>
                          <a:cs typeface="+mj-cs"/>
                        </a:rPr>
                        <a:t>נושא בעול הוא מדת השתתפות בכל צערו ויסוריו של הסובל להיות מיצר בכל צרותיו, ולחוש כאילו דקירות אלו דוקרות בבשרו הוא</a:t>
                      </a:r>
                      <a:r>
                        <a:rPr lang="en-US" sz="1300" b="0" dirty="0">
                          <a:solidFill>
                            <a:schemeClr val="tx1"/>
                          </a:solidFill>
                          <a:effectLst/>
                          <a:cs typeface="+mj-cs"/>
                        </a:rPr>
                        <a:t> ...  </a:t>
                      </a:r>
                      <a:r>
                        <a:rPr lang="he-IL" sz="1300" b="0" dirty="0">
                          <a:solidFill>
                            <a:schemeClr val="tx1"/>
                          </a:solidFill>
                          <a:effectLst/>
                          <a:cs typeface="+mj-cs"/>
                        </a:rPr>
                        <a:t> ובה במדה שאדם מכניס עצמו בצער חבירו מסיר הוא היסורים ממנו</a:t>
                      </a:r>
                      <a:r>
                        <a:rPr lang="en-US" sz="1300" b="0" dirty="0">
                          <a:solidFill>
                            <a:schemeClr val="tx1"/>
                          </a:solidFill>
                          <a:effectLst/>
                          <a:cs typeface="+mj-cs"/>
                        </a:rPr>
                        <a:t>.</a:t>
                      </a:r>
                      <a:endParaRPr lang="en-US" sz="1300" b="0" dirty="0">
                        <a:solidFill>
                          <a:schemeClr val="tx1"/>
                        </a:solidFill>
                        <a:effectLst/>
                        <a:latin typeface="Calibri" panose="020F0502020204030204" pitchFamily="34" charset="0"/>
                        <a:ea typeface="Calibri" panose="020F0502020204030204" pitchFamily="34" charset="0"/>
                        <a:cs typeface="+mj-cs"/>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65985778"/>
                  </a:ext>
                </a:extLst>
              </a:tr>
            </a:tbl>
          </a:graphicData>
        </a:graphic>
      </p:graphicFrame>
      <p:sp>
        <p:nvSpPr>
          <p:cNvPr id="15" name="Rectangle 2">
            <a:extLst>
              <a:ext uri="{FF2B5EF4-FFF2-40B4-BE49-F238E27FC236}">
                <a16:creationId xmlns:a16="http://schemas.microsoft.com/office/drawing/2014/main" id="{B85B57CC-ADE1-4162-AF11-9513D595B351}"/>
              </a:ext>
            </a:extLst>
          </p:cNvPr>
          <p:cNvSpPr>
            <a:spLocks noChangeArrowheads="1"/>
          </p:cNvSpPr>
          <p:nvPr/>
        </p:nvSpPr>
        <p:spPr bwMode="auto">
          <a:xfrm>
            <a:off x="596557" y="3351717"/>
            <a:ext cx="6685326"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dirty="0">
                <a:ln>
                  <a:noFill/>
                </a:ln>
                <a:solidFill>
                  <a:schemeClr val="tx1"/>
                </a:solidFill>
                <a:effectLst/>
                <a:latin typeface="Cambria" panose="02040503050406030204" pitchFamily="18" charset="0"/>
                <a:ea typeface="Calibri" panose="020F0502020204030204" pitchFamily="34" charset="0"/>
                <a:cs typeface="Calibri" panose="020F0502020204030204" pitchFamily="34" charset="0"/>
              </a:rPr>
              <a:t>Source I-2:  </a:t>
            </a:r>
            <a:r>
              <a:rPr kumimoji="0" lang="en-US" altLang="en-US" sz="1100" b="1" i="0" u="none" strike="noStrike" cap="none" normalizeH="0" baseline="0" dirty="0" err="1">
                <a:ln>
                  <a:noFill/>
                </a:ln>
                <a:solidFill>
                  <a:schemeClr val="tx1"/>
                </a:solidFill>
                <a:effectLst/>
                <a:latin typeface="Cambria" panose="02040503050406030204" pitchFamily="18" charset="0"/>
                <a:ea typeface="Calibri" panose="020F0502020204030204" pitchFamily="34" charset="0"/>
                <a:cs typeface="Calibri" panose="020F0502020204030204" pitchFamily="34" charset="0"/>
              </a:rPr>
              <a:t>Rav</a:t>
            </a:r>
            <a:r>
              <a:rPr kumimoji="0" lang="en-US" altLang="en-US" sz="1100" b="1" i="0" u="none" strike="noStrike" cap="none" normalizeH="0" baseline="0" dirty="0">
                <a:ln>
                  <a:noFill/>
                </a:ln>
                <a:solidFill>
                  <a:schemeClr val="tx1"/>
                </a:solidFill>
                <a:effectLst/>
                <a:latin typeface="Cambria" panose="02040503050406030204" pitchFamily="18" charset="0"/>
                <a:ea typeface="Calibri" panose="020F0502020204030204" pitchFamily="34" charset="0"/>
                <a:cs typeface="Calibri" panose="020F0502020204030204" pitchFamily="34" charset="0"/>
              </a:rPr>
              <a:t> </a:t>
            </a:r>
            <a:r>
              <a:rPr kumimoji="0" lang="en-US" altLang="en-US" sz="1100" b="1" i="0" u="none" strike="noStrike" cap="none" normalizeH="0" baseline="0" dirty="0" err="1">
                <a:ln>
                  <a:noFill/>
                </a:ln>
                <a:solidFill>
                  <a:schemeClr val="tx1"/>
                </a:solidFill>
                <a:effectLst/>
                <a:latin typeface="Cambria" panose="02040503050406030204" pitchFamily="18" charset="0"/>
                <a:ea typeface="Calibri" panose="020F0502020204030204" pitchFamily="34" charset="0"/>
                <a:cs typeface="Calibri" panose="020F0502020204030204" pitchFamily="34" charset="0"/>
              </a:rPr>
              <a:t>Yeruchem</a:t>
            </a:r>
            <a:r>
              <a:rPr kumimoji="0" lang="en-US" altLang="en-US" sz="1100" b="1" i="0" u="none" strike="noStrike" cap="none" normalizeH="0" baseline="0" dirty="0">
                <a:ln>
                  <a:noFill/>
                </a:ln>
                <a:solidFill>
                  <a:schemeClr val="tx1"/>
                </a:solidFill>
                <a:effectLst/>
                <a:latin typeface="Cambria" panose="02040503050406030204" pitchFamily="18" charset="0"/>
                <a:ea typeface="Calibri" panose="020F0502020204030204" pitchFamily="34" charset="0"/>
                <a:cs typeface="Calibri" panose="020F0502020204030204" pitchFamily="34" charset="0"/>
              </a:rPr>
              <a:t> </a:t>
            </a:r>
            <a:r>
              <a:rPr kumimoji="0" lang="en-US" altLang="en-US" sz="1100" b="1" i="0" u="none" strike="noStrike" cap="none" normalizeH="0" baseline="0" dirty="0" err="1">
                <a:ln>
                  <a:noFill/>
                </a:ln>
                <a:solidFill>
                  <a:schemeClr val="tx1"/>
                </a:solidFill>
                <a:effectLst/>
                <a:latin typeface="Cambria" panose="02040503050406030204" pitchFamily="18" charset="0"/>
                <a:ea typeface="Calibri" panose="020F0502020204030204" pitchFamily="34" charset="0"/>
                <a:cs typeface="Calibri" panose="020F0502020204030204" pitchFamily="34" charset="0"/>
              </a:rPr>
              <a:t>Levovitz</a:t>
            </a:r>
            <a:r>
              <a:rPr kumimoji="0" lang="en-US" altLang="en-US" sz="1100" b="1" i="0" u="none" strike="noStrike" cap="none" normalizeH="0" baseline="0" dirty="0">
                <a:ln>
                  <a:noFill/>
                </a:ln>
                <a:solidFill>
                  <a:schemeClr val="tx1"/>
                </a:solidFill>
                <a:effectLst/>
                <a:latin typeface="Cambria" panose="02040503050406030204" pitchFamily="18" charset="0"/>
                <a:ea typeface="Calibri" panose="020F0502020204030204" pitchFamily="34" charset="0"/>
                <a:cs typeface="Calibri" panose="020F0502020204030204" pitchFamily="34" charset="0"/>
              </a:rPr>
              <a:t>:  </a:t>
            </a:r>
            <a:r>
              <a:rPr kumimoji="0" lang="en-US" altLang="en-US" sz="1100" i="0" u="none" strike="noStrike" cap="none" normalizeH="0" baseline="0" dirty="0">
                <a:ln>
                  <a:noFill/>
                </a:ln>
                <a:solidFill>
                  <a:schemeClr val="tx1"/>
                </a:solidFill>
                <a:effectLst/>
                <a:latin typeface="Cambria" panose="02040503050406030204" pitchFamily="18" charset="0"/>
                <a:ea typeface="Calibri" panose="020F0502020204030204" pitchFamily="34" charset="0"/>
                <a:cs typeface="Calibri" panose="020F0502020204030204" pitchFamily="34" charset="0"/>
              </a:rPr>
              <a:t>Definition of </a:t>
            </a:r>
            <a:r>
              <a:rPr kumimoji="0" lang="en-US" altLang="en-US" sz="1100" i="1" u="none" strike="noStrike" cap="none" normalizeH="0" baseline="0" dirty="0" err="1">
                <a:ln>
                  <a:noFill/>
                </a:ln>
                <a:solidFill>
                  <a:schemeClr val="tx1"/>
                </a:solidFill>
                <a:effectLst/>
                <a:latin typeface="Cambria" panose="02040503050406030204" pitchFamily="18" charset="0"/>
                <a:ea typeface="Calibri" panose="020F0502020204030204" pitchFamily="34" charset="0"/>
                <a:cs typeface="Calibri" panose="020F0502020204030204" pitchFamily="34" charset="0"/>
              </a:rPr>
              <a:t>Nosei</a:t>
            </a:r>
            <a:r>
              <a:rPr kumimoji="0" lang="en-US" altLang="en-US" sz="1100" i="1" u="none" strike="noStrike" cap="none" normalizeH="0" baseline="0" dirty="0">
                <a:ln>
                  <a:noFill/>
                </a:ln>
                <a:solidFill>
                  <a:schemeClr val="tx1"/>
                </a:solidFill>
                <a:effectLst/>
                <a:latin typeface="Cambria" panose="02040503050406030204" pitchFamily="18" charset="0"/>
                <a:ea typeface="Calibri" panose="020F0502020204030204" pitchFamily="34" charset="0"/>
                <a:cs typeface="Calibri" panose="020F0502020204030204" pitchFamily="34" charset="0"/>
              </a:rPr>
              <a:t> </a:t>
            </a:r>
            <a:r>
              <a:rPr kumimoji="0" lang="en-US" altLang="en-US" sz="1100" i="1" u="none" strike="noStrike" cap="none" normalizeH="0" baseline="0" dirty="0" err="1">
                <a:ln>
                  <a:noFill/>
                </a:ln>
                <a:solidFill>
                  <a:schemeClr val="tx1"/>
                </a:solidFill>
                <a:effectLst/>
                <a:latin typeface="Cambria" panose="02040503050406030204" pitchFamily="18" charset="0"/>
                <a:ea typeface="Calibri" panose="020F0502020204030204" pitchFamily="34" charset="0"/>
                <a:cs typeface="Calibri" panose="020F0502020204030204" pitchFamily="34" charset="0"/>
              </a:rPr>
              <a:t>B’ol</a:t>
            </a:r>
            <a:r>
              <a:rPr kumimoji="0" lang="en-US" altLang="en-US" sz="1100" i="1" u="none" strike="noStrike" cap="none" normalizeH="0" baseline="0" dirty="0">
                <a:ln>
                  <a:noFill/>
                </a:ln>
                <a:solidFill>
                  <a:schemeClr val="tx1"/>
                </a:solidFill>
                <a:effectLst/>
                <a:latin typeface="Cambria" panose="02040503050406030204" pitchFamily="18" charset="0"/>
                <a:ea typeface="Calibri" panose="020F0502020204030204" pitchFamily="34" charset="0"/>
                <a:cs typeface="Calibri" panose="020F0502020204030204" pitchFamily="34" charset="0"/>
              </a:rPr>
              <a:t> </a:t>
            </a:r>
            <a:r>
              <a:rPr kumimoji="0" lang="en-US" altLang="en-US" sz="1100" i="1" u="none" strike="noStrike" cap="none" normalizeH="0" baseline="0" dirty="0" err="1">
                <a:ln>
                  <a:noFill/>
                </a:ln>
                <a:solidFill>
                  <a:schemeClr val="tx1"/>
                </a:solidFill>
                <a:effectLst/>
                <a:latin typeface="Cambria" panose="02040503050406030204" pitchFamily="18" charset="0"/>
                <a:ea typeface="Calibri" panose="020F0502020204030204" pitchFamily="34" charset="0"/>
                <a:cs typeface="Calibri" panose="020F0502020204030204" pitchFamily="34" charset="0"/>
              </a:rPr>
              <a:t>Im</a:t>
            </a:r>
            <a:r>
              <a:rPr kumimoji="0" lang="en-US" altLang="en-US" sz="1100" i="1" u="none" strike="noStrike" cap="none" normalizeH="0" baseline="0" dirty="0">
                <a:ln>
                  <a:noFill/>
                </a:ln>
                <a:solidFill>
                  <a:schemeClr val="tx1"/>
                </a:solidFill>
                <a:effectLst/>
                <a:latin typeface="Cambria" panose="02040503050406030204" pitchFamily="18" charset="0"/>
                <a:ea typeface="Calibri" panose="020F0502020204030204" pitchFamily="34" charset="0"/>
                <a:cs typeface="Calibri" panose="020F0502020204030204" pitchFamily="34" charset="0"/>
              </a:rPr>
              <a:t> </a:t>
            </a:r>
            <a:r>
              <a:rPr kumimoji="0" lang="en-US" altLang="en-US" sz="1100" i="1" u="none" strike="noStrike" cap="none" normalizeH="0" baseline="0" dirty="0" err="1">
                <a:ln>
                  <a:noFill/>
                </a:ln>
                <a:solidFill>
                  <a:schemeClr val="tx1"/>
                </a:solidFill>
                <a:effectLst/>
                <a:latin typeface="Cambria" panose="02040503050406030204" pitchFamily="18" charset="0"/>
                <a:ea typeface="Calibri" panose="020F0502020204030204" pitchFamily="34" charset="0"/>
                <a:cs typeface="Calibri" panose="020F0502020204030204" pitchFamily="34" charset="0"/>
              </a:rPr>
              <a:t>Chaveiro</a:t>
            </a:r>
            <a:r>
              <a:rPr kumimoji="0" lang="en-US" altLang="en-US" sz="1100" i="1" u="none" strike="noStrike" cap="none" normalizeH="0" baseline="0" dirty="0">
                <a:ln>
                  <a:noFill/>
                </a:ln>
                <a:solidFill>
                  <a:schemeClr val="tx1"/>
                </a:solidFill>
                <a:effectLst/>
                <a:latin typeface="Cambria" panose="02040503050406030204" pitchFamily="18" charset="0"/>
                <a:ea typeface="Calibri" panose="020F0502020204030204" pitchFamily="34" charset="0"/>
                <a:cs typeface="Calibri" panose="020F0502020204030204" pitchFamily="34" charset="0"/>
              </a:rPr>
              <a:t>:</a:t>
            </a:r>
            <a:r>
              <a:rPr kumimoji="0" lang="en-US" altLang="en-US" sz="1100" i="0" u="none" strike="noStrike" cap="none" normalizeH="0" baseline="0" dirty="0">
                <a:ln>
                  <a:noFill/>
                </a:ln>
                <a:solidFill>
                  <a:schemeClr val="tx1"/>
                </a:solidFill>
                <a:effectLst/>
                <a:latin typeface="Cambria" panose="02040503050406030204" pitchFamily="18" charset="0"/>
                <a:ea typeface="Calibri" panose="020F0502020204030204" pitchFamily="34" charset="0"/>
                <a:cs typeface="Calibri" panose="020F0502020204030204" pitchFamily="34" charset="0"/>
              </a:rPr>
              <a:t>  My friend’s pain is also my pain.</a:t>
            </a:r>
            <a:endParaRPr kumimoji="0" lang="en-US" altLang="en-US" sz="1100" i="0" u="none" strike="noStrike" cap="none" normalizeH="0" baseline="0" dirty="0">
              <a:ln>
                <a:noFill/>
              </a:ln>
              <a:solidFill>
                <a:schemeClr val="tx1"/>
              </a:solidFill>
              <a:effectLst/>
              <a:latin typeface="Arial" panose="020B0604020202020204" pitchFamily="34" charset="0"/>
            </a:endParaRPr>
          </a:p>
        </p:txBody>
      </p:sp>
      <p:sp>
        <p:nvSpPr>
          <p:cNvPr id="17" name="Rectangle 3">
            <a:extLst>
              <a:ext uri="{FF2B5EF4-FFF2-40B4-BE49-F238E27FC236}">
                <a16:creationId xmlns:a16="http://schemas.microsoft.com/office/drawing/2014/main" id="{5E8996EE-3AA9-4D52-AF0D-1402A6F97051}"/>
              </a:ext>
            </a:extLst>
          </p:cNvPr>
          <p:cNvSpPr>
            <a:spLocks noChangeArrowheads="1"/>
          </p:cNvSpPr>
          <p:nvPr/>
        </p:nvSpPr>
        <p:spPr bwMode="auto">
          <a:xfrm>
            <a:off x="640397" y="5956018"/>
            <a:ext cx="6686550" cy="4947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739775" marR="0" lvl="0" indent="-739775" algn="l" defTabSz="914400" rtl="0" eaLnBrk="0" fontAlgn="base" latinLnBrk="0" hangingPunct="0">
              <a:lnSpc>
                <a:spcPct val="125000"/>
              </a:lnSpc>
              <a:spcBef>
                <a:spcPct val="0"/>
              </a:spcBef>
              <a:spcAft>
                <a:spcPct val="0"/>
              </a:spcAft>
              <a:buClrTx/>
              <a:buSzTx/>
              <a:buFontTx/>
              <a:buNone/>
              <a:tabLst/>
            </a:pPr>
            <a:r>
              <a:rPr kumimoji="0" lang="en-US" altLang="en-US" sz="1100" b="1" i="0" u="none" strike="noStrike" cap="none" normalizeH="0" baseline="0" dirty="0">
                <a:ln>
                  <a:noFill/>
                </a:ln>
                <a:solidFill>
                  <a:schemeClr val="tx1"/>
                </a:solidFill>
                <a:effectLst/>
                <a:latin typeface="Cambria" panose="02040503050406030204" pitchFamily="18" charset="0"/>
                <a:ea typeface="Calibri" panose="020F0502020204030204" pitchFamily="34" charset="0"/>
                <a:cs typeface="Calibri" panose="020F0502020204030204" pitchFamily="34" charset="0"/>
              </a:rPr>
              <a:t>Source I-3:  </a:t>
            </a:r>
            <a:r>
              <a:rPr kumimoji="0" lang="en-US" altLang="en-US" sz="1100" b="1" i="0" u="none" strike="noStrike" cap="none" normalizeH="0" baseline="0" dirty="0" err="1">
                <a:ln>
                  <a:noFill/>
                </a:ln>
                <a:solidFill>
                  <a:schemeClr val="tx1"/>
                </a:solidFill>
                <a:effectLst/>
                <a:latin typeface="Cambria" panose="02040503050406030204" pitchFamily="18" charset="0"/>
                <a:ea typeface="Calibri" panose="020F0502020204030204" pitchFamily="34" charset="0"/>
                <a:cs typeface="Calibri" panose="020F0502020204030204" pitchFamily="34" charset="0"/>
              </a:rPr>
              <a:t>Rav</a:t>
            </a:r>
            <a:r>
              <a:rPr kumimoji="0" lang="en-US" altLang="en-US" sz="1100" b="1" i="0" u="none" strike="noStrike" cap="none" normalizeH="0" baseline="0" dirty="0">
                <a:ln>
                  <a:noFill/>
                </a:ln>
                <a:solidFill>
                  <a:schemeClr val="tx1"/>
                </a:solidFill>
                <a:effectLst/>
                <a:latin typeface="Cambria" panose="02040503050406030204" pitchFamily="18" charset="0"/>
                <a:ea typeface="Calibri" panose="020F0502020204030204" pitchFamily="34" charset="0"/>
                <a:cs typeface="Calibri" panose="020F0502020204030204" pitchFamily="34" charset="0"/>
              </a:rPr>
              <a:t> Chaim Friedlander:  </a:t>
            </a:r>
            <a:r>
              <a:rPr kumimoji="0" lang="en-US" altLang="en-US" sz="1100" i="0" u="none" strike="noStrike" cap="none" normalizeH="0" baseline="0" dirty="0">
                <a:ln>
                  <a:noFill/>
                </a:ln>
                <a:solidFill>
                  <a:schemeClr val="tx1"/>
                </a:solidFill>
                <a:effectLst/>
                <a:latin typeface="Cambria" panose="02040503050406030204" pitchFamily="18" charset="0"/>
                <a:ea typeface="Calibri" panose="020F0502020204030204" pitchFamily="34" charset="0"/>
                <a:cs typeface="Calibri" panose="020F0502020204030204" pitchFamily="34" charset="0"/>
              </a:rPr>
              <a:t>Essence of </a:t>
            </a:r>
            <a:r>
              <a:rPr kumimoji="0" lang="en-US" altLang="en-US" sz="1100" i="1" u="none" strike="noStrike" cap="none" normalizeH="0" baseline="0" dirty="0" err="1">
                <a:ln>
                  <a:noFill/>
                </a:ln>
                <a:solidFill>
                  <a:schemeClr val="tx1"/>
                </a:solidFill>
                <a:effectLst/>
                <a:latin typeface="Cambria" panose="02040503050406030204" pitchFamily="18" charset="0"/>
                <a:ea typeface="Calibri" panose="020F0502020204030204" pitchFamily="34" charset="0"/>
                <a:cs typeface="Calibri" panose="020F0502020204030204" pitchFamily="34" charset="0"/>
              </a:rPr>
              <a:t>Nosei</a:t>
            </a:r>
            <a:r>
              <a:rPr kumimoji="0" lang="en-US" altLang="en-US" sz="1100" i="1" u="none" strike="noStrike" cap="none" normalizeH="0" baseline="0" dirty="0">
                <a:ln>
                  <a:noFill/>
                </a:ln>
                <a:solidFill>
                  <a:schemeClr val="tx1"/>
                </a:solidFill>
                <a:effectLst/>
                <a:latin typeface="Cambria" panose="02040503050406030204" pitchFamily="18" charset="0"/>
                <a:ea typeface="Calibri" panose="020F0502020204030204" pitchFamily="34" charset="0"/>
                <a:cs typeface="Calibri" panose="020F0502020204030204" pitchFamily="34" charset="0"/>
              </a:rPr>
              <a:t> </a:t>
            </a:r>
            <a:r>
              <a:rPr kumimoji="0" lang="en-US" altLang="en-US" sz="1100" i="1" u="none" strike="noStrike" cap="none" normalizeH="0" baseline="0" dirty="0" err="1">
                <a:ln>
                  <a:noFill/>
                </a:ln>
                <a:solidFill>
                  <a:schemeClr val="tx1"/>
                </a:solidFill>
                <a:effectLst/>
                <a:latin typeface="Cambria" panose="02040503050406030204" pitchFamily="18" charset="0"/>
                <a:ea typeface="Calibri" panose="020F0502020204030204" pitchFamily="34" charset="0"/>
                <a:cs typeface="Calibri" panose="020F0502020204030204" pitchFamily="34" charset="0"/>
              </a:rPr>
              <a:t>B’ol</a:t>
            </a:r>
            <a:r>
              <a:rPr kumimoji="0" lang="en-US" altLang="en-US" sz="1100" i="1" u="none" strike="noStrike" cap="none" normalizeH="0" baseline="0" dirty="0">
                <a:ln>
                  <a:noFill/>
                </a:ln>
                <a:solidFill>
                  <a:schemeClr val="tx1"/>
                </a:solidFill>
                <a:effectLst/>
                <a:latin typeface="Cambria" panose="02040503050406030204" pitchFamily="18" charset="0"/>
                <a:ea typeface="Calibri" panose="020F0502020204030204" pitchFamily="34" charset="0"/>
                <a:cs typeface="Calibri" panose="020F0502020204030204" pitchFamily="34" charset="0"/>
              </a:rPr>
              <a:t> </a:t>
            </a:r>
            <a:r>
              <a:rPr kumimoji="0" lang="en-US" altLang="en-US" sz="1100" i="1" u="none" strike="noStrike" cap="none" normalizeH="0" baseline="0" dirty="0" err="1">
                <a:ln>
                  <a:noFill/>
                </a:ln>
                <a:solidFill>
                  <a:schemeClr val="tx1"/>
                </a:solidFill>
                <a:effectLst/>
                <a:latin typeface="Cambria" panose="02040503050406030204" pitchFamily="18" charset="0"/>
                <a:ea typeface="Calibri" panose="020F0502020204030204" pitchFamily="34" charset="0"/>
                <a:cs typeface="Calibri" panose="020F0502020204030204" pitchFamily="34" charset="0"/>
              </a:rPr>
              <a:t>Im</a:t>
            </a:r>
            <a:r>
              <a:rPr kumimoji="0" lang="en-US" altLang="en-US" sz="1100" i="1" u="none" strike="noStrike" cap="none" normalizeH="0" baseline="0" dirty="0">
                <a:ln>
                  <a:noFill/>
                </a:ln>
                <a:solidFill>
                  <a:schemeClr val="tx1"/>
                </a:solidFill>
                <a:effectLst/>
                <a:latin typeface="Cambria" panose="02040503050406030204" pitchFamily="18" charset="0"/>
                <a:ea typeface="Calibri" panose="020F0502020204030204" pitchFamily="34" charset="0"/>
                <a:cs typeface="Calibri" panose="020F0502020204030204" pitchFamily="34" charset="0"/>
              </a:rPr>
              <a:t> </a:t>
            </a:r>
            <a:r>
              <a:rPr kumimoji="0" lang="en-US" altLang="en-US" sz="1100" i="1" u="none" strike="noStrike" cap="none" normalizeH="0" baseline="0" dirty="0" err="1">
                <a:ln>
                  <a:noFill/>
                </a:ln>
                <a:solidFill>
                  <a:schemeClr val="tx1"/>
                </a:solidFill>
                <a:effectLst/>
                <a:latin typeface="Cambria" panose="02040503050406030204" pitchFamily="18" charset="0"/>
                <a:ea typeface="Calibri" panose="020F0502020204030204" pitchFamily="34" charset="0"/>
                <a:cs typeface="Calibri" panose="020F0502020204030204" pitchFamily="34" charset="0"/>
              </a:rPr>
              <a:t>Chaveiro</a:t>
            </a:r>
            <a:r>
              <a:rPr lang="en-US" altLang="en-US" sz="1100" dirty="0">
                <a:latin typeface="Cambria" panose="02040503050406030204" pitchFamily="18" charset="0"/>
                <a:ea typeface="Calibri" panose="020F0502020204030204" pitchFamily="34" charset="0"/>
                <a:cs typeface="Calibri" panose="020F0502020204030204" pitchFamily="34" charset="0"/>
              </a:rPr>
              <a:t>: To be</a:t>
            </a:r>
            <a:r>
              <a:rPr kumimoji="0" lang="en-US" altLang="en-US" sz="1100" i="0" u="none" strike="noStrike" cap="none" normalizeH="0" baseline="0" dirty="0">
                <a:ln>
                  <a:noFill/>
                </a:ln>
                <a:solidFill>
                  <a:schemeClr val="tx1"/>
                </a:solidFill>
                <a:effectLst/>
                <a:latin typeface="Cambria" panose="02040503050406030204" pitchFamily="18" charset="0"/>
                <a:ea typeface="Calibri" panose="020F0502020204030204" pitchFamily="34" charset="0"/>
                <a:cs typeface="Calibri" panose="020F0502020204030204" pitchFamily="34" charset="0"/>
              </a:rPr>
              <a:t> together with people in their time of distress</a:t>
            </a:r>
            <a:r>
              <a:rPr lang="en-US" altLang="en-US" sz="1100" dirty="0">
                <a:latin typeface="Cambria" panose="02040503050406030204" pitchFamily="18" charset="0"/>
                <a:ea typeface="Calibri" panose="020F0502020204030204" pitchFamily="34" charset="0"/>
                <a:cs typeface="Calibri" panose="020F0502020204030204" pitchFamily="34" charset="0"/>
              </a:rPr>
              <a:t> (</a:t>
            </a:r>
            <a:r>
              <a:rPr kumimoji="0" lang="en-US" altLang="en-US" sz="1100" i="0" u="none" strike="noStrike" cap="none" normalizeH="0" baseline="0" dirty="0">
                <a:ln>
                  <a:noFill/>
                </a:ln>
                <a:solidFill>
                  <a:schemeClr val="tx1"/>
                </a:solidFill>
                <a:effectLst/>
                <a:latin typeface="Cambria" panose="02040503050406030204" pitchFamily="18" charset="0"/>
                <a:ea typeface="Calibri" panose="020F0502020204030204" pitchFamily="34" charset="0"/>
                <a:cs typeface="Calibri" panose="020F0502020204030204" pitchFamily="34" charset="0"/>
              </a:rPr>
              <a:t>even if we are unable to tangibly help them).</a:t>
            </a:r>
            <a:endParaRPr kumimoji="0" lang="en-US" altLang="en-US" sz="1100" i="0" u="none" strike="noStrike" cap="none" normalizeH="0" baseline="0" dirty="0">
              <a:ln>
                <a:noFill/>
              </a:ln>
              <a:solidFill>
                <a:schemeClr val="tx1"/>
              </a:solidFill>
              <a:effectLst/>
              <a:latin typeface="Arial" panose="020B0604020202020204" pitchFamily="34" charset="0"/>
            </a:endParaRPr>
          </a:p>
        </p:txBody>
      </p:sp>
      <p:graphicFrame>
        <p:nvGraphicFramePr>
          <p:cNvPr id="20" name="Table 19">
            <a:extLst>
              <a:ext uri="{FF2B5EF4-FFF2-40B4-BE49-F238E27FC236}">
                <a16:creationId xmlns:a16="http://schemas.microsoft.com/office/drawing/2014/main" id="{58A26BFD-8987-4B9E-99F2-D3C0BE07A6AE}"/>
              </a:ext>
            </a:extLst>
          </p:cNvPr>
          <p:cNvGraphicFramePr>
            <a:graphicFrameLocks noGrp="1"/>
          </p:cNvGraphicFramePr>
          <p:nvPr>
            <p:extLst>
              <p:ext uri="{D42A27DB-BD31-4B8C-83A1-F6EECF244321}">
                <p14:modId xmlns:p14="http://schemas.microsoft.com/office/powerpoint/2010/main" val="644379496"/>
              </p:ext>
            </p:extLst>
          </p:nvPr>
        </p:nvGraphicFramePr>
        <p:xfrm>
          <a:off x="640397" y="6501114"/>
          <a:ext cx="6617652" cy="2895600"/>
        </p:xfrm>
        <a:graphic>
          <a:graphicData uri="http://schemas.openxmlformats.org/drawingml/2006/table">
            <a:tbl>
              <a:tblPr firstRow="1" firstCol="1" bandRow="1">
                <a:tableStyleId>{5C22544A-7EE6-4342-B048-85BDC9FD1C3A}</a:tableStyleId>
              </a:tblPr>
              <a:tblGrid>
                <a:gridCol w="3543300">
                  <a:extLst>
                    <a:ext uri="{9D8B030D-6E8A-4147-A177-3AD203B41FA5}">
                      <a16:colId xmlns:a16="http://schemas.microsoft.com/office/drawing/2014/main" val="2459328479"/>
                    </a:ext>
                  </a:extLst>
                </a:gridCol>
                <a:gridCol w="3074352">
                  <a:extLst>
                    <a:ext uri="{9D8B030D-6E8A-4147-A177-3AD203B41FA5}">
                      <a16:colId xmlns:a16="http://schemas.microsoft.com/office/drawing/2014/main" val="1812063958"/>
                    </a:ext>
                  </a:extLst>
                </a:gridCol>
              </a:tblGrid>
              <a:tr h="2895600">
                <a:tc>
                  <a:txBody>
                    <a:bodyPr/>
                    <a:lstStyle/>
                    <a:p>
                      <a:pPr marL="63500" marR="0" indent="0">
                        <a:lnSpc>
                          <a:spcPct val="140000"/>
                        </a:lnSpc>
                        <a:spcBef>
                          <a:spcPts val="400"/>
                        </a:spcBef>
                        <a:spcAft>
                          <a:spcPts val="0"/>
                        </a:spcAft>
                      </a:pPr>
                      <a:r>
                        <a:rPr lang="en-US" sz="1150" b="0" dirty="0">
                          <a:solidFill>
                            <a:schemeClr val="tx1"/>
                          </a:solidFill>
                          <a:effectLst/>
                        </a:rPr>
                        <a:t>Rather than merely bestowing goods (or services) to someone, we </a:t>
                      </a:r>
                      <a:r>
                        <a:rPr lang="en-US" sz="1150" b="1" i="1" dirty="0">
                          <a:solidFill>
                            <a:schemeClr val="tx1"/>
                          </a:solidFill>
                          <a:effectLst/>
                        </a:rPr>
                        <a:t>give him a piece of our very being, </a:t>
                      </a:r>
                      <a:r>
                        <a:rPr lang="en-US" sz="1150" b="0" dirty="0">
                          <a:solidFill>
                            <a:schemeClr val="tx1"/>
                          </a:solidFill>
                          <a:effectLst/>
                        </a:rPr>
                        <a:t>identifying with our friend, feeling as if we are partners in his pain, as if it was our own personal pain.  Another application of </a:t>
                      </a:r>
                      <a:r>
                        <a:rPr lang="en-US" sz="1150" b="0" i="1" dirty="0" err="1">
                          <a:solidFill>
                            <a:schemeClr val="tx1"/>
                          </a:solidFill>
                          <a:effectLst/>
                        </a:rPr>
                        <a:t>Nesiah</a:t>
                      </a:r>
                      <a:r>
                        <a:rPr lang="en-US" sz="1150" b="0" i="1" dirty="0">
                          <a:solidFill>
                            <a:schemeClr val="tx1"/>
                          </a:solidFill>
                          <a:effectLst/>
                        </a:rPr>
                        <a:t> </a:t>
                      </a:r>
                      <a:r>
                        <a:rPr lang="en-US" sz="1150" b="0" i="1" dirty="0" err="1">
                          <a:solidFill>
                            <a:schemeClr val="tx1"/>
                          </a:solidFill>
                          <a:effectLst/>
                        </a:rPr>
                        <a:t>B’ol</a:t>
                      </a:r>
                      <a:r>
                        <a:rPr lang="en-US" sz="1150" b="0" i="1" dirty="0">
                          <a:solidFill>
                            <a:schemeClr val="tx1"/>
                          </a:solidFill>
                          <a:effectLst/>
                        </a:rPr>
                        <a:t> </a:t>
                      </a:r>
                      <a:r>
                        <a:rPr lang="en-US" sz="1150" b="0" dirty="0">
                          <a:solidFill>
                            <a:schemeClr val="tx1"/>
                          </a:solidFill>
                          <a:effectLst/>
                        </a:rPr>
                        <a:t>is feeling as if we are partners in our friend’s happiness   ...  The essence of </a:t>
                      </a:r>
                      <a:r>
                        <a:rPr lang="en-US" sz="1150" b="0" i="1" dirty="0" err="1">
                          <a:solidFill>
                            <a:schemeClr val="tx1"/>
                          </a:solidFill>
                          <a:effectLst/>
                        </a:rPr>
                        <a:t>Nosei</a:t>
                      </a:r>
                      <a:r>
                        <a:rPr lang="en-US" sz="1150" b="0" i="1" dirty="0">
                          <a:solidFill>
                            <a:schemeClr val="tx1"/>
                          </a:solidFill>
                          <a:effectLst/>
                        </a:rPr>
                        <a:t> </a:t>
                      </a:r>
                      <a:r>
                        <a:rPr lang="en-US" sz="1150" b="0" i="1" dirty="0" err="1">
                          <a:solidFill>
                            <a:schemeClr val="tx1"/>
                          </a:solidFill>
                          <a:effectLst/>
                        </a:rPr>
                        <a:t>B’ol</a:t>
                      </a:r>
                      <a:r>
                        <a:rPr lang="en-US" sz="1150" b="0" i="1" dirty="0">
                          <a:solidFill>
                            <a:schemeClr val="tx1"/>
                          </a:solidFill>
                          <a:effectLst/>
                        </a:rPr>
                        <a:t> </a:t>
                      </a:r>
                      <a:r>
                        <a:rPr lang="en-US" sz="1150" b="0" dirty="0">
                          <a:solidFill>
                            <a:schemeClr val="tx1"/>
                          </a:solidFill>
                          <a:effectLst/>
                        </a:rPr>
                        <a:t>is not to reduce or remove the other person’s suffering, but rather, to be with him in his [time of] distress and to feel his pain, to share in his suffering even if we are unable to tangibly help him.</a:t>
                      </a:r>
                      <a:endParaRPr lang="en-US" sz="1150" b="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r" rtl="1">
                        <a:lnSpc>
                          <a:spcPct val="130000"/>
                        </a:lnSpc>
                        <a:spcBef>
                          <a:spcPts val="600"/>
                        </a:spcBef>
                        <a:spcAft>
                          <a:spcPts val="0"/>
                        </a:spcAft>
                      </a:pPr>
                      <a:r>
                        <a:rPr lang="he-IL" sz="1300" b="0" u="sng" dirty="0">
                          <a:solidFill>
                            <a:schemeClr val="tx1"/>
                          </a:solidFill>
                          <a:effectLst/>
                          <a:cs typeface="+mj-cs"/>
                        </a:rPr>
                        <a:t>שפתי חיים, חלק מידות ועבודת ה׳ (א), ״ועד א – </a:t>
                      </a:r>
                      <a:br>
                        <a:rPr lang="en-US" sz="1300" b="0" u="sng" dirty="0">
                          <a:solidFill>
                            <a:schemeClr val="tx1"/>
                          </a:solidFill>
                          <a:effectLst/>
                          <a:cs typeface="+mj-cs"/>
                        </a:rPr>
                      </a:br>
                      <a:r>
                        <a:rPr lang="he-IL" sz="1300" b="0" u="sng" dirty="0">
                          <a:solidFill>
                            <a:schemeClr val="tx1"/>
                          </a:solidFill>
                          <a:effectLst/>
                          <a:cs typeface="+mj-cs"/>
                        </a:rPr>
                        <a:t>נושא בעול - נתינת הלב</a:t>
                      </a:r>
                      <a:r>
                        <a:rPr lang="he-IL" sz="1300" b="0" dirty="0">
                          <a:solidFill>
                            <a:schemeClr val="tx1"/>
                          </a:solidFill>
                          <a:effectLst/>
                          <a:cs typeface="+mj-cs"/>
                        </a:rPr>
                        <a:t>״:</a:t>
                      </a:r>
                      <a:endParaRPr lang="en-US" sz="1300" b="0" dirty="0">
                        <a:solidFill>
                          <a:schemeClr val="tx1"/>
                        </a:solidFill>
                        <a:effectLst/>
                        <a:cs typeface="+mj-cs"/>
                      </a:endParaRPr>
                    </a:p>
                    <a:p>
                      <a:pPr marL="0" marR="0" algn="r" rtl="1">
                        <a:lnSpc>
                          <a:spcPct val="130000"/>
                        </a:lnSpc>
                        <a:spcBef>
                          <a:spcPts val="600"/>
                        </a:spcBef>
                        <a:spcAft>
                          <a:spcPts val="0"/>
                        </a:spcAft>
                      </a:pPr>
                      <a:r>
                        <a:rPr lang="en-US" sz="1300" b="0" dirty="0">
                          <a:solidFill>
                            <a:schemeClr val="tx1"/>
                          </a:solidFill>
                          <a:effectLst/>
                          <a:cs typeface="+mj-cs"/>
                        </a:rPr>
                        <a:t> … </a:t>
                      </a:r>
                      <a:r>
                        <a:rPr lang="he-IL" sz="1300" b="0" dirty="0">
                          <a:solidFill>
                            <a:schemeClr val="tx1"/>
                          </a:solidFill>
                          <a:effectLst/>
                          <a:cs typeface="+mj-cs"/>
                        </a:rPr>
                        <a:t>אין הנותן מסתפק בהענקת טובות לזולתו</a:t>
                      </a:r>
                      <a:r>
                        <a:rPr lang="en-US" sz="1300" b="0" dirty="0">
                          <a:solidFill>
                            <a:schemeClr val="tx1"/>
                          </a:solidFill>
                          <a:effectLst/>
                          <a:cs typeface="+mj-cs"/>
                        </a:rPr>
                        <a:t>,</a:t>
                      </a:r>
                      <a:r>
                        <a:rPr lang="he-IL" sz="1300" b="0" dirty="0">
                          <a:solidFill>
                            <a:schemeClr val="tx1"/>
                          </a:solidFill>
                          <a:effectLst/>
                          <a:cs typeface="+mj-cs"/>
                        </a:rPr>
                        <a:t> אלא נותן לו את עצמותו ואת האני שלו הוא</a:t>
                      </a:r>
                      <a:r>
                        <a:rPr lang="en-US" sz="1300" b="0" dirty="0">
                          <a:solidFill>
                            <a:schemeClr val="tx1"/>
                          </a:solidFill>
                          <a:effectLst/>
                          <a:cs typeface="+mj-cs"/>
                        </a:rPr>
                        <a:t>,</a:t>
                      </a:r>
                      <a:r>
                        <a:rPr lang="he-IL" sz="1300" b="0" dirty="0">
                          <a:solidFill>
                            <a:schemeClr val="tx1"/>
                          </a:solidFill>
                          <a:effectLst/>
                          <a:cs typeface="+mj-cs"/>
                        </a:rPr>
                        <a:t> מזדהה עם חברו ומרגיש את עצמו שותף לצער חברו כאילו זה היה הצער האישי שלו</a:t>
                      </a:r>
                      <a:r>
                        <a:rPr lang="en-US" sz="1300" b="0" dirty="0">
                          <a:solidFill>
                            <a:schemeClr val="tx1"/>
                          </a:solidFill>
                          <a:effectLst/>
                          <a:cs typeface="+mj-cs"/>
                        </a:rPr>
                        <a:t>   .</a:t>
                      </a:r>
                      <a:r>
                        <a:rPr lang="he-IL" sz="1300" b="0" dirty="0">
                          <a:solidFill>
                            <a:schemeClr val="tx1"/>
                          </a:solidFill>
                          <a:effectLst/>
                          <a:cs typeface="+mj-cs"/>
                        </a:rPr>
                        <a:t>וכן מרגיש את עצמו שותף לשמחתו של חברו</a:t>
                      </a:r>
                      <a:r>
                        <a:rPr lang="en-US" sz="1300" b="0" dirty="0">
                          <a:solidFill>
                            <a:schemeClr val="tx1"/>
                          </a:solidFill>
                          <a:effectLst/>
                          <a:cs typeface="+mj-cs"/>
                        </a:rPr>
                        <a:t> ... </a:t>
                      </a:r>
                      <a:r>
                        <a:rPr lang="he-IL" sz="1300" b="0" dirty="0">
                          <a:solidFill>
                            <a:schemeClr val="tx1"/>
                          </a:solidFill>
                          <a:effectLst/>
                          <a:cs typeface="+mj-cs"/>
                        </a:rPr>
                        <a:t>אין ענין הנושא בעול להקל ולהסיר את צרות הזולת, אלא הענין הוא להיות עמו בצרתו להרגיש את צער הזולת, להשתתף בסבלו גם אם אינו יכול לעזור לו בפועל.</a:t>
                      </a:r>
                      <a:endParaRPr lang="en-US" sz="1300" b="0" dirty="0">
                        <a:solidFill>
                          <a:schemeClr val="tx1"/>
                        </a:solidFill>
                        <a:effectLst/>
                        <a:latin typeface="Calibri" panose="020F0502020204030204" pitchFamily="34" charset="0"/>
                        <a:ea typeface="Calibri" panose="020F0502020204030204" pitchFamily="34" charset="0"/>
                        <a:cs typeface="+mj-cs"/>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47424989"/>
                  </a:ext>
                </a:extLst>
              </a:tr>
            </a:tbl>
          </a:graphicData>
        </a:graphic>
      </p:graphicFrame>
      <p:sp>
        <p:nvSpPr>
          <p:cNvPr id="21" name="Slide Number Placeholder 20">
            <a:extLst>
              <a:ext uri="{FF2B5EF4-FFF2-40B4-BE49-F238E27FC236}">
                <a16:creationId xmlns:a16="http://schemas.microsoft.com/office/drawing/2014/main" id="{DC1C78D6-D1A1-43FB-ACA4-66BD3279CA3E}"/>
              </a:ext>
            </a:extLst>
          </p:cNvPr>
          <p:cNvSpPr>
            <a:spLocks noGrp="1"/>
          </p:cNvSpPr>
          <p:nvPr>
            <p:ph type="sldNum" sz="quarter" idx="12"/>
          </p:nvPr>
        </p:nvSpPr>
        <p:spPr>
          <a:xfrm>
            <a:off x="5489254" y="9396714"/>
            <a:ext cx="1748790" cy="535517"/>
          </a:xfrm>
        </p:spPr>
        <p:txBody>
          <a:bodyPr/>
          <a:lstStyle/>
          <a:p>
            <a:fld id="{0C214F17-86AB-4F1C-BC88-4CB7EE2FB93D}" type="slidenum">
              <a:rPr lang="en-US" sz="1050" b="1" smtClean="0">
                <a:solidFill>
                  <a:schemeClr val="tx1"/>
                </a:solidFill>
              </a:rPr>
              <a:t>8</a:t>
            </a:fld>
            <a:endParaRPr lang="en-US" sz="1050" b="1" dirty="0">
              <a:solidFill>
                <a:schemeClr val="tx1"/>
              </a:solidFill>
            </a:endParaRPr>
          </a:p>
        </p:txBody>
      </p:sp>
      <p:sp>
        <p:nvSpPr>
          <p:cNvPr id="3" name="TextBox 2">
            <a:extLst>
              <a:ext uri="{FF2B5EF4-FFF2-40B4-BE49-F238E27FC236}">
                <a16:creationId xmlns:a16="http://schemas.microsoft.com/office/drawing/2014/main" id="{E1FE2ADC-52CD-4F80-93BD-75CFF1DE12F6}"/>
              </a:ext>
            </a:extLst>
          </p:cNvPr>
          <p:cNvSpPr txBox="1"/>
          <p:nvPr/>
        </p:nvSpPr>
        <p:spPr>
          <a:xfrm>
            <a:off x="841828" y="393927"/>
            <a:ext cx="5678129" cy="337593"/>
          </a:xfrm>
          <a:prstGeom prst="rect">
            <a:avLst/>
          </a:prstGeom>
          <a:noFill/>
        </p:spPr>
        <p:txBody>
          <a:bodyPr wrap="square">
            <a:spAutoFit/>
          </a:bodyPr>
          <a:lstStyle/>
          <a:p>
            <a:pPr marL="274320" marR="0" indent="0" algn="ctr">
              <a:lnSpc>
                <a:spcPct val="135000"/>
              </a:lnSpc>
              <a:spcBef>
                <a:spcPts val="0"/>
              </a:spcBef>
              <a:spcAft>
                <a:spcPts val="600"/>
              </a:spcAft>
            </a:pPr>
            <a:r>
              <a:rPr lang="en-US" sz="1300" kern="0" dirty="0">
                <a:effectLst/>
                <a:latin typeface="Cambria" panose="02040503050406030204" pitchFamily="18" charset="0"/>
                <a:ea typeface="Times New Roman" panose="02020603050405020304" pitchFamily="18" charset="0"/>
              </a:rPr>
              <a:t>I.   Meaning of </a:t>
            </a:r>
            <a:r>
              <a:rPr lang="en-US" sz="1300" i="1" kern="0" dirty="0" err="1">
                <a:effectLst/>
                <a:latin typeface="Cambria" panose="02040503050406030204" pitchFamily="18" charset="0"/>
                <a:ea typeface="Times New Roman" panose="02020603050405020304" pitchFamily="18" charset="0"/>
              </a:rPr>
              <a:t>Nosei</a:t>
            </a:r>
            <a:r>
              <a:rPr lang="en-US" sz="1300" i="1" kern="0" dirty="0">
                <a:effectLst/>
                <a:latin typeface="Cambria" panose="02040503050406030204" pitchFamily="18" charset="0"/>
                <a:ea typeface="Times New Roman" panose="02020603050405020304" pitchFamily="18" charset="0"/>
              </a:rPr>
              <a:t> </a:t>
            </a:r>
            <a:r>
              <a:rPr lang="en-US" sz="1300" i="1" kern="0" dirty="0" err="1">
                <a:effectLst/>
                <a:latin typeface="Cambria" panose="02040503050406030204" pitchFamily="18" charset="0"/>
                <a:ea typeface="Times New Roman" panose="02020603050405020304" pitchFamily="18" charset="0"/>
              </a:rPr>
              <a:t>B’ol</a:t>
            </a:r>
            <a:r>
              <a:rPr lang="en-US" sz="1300" i="1" kern="0" dirty="0">
                <a:effectLst/>
                <a:latin typeface="Cambria" panose="02040503050406030204" pitchFamily="18" charset="0"/>
                <a:ea typeface="Times New Roman" panose="02020603050405020304" pitchFamily="18" charset="0"/>
              </a:rPr>
              <a:t> </a:t>
            </a:r>
            <a:r>
              <a:rPr lang="en-US" sz="1300" i="1" kern="0" dirty="0" err="1">
                <a:effectLst/>
                <a:latin typeface="Cambria" panose="02040503050406030204" pitchFamily="18" charset="0"/>
                <a:ea typeface="Times New Roman" panose="02020603050405020304" pitchFamily="18" charset="0"/>
              </a:rPr>
              <a:t>Im</a:t>
            </a:r>
            <a:r>
              <a:rPr lang="en-US" sz="1300" i="1" kern="0" dirty="0">
                <a:effectLst/>
                <a:latin typeface="Cambria" panose="02040503050406030204" pitchFamily="18" charset="0"/>
                <a:ea typeface="Times New Roman" panose="02020603050405020304" pitchFamily="18" charset="0"/>
              </a:rPr>
              <a:t> </a:t>
            </a:r>
            <a:r>
              <a:rPr lang="en-US" sz="1300" i="1" kern="0" dirty="0" err="1">
                <a:effectLst/>
                <a:latin typeface="Cambria" panose="02040503050406030204" pitchFamily="18" charset="0"/>
                <a:ea typeface="Times New Roman" panose="02020603050405020304" pitchFamily="18" charset="0"/>
              </a:rPr>
              <a:t>Chaveiro</a:t>
            </a:r>
            <a:r>
              <a:rPr lang="en-US" sz="1300" i="1" kern="0" dirty="0">
                <a:effectLst/>
                <a:latin typeface="Cambria" panose="02040503050406030204" pitchFamily="18" charset="0"/>
                <a:ea typeface="Times New Roman" panose="02020603050405020304" pitchFamily="18" charset="0"/>
              </a:rPr>
              <a:t> </a:t>
            </a:r>
            <a:endParaRPr lang="en-US" sz="1300" i="1" kern="0" dirty="0">
              <a:effectLst/>
              <a:latin typeface="Calibri" panose="020F0502020204030204" pitchFamily="34" charset="0"/>
              <a:ea typeface="Times New Roman" panose="02020603050405020304" pitchFamily="18" charset="0"/>
            </a:endParaRPr>
          </a:p>
        </p:txBody>
      </p:sp>
    </p:spTree>
    <p:extLst>
      <p:ext uri="{BB962C8B-B14F-4D97-AF65-F5344CB8AC3E}">
        <p14:creationId xmlns:p14="http://schemas.microsoft.com/office/powerpoint/2010/main" val="13545802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a:extLst>
              <a:ext uri="{FF2B5EF4-FFF2-40B4-BE49-F238E27FC236}">
                <a16:creationId xmlns:a16="http://schemas.microsoft.com/office/drawing/2014/main" id="{5B8A0917-C268-4EC4-9B25-176C78C601F7}"/>
              </a:ext>
            </a:extLst>
          </p:cNvPr>
          <p:cNvSpPr>
            <a:spLocks noGrp="1"/>
          </p:cNvSpPr>
          <p:nvPr>
            <p:ph type="sldNum" sz="quarter" idx="12"/>
          </p:nvPr>
        </p:nvSpPr>
        <p:spPr/>
        <p:txBody>
          <a:bodyPr/>
          <a:lstStyle/>
          <a:p>
            <a:fld id="{0C214F17-86AB-4F1C-BC88-4CB7EE2FB93D}" type="slidenum">
              <a:rPr lang="en-US" sz="1050" b="1" smtClean="0">
                <a:solidFill>
                  <a:schemeClr val="tx1"/>
                </a:solidFill>
              </a:rPr>
              <a:t>9</a:t>
            </a:fld>
            <a:endParaRPr lang="en-US" sz="1050" b="1" dirty="0">
              <a:solidFill>
                <a:schemeClr val="tx1"/>
              </a:solidFill>
            </a:endParaRPr>
          </a:p>
        </p:txBody>
      </p:sp>
      <p:sp>
        <p:nvSpPr>
          <p:cNvPr id="10" name="TextBox 9">
            <a:extLst>
              <a:ext uri="{FF2B5EF4-FFF2-40B4-BE49-F238E27FC236}">
                <a16:creationId xmlns:a16="http://schemas.microsoft.com/office/drawing/2014/main" id="{591E11AD-4F17-485C-ACD2-A148A5CB6E77}"/>
              </a:ext>
            </a:extLst>
          </p:cNvPr>
          <p:cNvSpPr txBox="1"/>
          <p:nvPr/>
        </p:nvSpPr>
        <p:spPr>
          <a:xfrm>
            <a:off x="641304" y="922166"/>
            <a:ext cx="6596743" cy="5528373"/>
          </a:xfrm>
          <a:prstGeom prst="rect">
            <a:avLst/>
          </a:prstGeom>
          <a:noFill/>
          <a:ln w="12700">
            <a:solidFill>
              <a:schemeClr val="tx1"/>
            </a:solidFill>
            <a:prstDash val="sysDot"/>
          </a:ln>
        </p:spPr>
        <p:txBody>
          <a:bodyPr wrap="square" rtlCol="0">
            <a:spAutoFit/>
          </a:bodyPr>
          <a:lstStyle/>
          <a:p>
            <a:pPr algn="ctr"/>
            <a:endParaRPr lang="en-US" sz="1200" b="1" u="sng" dirty="0"/>
          </a:p>
          <a:p>
            <a:pPr algn="ctr"/>
            <a:r>
              <a:rPr lang="en-US" sz="1200" baseline="30000" dirty="0"/>
              <a:t>8</a:t>
            </a:r>
            <a:r>
              <a:rPr lang="en-US" sz="1400" b="1" dirty="0"/>
              <a:t>Rav </a:t>
            </a:r>
            <a:r>
              <a:rPr lang="en-US" sz="1400" b="1" dirty="0" err="1"/>
              <a:t>Shlomo</a:t>
            </a:r>
            <a:r>
              <a:rPr lang="en-US" sz="1400" b="1" dirty="0"/>
              <a:t> </a:t>
            </a:r>
            <a:r>
              <a:rPr lang="en-US" sz="1400" b="1" dirty="0" err="1"/>
              <a:t>Zalman</a:t>
            </a:r>
            <a:r>
              <a:rPr lang="en-US" sz="1400" b="1" dirty="0"/>
              <a:t> Auerbach:  “To enter into the other person’s situation”:</a:t>
            </a:r>
          </a:p>
          <a:p>
            <a:pPr marL="63500">
              <a:lnSpc>
                <a:spcPct val="135000"/>
              </a:lnSpc>
              <a:spcBef>
                <a:spcPts val="1500"/>
              </a:spcBef>
            </a:pPr>
            <a:r>
              <a:rPr lang="en-US" sz="1350" dirty="0" err="1">
                <a:effectLst/>
                <a:latin typeface="Calibri" panose="020F0502020204030204" pitchFamily="34" charset="0"/>
                <a:ea typeface="Calibri" panose="020F0502020204030204" pitchFamily="34" charset="0"/>
                <a:cs typeface="Arial" panose="020B0604020202020204" pitchFamily="34" charset="0"/>
              </a:rPr>
              <a:t>Rav</a:t>
            </a:r>
            <a:r>
              <a:rPr lang="en-US" sz="1350" dirty="0">
                <a:effectLst/>
                <a:latin typeface="Calibri" panose="020F0502020204030204" pitchFamily="34" charset="0"/>
                <a:ea typeface="Calibri" panose="020F0502020204030204" pitchFamily="34" charset="0"/>
                <a:cs typeface="Arial" panose="020B0604020202020204" pitchFamily="34" charset="0"/>
              </a:rPr>
              <a:t> Boaz Shalom writes that one time he mustered up the courage to express his heartfelt feelings to </a:t>
            </a:r>
            <a:r>
              <a:rPr lang="en-US" sz="1350" dirty="0" err="1">
                <a:effectLst/>
                <a:latin typeface="Calibri" panose="020F0502020204030204" pitchFamily="34" charset="0"/>
                <a:ea typeface="Calibri" panose="020F0502020204030204" pitchFamily="34" charset="0"/>
                <a:cs typeface="Arial" panose="020B0604020202020204" pitchFamily="34" charset="0"/>
              </a:rPr>
              <a:t>Rav</a:t>
            </a:r>
            <a:r>
              <a:rPr lang="en-US" sz="1350" dirty="0">
                <a:effectLst/>
                <a:latin typeface="Calibri" panose="020F0502020204030204" pitchFamily="34" charset="0"/>
                <a:ea typeface="Calibri" panose="020F0502020204030204" pitchFamily="34" charset="0"/>
                <a:cs typeface="Arial" panose="020B0604020202020204" pitchFamily="34" charset="0"/>
              </a:rPr>
              <a:t> </a:t>
            </a:r>
            <a:r>
              <a:rPr lang="en-US" sz="1350" dirty="0" err="1">
                <a:effectLst/>
                <a:latin typeface="Calibri" panose="020F0502020204030204" pitchFamily="34" charset="0"/>
                <a:ea typeface="Calibri" panose="020F0502020204030204" pitchFamily="34" charset="0"/>
                <a:cs typeface="Arial" panose="020B0604020202020204" pitchFamily="34" charset="0"/>
              </a:rPr>
              <a:t>Shlomo</a:t>
            </a:r>
            <a:r>
              <a:rPr lang="en-US" sz="1350" dirty="0">
                <a:effectLst/>
                <a:latin typeface="Calibri" panose="020F0502020204030204" pitchFamily="34" charset="0"/>
                <a:ea typeface="Calibri" panose="020F0502020204030204" pitchFamily="34" charset="0"/>
                <a:cs typeface="Arial" panose="020B0604020202020204" pitchFamily="34" charset="0"/>
              </a:rPr>
              <a:t> </a:t>
            </a:r>
            <a:r>
              <a:rPr lang="en-US" sz="1350" dirty="0" err="1">
                <a:effectLst/>
                <a:latin typeface="Calibri" panose="020F0502020204030204" pitchFamily="34" charset="0"/>
                <a:ea typeface="Calibri" panose="020F0502020204030204" pitchFamily="34" charset="0"/>
                <a:cs typeface="Arial" panose="020B0604020202020204" pitchFamily="34" charset="0"/>
              </a:rPr>
              <a:t>Zalman</a:t>
            </a:r>
            <a:r>
              <a:rPr lang="en-US" sz="1350" dirty="0">
                <a:effectLst/>
                <a:latin typeface="Calibri" panose="020F0502020204030204" pitchFamily="34" charset="0"/>
                <a:ea typeface="Calibri" panose="020F0502020204030204" pitchFamily="34" charset="0"/>
                <a:cs typeface="Arial" panose="020B0604020202020204" pitchFamily="34" charset="0"/>
              </a:rPr>
              <a:t> Auerbach, </a:t>
            </a:r>
            <a:r>
              <a:rPr lang="en-US" sz="1350" dirty="0" err="1">
                <a:effectLst/>
                <a:latin typeface="Calibri" panose="020F0502020204030204" pitchFamily="34" charset="0"/>
                <a:ea typeface="Calibri" panose="020F0502020204030204" pitchFamily="34" charset="0"/>
                <a:cs typeface="Arial" panose="020B0604020202020204" pitchFamily="34" charset="0"/>
              </a:rPr>
              <a:t>zt”l</a:t>
            </a:r>
            <a:r>
              <a:rPr lang="en-US" sz="1350" dirty="0">
                <a:effectLst/>
                <a:latin typeface="Calibri" panose="020F0502020204030204" pitchFamily="34" charset="0"/>
                <a:ea typeface="Calibri" panose="020F0502020204030204" pitchFamily="34" charset="0"/>
                <a:cs typeface="Arial" panose="020B0604020202020204" pitchFamily="34" charset="0"/>
              </a:rPr>
              <a:t>: </a:t>
            </a:r>
            <a:r>
              <a:rPr lang="en-US" sz="1350" i="1" dirty="0">
                <a:effectLst/>
                <a:latin typeface="Calibri" panose="020F0502020204030204" pitchFamily="34" charset="0"/>
                <a:ea typeface="Calibri" panose="020F0502020204030204" pitchFamily="34" charset="0"/>
                <a:cs typeface="Arial" panose="020B0604020202020204" pitchFamily="34" charset="0"/>
              </a:rPr>
              <a:t>“Every time I ask the </a:t>
            </a:r>
            <a:r>
              <a:rPr lang="en-US" sz="1350" i="1" dirty="0" err="1">
                <a:effectLst/>
                <a:latin typeface="Calibri" panose="020F0502020204030204" pitchFamily="34" charset="0"/>
                <a:ea typeface="Calibri" panose="020F0502020204030204" pitchFamily="34" charset="0"/>
                <a:cs typeface="Arial" panose="020B0604020202020204" pitchFamily="34" charset="0"/>
              </a:rPr>
              <a:t>Rav</a:t>
            </a:r>
            <a:r>
              <a:rPr lang="en-US" sz="1350" i="1" dirty="0">
                <a:effectLst/>
                <a:latin typeface="Calibri" panose="020F0502020204030204" pitchFamily="34" charset="0"/>
                <a:ea typeface="Calibri" panose="020F0502020204030204" pitchFamily="34" charset="0"/>
                <a:cs typeface="Arial" panose="020B0604020202020204" pitchFamily="34" charset="0"/>
              </a:rPr>
              <a:t> for advice or for a </a:t>
            </a:r>
            <a:r>
              <a:rPr lang="en-US" sz="1350" i="1" dirty="0" err="1">
                <a:effectLst/>
                <a:latin typeface="Calibri" panose="020F0502020204030204" pitchFamily="34" charset="0"/>
                <a:ea typeface="Calibri" panose="020F0502020204030204" pitchFamily="34" charset="0"/>
                <a:cs typeface="Arial" panose="020B0604020202020204" pitchFamily="34" charset="0"/>
              </a:rPr>
              <a:t>Berocha</a:t>
            </a:r>
            <a:r>
              <a:rPr lang="en-US" sz="1350" i="1" dirty="0">
                <a:effectLst/>
                <a:latin typeface="Calibri" panose="020F0502020204030204" pitchFamily="34" charset="0"/>
                <a:ea typeface="Calibri" panose="020F0502020204030204" pitchFamily="34" charset="0"/>
                <a:cs typeface="Arial" panose="020B0604020202020204" pitchFamily="34" charset="0"/>
              </a:rPr>
              <a:t> (blessing), I sense the Divine help inherent in the </a:t>
            </a:r>
            <a:r>
              <a:rPr lang="en-US" sz="1350" i="1" dirty="0" err="1">
                <a:effectLst/>
                <a:latin typeface="Calibri" panose="020F0502020204030204" pitchFamily="34" charset="0"/>
                <a:ea typeface="Calibri" panose="020F0502020204030204" pitchFamily="34" charset="0"/>
                <a:cs typeface="Arial" panose="020B0604020202020204" pitchFamily="34" charset="0"/>
              </a:rPr>
              <a:t>Rav’s</a:t>
            </a:r>
            <a:r>
              <a:rPr lang="en-US" sz="1350" i="1" dirty="0">
                <a:effectLst/>
                <a:latin typeface="Calibri" panose="020F0502020204030204" pitchFamily="34" charset="0"/>
                <a:ea typeface="Calibri" panose="020F0502020204030204" pitchFamily="34" charset="0"/>
                <a:cs typeface="Arial" panose="020B0604020202020204" pitchFamily="34" charset="0"/>
              </a:rPr>
              <a:t> advice and his </a:t>
            </a:r>
            <a:r>
              <a:rPr lang="en-US" sz="1350" i="1" dirty="0" err="1">
                <a:effectLst/>
                <a:latin typeface="Calibri" panose="020F0502020204030204" pitchFamily="34" charset="0"/>
                <a:ea typeface="Calibri" panose="020F0502020204030204" pitchFamily="34" charset="0"/>
                <a:cs typeface="Arial" panose="020B0604020202020204" pitchFamily="34" charset="0"/>
              </a:rPr>
              <a:t>Berachos</a:t>
            </a:r>
            <a:r>
              <a:rPr lang="en-US" sz="1350" i="1" dirty="0">
                <a:effectLst/>
                <a:latin typeface="Calibri" panose="020F0502020204030204" pitchFamily="34" charset="0"/>
                <a:ea typeface="Calibri" panose="020F0502020204030204" pitchFamily="34" charset="0"/>
                <a:cs typeface="Arial" panose="020B0604020202020204" pitchFamily="34" charset="0"/>
              </a:rPr>
              <a:t> always come to fruition.”  </a:t>
            </a:r>
            <a:r>
              <a:rPr lang="en-US" sz="1350" dirty="0" err="1">
                <a:effectLst/>
                <a:latin typeface="Calibri" panose="020F0502020204030204" pitchFamily="34" charset="0"/>
                <a:ea typeface="Calibri" panose="020F0502020204030204" pitchFamily="34" charset="0"/>
                <a:cs typeface="Arial" panose="020B0604020202020204" pitchFamily="34" charset="0"/>
              </a:rPr>
              <a:t>Rav</a:t>
            </a:r>
            <a:r>
              <a:rPr lang="en-US" sz="1350" dirty="0">
                <a:effectLst/>
                <a:latin typeface="Calibri" panose="020F0502020204030204" pitchFamily="34" charset="0"/>
                <a:ea typeface="Calibri" panose="020F0502020204030204" pitchFamily="34" charset="0"/>
                <a:cs typeface="Arial" panose="020B0604020202020204" pitchFamily="34" charset="0"/>
              </a:rPr>
              <a:t> </a:t>
            </a:r>
            <a:r>
              <a:rPr lang="en-US" sz="1350" dirty="0" err="1">
                <a:effectLst/>
                <a:latin typeface="Calibri" panose="020F0502020204030204" pitchFamily="34" charset="0"/>
                <a:ea typeface="Calibri" panose="020F0502020204030204" pitchFamily="34" charset="0"/>
                <a:cs typeface="Arial" panose="020B0604020202020204" pitchFamily="34" charset="0"/>
              </a:rPr>
              <a:t>Shlomo</a:t>
            </a:r>
            <a:r>
              <a:rPr lang="en-US" sz="1350" dirty="0">
                <a:effectLst/>
                <a:latin typeface="Calibri" panose="020F0502020204030204" pitchFamily="34" charset="0"/>
                <a:ea typeface="Calibri" panose="020F0502020204030204" pitchFamily="34" charset="0"/>
                <a:cs typeface="Arial" panose="020B0604020202020204" pitchFamily="34" charset="0"/>
              </a:rPr>
              <a:t> </a:t>
            </a:r>
            <a:r>
              <a:rPr lang="en-US" sz="1350" dirty="0" err="1">
                <a:effectLst/>
                <a:latin typeface="Calibri" panose="020F0502020204030204" pitchFamily="34" charset="0"/>
                <a:ea typeface="Calibri" panose="020F0502020204030204" pitchFamily="34" charset="0"/>
                <a:cs typeface="Arial" panose="020B0604020202020204" pitchFamily="34" charset="0"/>
              </a:rPr>
              <a:t>Zalman</a:t>
            </a:r>
            <a:r>
              <a:rPr lang="en-US" sz="1350" dirty="0">
                <a:effectLst/>
                <a:latin typeface="Calibri" panose="020F0502020204030204" pitchFamily="34" charset="0"/>
                <a:ea typeface="Calibri" panose="020F0502020204030204" pitchFamily="34" charset="0"/>
                <a:cs typeface="Arial" panose="020B0604020202020204" pitchFamily="34" charset="0"/>
              </a:rPr>
              <a:t> good naturedly waived his hands (i.e., as a sign of humility) and responded, </a:t>
            </a:r>
            <a:r>
              <a:rPr lang="en-US" sz="1350" i="1" dirty="0">
                <a:effectLst/>
                <a:latin typeface="Calibri" panose="020F0502020204030204" pitchFamily="34" charset="0"/>
                <a:ea typeface="Calibri" panose="020F0502020204030204" pitchFamily="34" charset="0"/>
                <a:cs typeface="Arial" panose="020B0604020202020204" pitchFamily="34" charset="0"/>
              </a:rPr>
              <a:t>“People say that having one’s </a:t>
            </a:r>
            <a:r>
              <a:rPr lang="en-US" sz="1350" i="1" dirty="0" err="1">
                <a:effectLst/>
                <a:latin typeface="Calibri" panose="020F0502020204030204" pitchFamily="34" charset="0"/>
                <a:ea typeface="Calibri" panose="020F0502020204030204" pitchFamily="34" charset="0"/>
                <a:cs typeface="Arial" panose="020B0604020202020204" pitchFamily="34" charset="0"/>
              </a:rPr>
              <a:t>Berachos</a:t>
            </a:r>
            <a:r>
              <a:rPr lang="en-US" sz="1350" i="1" dirty="0">
                <a:effectLst/>
                <a:latin typeface="Calibri" panose="020F0502020204030204" pitchFamily="34" charset="0"/>
                <a:ea typeface="Calibri" panose="020F0502020204030204" pitchFamily="34" charset="0"/>
                <a:cs typeface="Arial" panose="020B0604020202020204" pitchFamily="34" charset="0"/>
              </a:rPr>
              <a:t> fulfilled is related to his piety or greatness in Torah.  In truth, this is erroneous; any person can accomplish this.  Hashem listens to the </a:t>
            </a:r>
            <a:r>
              <a:rPr lang="en-US" sz="1350" i="1" dirty="0" err="1">
                <a:effectLst/>
                <a:latin typeface="Calibri" panose="020F0502020204030204" pitchFamily="34" charset="0"/>
                <a:ea typeface="Calibri" panose="020F0502020204030204" pitchFamily="34" charset="0"/>
                <a:cs typeface="Arial" panose="020B0604020202020204" pitchFamily="34" charset="0"/>
              </a:rPr>
              <a:t>Berachos</a:t>
            </a:r>
            <a:r>
              <a:rPr lang="en-US" sz="1350" i="1" dirty="0">
                <a:effectLst/>
                <a:latin typeface="Calibri" panose="020F0502020204030204" pitchFamily="34" charset="0"/>
                <a:ea typeface="Calibri" panose="020F0502020204030204" pitchFamily="34" charset="0"/>
                <a:cs typeface="Arial" panose="020B0604020202020204" pitchFamily="34" charset="0"/>
              </a:rPr>
              <a:t> of any Jew who blesses another person because he is a child of </a:t>
            </a:r>
            <a:r>
              <a:rPr lang="en-US" sz="1350" i="1" dirty="0" err="1">
                <a:effectLst/>
                <a:latin typeface="Calibri" panose="020F0502020204030204" pitchFamily="34" charset="0"/>
                <a:ea typeface="Calibri" panose="020F0502020204030204" pitchFamily="34" charset="0"/>
                <a:cs typeface="Arial" panose="020B0604020202020204" pitchFamily="34" charset="0"/>
              </a:rPr>
              <a:t>Avrohom</a:t>
            </a:r>
            <a:r>
              <a:rPr lang="en-US" sz="1350" i="1" dirty="0">
                <a:effectLst/>
                <a:latin typeface="Calibri" panose="020F0502020204030204" pitchFamily="34" charset="0"/>
                <a:ea typeface="Calibri" panose="020F0502020204030204" pitchFamily="34" charset="0"/>
                <a:cs typeface="Arial" panose="020B0604020202020204" pitchFamily="34" charset="0"/>
              </a:rPr>
              <a:t>, Yitzchak and Yaakov with special powers and ancestral lineage.  However, in order for a person’s </a:t>
            </a:r>
            <a:r>
              <a:rPr lang="en-US" sz="1350" i="1" dirty="0" err="1">
                <a:effectLst/>
                <a:latin typeface="Calibri" panose="020F0502020204030204" pitchFamily="34" charset="0"/>
                <a:ea typeface="Calibri" panose="020F0502020204030204" pitchFamily="34" charset="0"/>
                <a:cs typeface="Arial" panose="020B0604020202020204" pitchFamily="34" charset="0"/>
              </a:rPr>
              <a:t>Berachos</a:t>
            </a:r>
            <a:r>
              <a:rPr lang="en-US" sz="1350" i="1" dirty="0">
                <a:effectLst/>
                <a:latin typeface="Calibri" panose="020F0502020204030204" pitchFamily="34" charset="0"/>
                <a:ea typeface="Calibri" panose="020F0502020204030204" pitchFamily="34" charset="0"/>
                <a:cs typeface="Arial" panose="020B0604020202020204" pitchFamily="34" charset="0"/>
              </a:rPr>
              <a:t> to be fulfilled, he must truly desire that the other person will receive good fortune (i.e., blessings).  This is what I endeavor to do, I try to enter the other person’s situation and truly desire that he receives blessings.  However, anyone can accomplish this through his </a:t>
            </a:r>
            <a:r>
              <a:rPr lang="en-US" sz="1350" i="1" dirty="0" err="1">
                <a:effectLst/>
                <a:latin typeface="Calibri" panose="020F0502020204030204" pitchFamily="34" charset="0"/>
                <a:ea typeface="Calibri" panose="020F0502020204030204" pitchFamily="34" charset="0"/>
                <a:cs typeface="Arial" panose="020B0604020202020204" pitchFamily="34" charset="0"/>
              </a:rPr>
              <a:t>Berachos</a:t>
            </a:r>
            <a:r>
              <a:rPr lang="en-US" sz="1350" i="1" dirty="0">
                <a:effectLst/>
                <a:latin typeface="Calibri" panose="020F0502020204030204" pitchFamily="34" charset="0"/>
                <a:ea typeface="Calibri" panose="020F0502020204030204" pitchFamily="34" charset="0"/>
                <a:cs typeface="Arial" panose="020B0604020202020204" pitchFamily="34" charset="0"/>
              </a:rPr>
              <a:t>.”   </a:t>
            </a:r>
            <a:r>
              <a:rPr lang="en-US" sz="1350" dirty="0" err="1">
                <a:effectLst/>
                <a:latin typeface="Calibri" panose="020F0502020204030204" pitchFamily="34" charset="0"/>
                <a:ea typeface="Calibri" panose="020F0502020204030204" pitchFamily="34" charset="0"/>
                <a:cs typeface="Arial" panose="020B0604020202020204" pitchFamily="34" charset="0"/>
              </a:rPr>
              <a:t>Rav</a:t>
            </a:r>
            <a:r>
              <a:rPr lang="en-US" sz="1350" dirty="0">
                <a:effectLst/>
                <a:latin typeface="Calibri" panose="020F0502020204030204" pitchFamily="34" charset="0"/>
                <a:ea typeface="Calibri" panose="020F0502020204030204" pitchFamily="34" charset="0"/>
                <a:cs typeface="Arial" panose="020B0604020202020204" pitchFamily="34" charset="0"/>
              </a:rPr>
              <a:t> Shalom concludes: </a:t>
            </a:r>
            <a:r>
              <a:rPr lang="en-US" sz="1350" i="1" dirty="0">
                <a:effectLst/>
                <a:latin typeface="Calibri" panose="020F0502020204030204" pitchFamily="34" charset="0"/>
                <a:ea typeface="Calibri" panose="020F0502020204030204" pitchFamily="34" charset="0"/>
                <a:cs typeface="Arial" panose="020B0604020202020204" pitchFamily="34" charset="0"/>
              </a:rPr>
              <a:t>“</a:t>
            </a:r>
            <a:r>
              <a:rPr lang="en-US" sz="1350" i="1" dirty="0"/>
              <a:t>During </a:t>
            </a:r>
            <a:r>
              <a:rPr lang="en-US" sz="1350" i="1" dirty="0" err="1"/>
              <a:t>Rav</a:t>
            </a:r>
            <a:r>
              <a:rPr lang="en-US" sz="1350" i="1" dirty="0"/>
              <a:t> </a:t>
            </a:r>
            <a:r>
              <a:rPr lang="en-US" sz="1350" i="1" dirty="0" err="1"/>
              <a:t>Shlomo</a:t>
            </a:r>
            <a:r>
              <a:rPr lang="en-US" sz="1350" i="1" dirty="0"/>
              <a:t> </a:t>
            </a:r>
            <a:r>
              <a:rPr lang="en-US" sz="1350" i="1" dirty="0" err="1"/>
              <a:t>Zalman’s</a:t>
            </a:r>
            <a:r>
              <a:rPr lang="en-US" sz="1350" i="1" dirty="0"/>
              <a:t> life, many people came into his humble abode for help with their difficulties and misfortunes.  We witnessed before our very eyes the meaning of his words, </a:t>
            </a:r>
            <a:r>
              <a:rPr lang="en-US" sz="1350" b="1" i="1" dirty="0"/>
              <a:t>‘to enter the other person’s situation </a:t>
            </a:r>
            <a:r>
              <a:rPr lang="en-US" sz="1350" i="1" dirty="0"/>
              <a:t>and truly desire that he receives blessings.’  Anyone who came in contact with </a:t>
            </a:r>
            <a:r>
              <a:rPr lang="en-US" sz="1350" i="1" dirty="0" err="1"/>
              <a:t>Rav</a:t>
            </a:r>
            <a:r>
              <a:rPr lang="en-US" sz="1350" i="1" dirty="0"/>
              <a:t> </a:t>
            </a:r>
            <a:r>
              <a:rPr lang="en-US" sz="1350" i="1" dirty="0" err="1"/>
              <a:t>Shlomo</a:t>
            </a:r>
            <a:r>
              <a:rPr lang="en-US" sz="1350" i="1" dirty="0"/>
              <a:t> </a:t>
            </a:r>
            <a:r>
              <a:rPr lang="en-US" sz="1350" i="1" dirty="0" err="1"/>
              <a:t>Zalman</a:t>
            </a:r>
            <a:r>
              <a:rPr lang="en-US" sz="1350" i="1" dirty="0"/>
              <a:t> would sense how he was </a:t>
            </a:r>
            <a:r>
              <a:rPr lang="en-US" sz="1350" i="1" dirty="0" err="1"/>
              <a:t>Nosei</a:t>
            </a:r>
            <a:r>
              <a:rPr lang="en-US" sz="1350" i="1" dirty="0"/>
              <a:t> </a:t>
            </a:r>
            <a:r>
              <a:rPr lang="en-US" sz="1350" i="1" dirty="0" err="1"/>
              <a:t>B’ol</a:t>
            </a:r>
            <a:r>
              <a:rPr lang="en-US" sz="1350" i="1" dirty="0"/>
              <a:t> with others.” </a:t>
            </a:r>
          </a:p>
          <a:p>
            <a:pPr algn="ctr">
              <a:lnSpc>
                <a:spcPct val="130000"/>
              </a:lnSpc>
              <a:spcBef>
                <a:spcPts val="1200"/>
              </a:spcBef>
            </a:pPr>
            <a:r>
              <a:rPr lang="en-US" sz="1100" dirty="0"/>
              <a:t>(Recorded by Rabbi Boaz Shalom, </a:t>
            </a:r>
            <a:r>
              <a:rPr lang="en-US" sz="1100" dirty="0" err="1"/>
              <a:t>Ta’amu</a:t>
            </a:r>
            <a:r>
              <a:rPr lang="en-US" sz="1100" dirty="0"/>
              <a:t> </a:t>
            </a:r>
            <a:r>
              <a:rPr lang="en-US" sz="1100" dirty="0" err="1"/>
              <a:t>Ureu</a:t>
            </a:r>
            <a:r>
              <a:rPr lang="en-US" sz="1100" dirty="0"/>
              <a:t>, </a:t>
            </a:r>
            <a:r>
              <a:rPr lang="en-US" sz="1100" dirty="0" err="1"/>
              <a:t>Parshas</a:t>
            </a:r>
            <a:r>
              <a:rPr lang="en-US" sz="1100" dirty="0"/>
              <a:t> </a:t>
            </a:r>
            <a:r>
              <a:rPr lang="en-US" sz="1100" dirty="0" err="1"/>
              <a:t>Va’eira</a:t>
            </a:r>
            <a:r>
              <a:rPr lang="en-US" sz="1100" dirty="0"/>
              <a:t>)</a:t>
            </a:r>
          </a:p>
        </p:txBody>
      </p:sp>
      <p:sp>
        <p:nvSpPr>
          <p:cNvPr id="12" name="TextBox 11">
            <a:extLst>
              <a:ext uri="{FF2B5EF4-FFF2-40B4-BE49-F238E27FC236}">
                <a16:creationId xmlns:a16="http://schemas.microsoft.com/office/drawing/2014/main" id="{186977C2-454F-457B-A6F3-5906921A8DE6}"/>
              </a:ext>
            </a:extLst>
          </p:cNvPr>
          <p:cNvSpPr txBox="1"/>
          <p:nvPr/>
        </p:nvSpPr>
        <p:spPr>
          <a:xfrm>
            <a:off x="641304" y="6970320"/>
            <a:ext cx="6596743" cy="2165914"/>
          </a:xfrm>
          <a:prstGeom prst="rect">
            <a:avLst/>
          </a:prstGeom>
          <a:noFill/>
          <a:ln w="12700">
            <a:solidFill>
              <a:schemeClr val="tx1"/>
            </a:solidFill>
            <a:prstDash val="sysDot"/>
          </a:ln>
        </p:spPr>
        <p:txBody>
          <a:bodyPr wrap="square" rtlCol="0">
            <a:spAutoFit/>
          </a:bodyPr>
          <a:lstStyle/>
          <a:p>
            <a:pPr algn="ctr"/>
            <a:endParaRPr lang="en-US" sz="1000" b="1" u="sng" dirty="0"/>
          </a:p>
          <a:p>
            <a:pPr algn="ctr"/>
            <a:r>
              <a:rPr lang="en-US" sz="1400" b="1" dirty="0" err="1"/>
              <a:t>Rav</a:t>
            </a:r>
            <a:r>
              <a:rPr lang="en-US" sz="1400" b="1" dirty="0"/>
              <a:t> Shmuel </a:t>
            </a:r>
            <a:r>
              <a:rPr lang="en-US" sz="1400" b="1" dirty="0" err="1"/>
              <a:t>Rozovsky’s</a:t>
            </a:r>
            <a:r>
              <a:rPr lang="en-US" sz="1400" b="1" dirty="0"/>
              <a:t> eulogy for </a:t>
            </a:r>
            <a:r>
              <a:rPr lang="en-US" sz="1400" b="1" dirty="0" err="1"/>
              <a:t>Rav</a:t>
            </a:r>
            <a:r>
              <a:rPr lang="en-US" sz="1400" b="1" dirty="0"/>
              <a:t> </a:t>
            </a:r>
            <a:r>
              <a:rPr lang="en-US" sz="1400" b="1" dirty="0" err="1"/>
              <a:t>Yechezkel</a:t>
            </a:r>
            <a:r>
              <a:rPr lang="en-US" sz="1400" b="1" dirty="0"/>
              <a:t> </a:t>
            </a:r>
            <a:r>
              <a:rPr lang="en-US" sz="1400" b="1" dirty="0" err="1"/>
              <a:t>Levenstein</a:t>
            </a:r>
            <a:r>
              <a:rPr lang="en-US" sz="1400" b="1" dirty="0">
                <a:latin typeface="Calibri" panose="020F0502020204030204" pitchFamily="34" charset="0"/>
                <a:cs typeface="Arial" panose="020B0604020202020204" pitchFamily="34" charset="0"/>
              </a:rPr>
              <a:t>:</a:t>
            </a:r>
          </a:p>
          <a:p>
            <a:pPr marL="63500">
              <a:lnSpc>
                <a:spcPct val="135000"/>
              </a:lnSpc>
              <a:spcBef>
                <a:spcPts val="1500"/>
              </a:spcBef>
            </a:pPr>
            <a:r>
              <a:rPr lang="en-US" sz="1350" dirty="0">
                <a:effectLst/>
                <a:latin typeface="Calibri" panose="020F0502020204030204" pitchFamily="34" charset="0"/>
                <a:ea typeface="Calibri" panose="020F0502020204030204" pitchFamily="34" charset="0"/>
              </a:rPr>
              <a:t>“</a:t>
            </a:r>
            <a:r>
              <a:rPr lang="en-US" sz="1350" i="1" dirty="0">
                <a:effectLst/>
                <a:latin typeface="Calibri" panose="020F0502020204030204" pitchFamily="34" charset="0"/>
                <a:ea typeface="Calibri" panose="020F0502020204030204" pitchFamily="34" charset="0"/>
              </a:rPr>
              <a:t>We can say to future generations that we merited to see the essence of an </a:t>
            </a:r>
            <a:r>
              <a:rPr lang="en-US" sz="1350" i="1" dirty="0" err="1">
                <a:effectLst/>
                <a:latin typeface="Calibri" panose="020F0502020204030204" pitchFamily="34" charset="0"/>
                <a:ea typeface="Calibri" panose="020F0502020204030204" pitchFamily="34" charset="0"/>
              </a:rPr>
              <a:t>Eved</a:t>
            </a:r>
            <a:r>
              <a:rPr lang="en-US" sz="1350" i="1" dirty="0">
                <a:effectLst/>
                <a:latin typeface="Calibri" panose="020F0502020204030204" pitchFamily="34" charset="0"/>
                <a:ea typeface="Calibri" panose="020F0502020204030204" pitchFamily="34" charset="0"/>
              </a:rPr>
              <a:t> Hashem (servant of Hashem) in the person of the Mashgiach (</a:t>
            </a:r>
            <a:r>
              <a:rPr lang="en-US" sz="1350" i="1" dirty="0" err="1">
                <a:effectLst/>
                <a:latin typeface="Calibri" panose="020F0502020204030204" pitchFamily="34" charset="0"/>
                <a:ea typeface="Calibri" panose="020F0502020204030204" pitchFamily="34" charset="0"/>
              </a:rPr>
              <a:t>Rav</a:t>
            </a:r>
            <a:r>
              <a:rPr lang="en-US" sz="1350" i="1" dirty="0">
                <a:effectLst/>
                <a:latin typeface="Calibri" panose="020F0502020204030204" pitchFamily="34" charset="0"/>
                <a:ea typeface="Calibri" panose="020F0502020204030204" pitchFamily="34" charset="0"/>
              </a:rPr>
              <a:t> </a:t>
            </a:r>
            <a:r>
              <a:rPr lang="en-US" sz="1350" i="1" dirty="0" err="1">
                <a:effectLst/>
                <a:latin typeface="Calibri" panose="020F0502020204030204" pitchFamily="34" charset="0"/>
                <a:ea typeface="Calibri" panose="020F0502020204030204" pitchFamily="34" charset="0"/>
              </a:rPr>
              <a:t>Levenstein</a:t>
            </a:r>
            <a:r>
              <a:rPr lang="en-US" sz="1350" i="1" dirty="0">
                <a:effectLst/>
                <a:latin typeface="Calibri" panose="020F0502020204030204" pitchFamily="34" charset="0"/>
                <a:ea typeface="Calibri" panose="020F0502020204030204" pitchFamily="34" charset="0"/>
              </a:rPr>
              <a:t>) …. One only had to hear him recite a chapter of </a:t>
            </a:r>
            <a:r>
              <a:rPr lang="en-US" sz="1350" i="1" dirty="0" err="1">
                <a:effectLst/>
                <a:latin typeface="Calibri" panose="020F0502020204030204" pitchFamily="34" charset="0"/>
                <a:ea typeface="Calibri" panose="020F0502020204030204" pitchFamily="34" charset="0"/>
              </a:rPr>
              <a:t>Tehillim</a:t>
            </a:r>
            <a:r>
              <a:rPr lang="en-US" sz="1350" i="1" dirty="0">
                <a:effectLst/>
                <a:latin typeface="Calibri" panose="020F0502020204030204" pitchFamily="34" charset="0"/>
                <a:ea typeface="Calibri" panose="020F0502020204030204" pitchFamily="34" charset="0"/>
              </a:rPr>
              <a:t> over the pain of </a:t>
            </a:r>
            <a:r>
              <a:rPr lang="en-US" sz="1350" i="1" dirty="0" err="1">
                <a:effectLst/>
                <a:latin typeface="Calibri" panose="020F0502020204030204" pitchFamily="34" charset="0"/>
                <a:ea typeface="Calibri" panose="020F0502020204030204" pitchFamily="34" charset="0"/>
              </a:rPr>
              <a:t>Klal</a:t>
            </a:r>
            <a:r>
              <a:rPr lang="en-US" sz="1350" i="1" dirty="0">
                <a:effectLst/>
                <a:latin typeface="Calibri" panose="020F0502020204030204" pitchFamily="34" charset="0"/>
                <a:ea typeface="Calibri" panose="020F0502020204030204" pitchFamily="34" charset="0"/>
              </a:rPr>
              <a:t> Yisrael to become a </a:t>
            </a:r>
            <a:r>
              <a:rPr lang="en-US" sz="1350" i="1" dirty="0" err="1">
                <a:effectLst/>
                <a:latin typeface="Calibri" panose="020F0502020204030204" pitchFamily="34" charset="0"/>
                <a:ea typeface="Calibri" panose="020F0502020204030204" pitchFamily="34" charset="0"/>
              </a:rPr>
              <a:t>baal</a:t>
            </a:r>
            <a:r>
              <a:rPr lang="en-US" sz="1350" i="1" dirty="0">
                <a:effectLst/>
                <a:latin typeface="Calibri" panose="020F0502020204030204" pitchFamily="34" charset="0"/>
                <a:ea typeface="Calibri" panose="020F0502020204030204" pitchFamily="34" charset="0"/>
              </a:rPr>
              <a:t> </a:t>
            </a:r>
            <a:r>
              <a:rPr lang="en-US" sz="1350" i="1" dirty="0" err="1">
                <a:effectLst/>
                <a:latin typeface="Calibri" panose="020F0502020204030204" pitchFamily="34" charset="0"/>
                <a:ea typeface="Calibri" panose="020F0502020204030204" pitchFamily="34" charset="0"/>
              </a:rPr>
              <a:t>teshuvah</a:t>
            </a:r>
            <a:r>
              <a:rPr lang="en-US" sz="1350" i="1" dirty="0">
                <a:effectLst/>
                <a:latin typeface="Calibri" panose="020F0502020204030204" pitchFamily="34" charset="0"/>
                <a:ea typeface="Calibri" panose="020F0502020204030204" pitchFamily="34" charset="0"/>
              </a:rPr>
              <a:t> </a:t>
            </a:r>
            <a:r>
              <a:rPr lang="en-US" sz="1350" dirty="0">
                <a:effectLst/>
                <a:latin typeface="Calibri" panose="020F0502020204030204" pitchFamily="34" charset="0"/>
                <a:ea typeface="Calibri" panose="020F0502020204030204" pitchFamily="34" charset="0"/>
              </a:rPr>
              <a:t>(repentant person)</a:t>
            </a:r>
            <a:r>
              <a:rPr lang="en-US" sz="1350" i="1" dirty="0">
                <a:effectLst/>
                <a:latin typeface="Calibri" panose="020F0502020204030204" pitchFamily="34" charset="0"/>
                <a:ea typeface="Calibri" panose="020F0502020204030204" pitchFamily="34" charset="0"/>
              </a:rPr>
              <a:t>.”</a:t>
            </a:r>
            <a:r>
              <a:rPr lang="en-US" sz="1350" dirty="0">
                <a:latin typeface="Calibri" panose="020F0502020204030204" pitchFamily="34" charset="0"/>
                <a:cs typeface="Arial" panose="020B0604020202020204" pitchFamily="34" charset="0"/>
              </a:rPr>
              <a:t> </a:t>
            </a:r>
            <a:endParaRPr lang="en-US" sz="1350" dirty="0"/>
          </a:p>
          <a:p>
            <a:pPr algn="ctr">
              <a:lnSpc>
                <a:spcPct val="130000"/>
              </a:lnSpc>
              <a:spcBef>
                <a:spcPts val="1200"/>
              </a:spcBef>
            </a:pPr>
            <a:r>
              <a:rPr lang="en-US" sz="1100" dirty="0"/>
              <a:t>(</a:t>
            </a:r>
            <a:r>
              <a:rPr lang="en-US" sz="1100" i="1" dirty="0"/>
              <a:t>Reb </a:t>
            </a:r>
            <a:r>
              <a:rPr lang="en-US" sz="1100" i="1" dirty="0" err="1"/>
              <a:t>Chatzkel</a:t>
            </a:r>
            <a:r>
              <a:rPr lang="en-US" sz="1100" i="1" dirty="0"/>
              <a:t>, </a:t>
            </a:r>
            <a:r>
              <a:rPr lang="en-US" sz="1100" dirty="0"/>
              <a:t>by Rabbi Yitzchak </a:t>
            </a:r>
            <a:r>
              <a:rPr lang="en-US" sz="1100" dirty="0" err="1"/>
              <a:t>Kasnett</a:t>
            </a:r>
            <a:r>
              <a:rPr lang="en-US" sz="1100" dirty="0"/>
              <a:t>, </a:t>
            </a:r>
            <a:r>
              <a:rPr lang="en-US" sz="1100" dirty="0" err="1"/>
              <a:t>Artscroll-Mesorah</a:t>
            </a:r>
            <a:r>
              <a:rPr lang="en-US" sz="1100" dirty="0"/>
              <a:t> Publications, 2007, p. 359)</a:t>
            </a:r>
          </a:p>
        </p:txBody>
      </p:sp>
      <p:sp>
        <p:nvSpPr>
          <p:cNvPr id="5" name="TextBox 4">
            <a:extLst>
              <a:ext uri="{FF2B5EF4-FFF2-40B4-BE49-F238E27FC236}">
                <a16:creationId xmlns:a16="http://schemas.microsoft.com/office/drawing/2014/main" id="{5FB3637F-8D0C-4DB6-BCE0-742A51485652}"/>
              </a:ext>
            </a:extLst>
          </p:cNvPr>
          <p:cNvSpPr txBox="1"/>
          <p:nvPr/>
        </p:nvSpPr>
        <p:spPr>
          <a:xfrm>
            <a:off x="841828" y="274279"/>
            <a:ext cx="5678129" cy="337593"/>
          </a:xfrm>
          <a:prstGeom prst="rect">
            <a:avLst/>
          </a:prstGeom>
          <a:noFill/>
        </p:spPr>
        <p:txBody>
          <a:bodyPr wrap="square">
            <a:spAutoFit/>
          </a:bodyPr>
          <a:lstStyle/>
          <a:p>
            <a:pPr marL="274320" marR="0" indent="0" algn="ctr">
              <a:lnSpc>
                <a:spcPct val="135000"/>
              </a:lnSpc>
              <a:spcBef>
                <a:spcPts val="0"/>
              </a:spcBef>
              <a:spcAft>
                <a:spcPts val="600"/>
              </a:spcAft>
            </a:pPr>
            <a:r>
              <a:rPr lang="en-US" sz="1300" kern="0" dirty="0">
                <a:effectLst/>
                <a:latin typeface="Cambria" panose="02040503050406030204" pitchFamily="18" charset="0"/>
                <a:ea typeface="Times New Roman" panose="02020603050405020304" pitchFamily="18" charset="0"/>
              </a:rPr>
              <a:t>I.   Meaning of </a:t>
            </a:r>
            <a:r>
              <a:rPr lang="en-US" sz="1300" i="1" kern="0" dirty="0" err="1">
                <a:effectLst/>
                <a:latin typeface="Cambria" panose="02040503050406030204" pitchFamily="18" charset="0"/>
                <a:ea typeface="Times New Roman" panose="02020603050405020304" pitchFamily="18" charset="0"/>
              </a:rPr>
              <a:t>Nosei</a:t>
            </a:r>
            <a:r>
              <a:rPr lang="en-US" sz="1300" i="1" kern="0" dirty="0">
                <a:effectLst/>
                <a:latin typeface="Cambria" panose="02040503050406030204" pitchFamily="18" charset="0"/>
                <a:ea typeface="Times New Roman" panose="02020603050405020304" pitchFamily="18" charset="0"/>
              </a:rPr>
              <a:t> </a:t>
            </a:r>
            <a:r>
              <a:rPr lang="en-US" sz="1300" i="1" kern="0" dirty="0" err="1">
                <a:effectLst/>
                <a:latin typeface="Cambria" panose="02040503050406030204" pitchFamily="18" charset="0"/>
                <a:ea typeface="Times New Roman" panose="02020603050405020304" pitchFamily="18" charset="0"/>
              </a:rPr>
              <a:t>B’ol</a:t>
            </a:r>
            <a:r>
              <a:rPr lang="en-US" sz="1300" i="1" kern="0" dirty="0">
                <a:effectLst/>
                <a:latin typeface="Cambria" panose="02040503050406030204" pitchFamily="18" charset="0"/>
                <a:ea typeface="Times New Roman" panose="02020603050405020304" pitchFamily="18" charset="0"/>
              </a:rPr>
              <a:t> </a:t>
            </a:r>
            <a:r>
              <a:rPr lang="en-US" sz="1300" i="1" kern="0" dirty="0" err="1">
                <a:effectLst/>
                <a:latin typeface="Cambria" panose="02040503050406030204" pitchFamily="18" charset="0"/>
                <a:ea typeface="Times New Roman" panose="02020603050405020304" pitchFamily="18" charset="0"/>
              </a:rPr>
              <a:t>Im</a:t>
            </a:r>
            <a:r>
              <a:rPr lang="en-US" sz="1300" i="1" kern="0" dirty="0">
                <a:effectLst/>
                <a:latin typeface="Cambria" panose="02040503050406030204" pitchFamily="18" charset="0"/>
                <a:ea typeface="Times New Roman" panose="02020603050405020304" pitchFamily="18" charset="0"/>
              </a:rPr>
              <a:t> </a:t>
            </a:r>
            <a:r>
              <a:rPr lang="en-US" sz="1300" i="1" kern="0" dirty="0" err="1">
                <a:effectLst/>
                <a:latin typeface="Cambria" panose="02040503050406030204" pitchFamily="18" charset="0"/>
                <a:ea typeface="Times New Roman" panose="02020603050405020304" pitchFamily="18" charset="0"/>
              </a:rPr>
              <a:t>Chaveiro</a:t>
            </a:r>
            <a:r>
              <a:rPr lang="en-US" sz="1300" i="1" kern="0" dirty="0">
                <a:effectLst/>
                <a:latin typeface="Cambria" panose="02040503050406030204" pitchFamily="18" charset="0"/>
                <a:ea typeface="Times New Roman" panose="02020603050405020304" pitchFamily="18" charset="0"/>
              </a:rPr>
              <a:t> </a:t>
            </a:r>
            <a:endParaRPr lang="en-US" sz="1300" i="1" kern="0" dirty="0">
              <a:effectLst/>
              <a:latin typeface="Calibri" panose="020F0502020204030204" pitchFamily="34" charset="0"/>
              <a:ea typeface="Times New Roman" panose="02020603050405020304" pitchFamily="18" charset="0"/>
            </a:endParaRPr>
          </a:p>
        </p:txBody>
      </p:sp>
    </p:spTree>
    <p:extLst>
      <p:ext uri="{BB962C8B-B14F-4D97-AF65-F5344CB8AC3E}">
        <p14:creationId xmlns:p14="http://schemas.microsoft.com/office/powerpoint/2010/main" val="134879932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53713</TotalTime>
  <Words>31168</Words>
  <Application>Microsoft Office PowerPoint</Application>
  <PresentationFormat>Custom</PresentationFormat>
  <Paragraphs>977</Paragraphs>
  <Slides>64</Slides>
  <Notes>63</Notes>
  <HiddenSlides>0</HiddenSlides>
  <MMClips>0</MMClips>
  <ScaleCrop>false</ScaleCrop>
  <HeadingPairs>
    <vt:vector size="6" baseType="variant">
      <vt:variant>
        <vt:lpstr>Fonts Used</vt:lpstr>
      </vt:variant>
      <vt:variant>
        <vt:i4>16</vt:i4>
      </vt:variant>
      <vt:variant>
        <vt:lpstr>Theme</vt:lpstr>
      </vt:variant>
      <vt:variant>
        <vt:i4>1</vt:i4>
      </vt:variant>
      <vt:variant>
        <vt:lpstr>Slide Titles</vt:lpstr>
      </vt:variant>
      <vt:variant>
        <vt:i4>64</vt:i4>
      </vt:variant>
    </vt:vector>
  </HeadingPairs>
  <TitlesOfParts>
    <vt:vector size="81" baseType="lpstr">
      <vt:lpstr>Yu Gothic UI</vt:lpstr>
      <vt:lpstr>Abadi</vt:lpstr>
      <vt:lpstr>Arial</vt:lpstr>
      <vt:lpstr>Berlin Sans FB</vt:lpstr>
      <vt:lpstr>Calibri</vt:lpstr>
      <vt:lpstr>Calibri Light</vt:lpstr>
      <vt:lpstr>Cambria</vt:lpstr>
      <vt:lpstr>Ebrima</vt:lpstr>
      <vt:lpstr>Leelawadee</vt:lpstr>
      <vt:lpstr>Palatino Linotype</vt:lpstr>
      <vt:lpstr>Sitka Banner</vt:lpstr>
      <vt:lpstr>Symbol</vt:lpstr>
      <vt:lpstr>Tahoma</vt:lpstr>
      <vt:lpstr>Times New Roman</vt:lpstr>
      <vt:lpstr>Verdana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Abraham Lasdun</dc:creator>
  <cp:lastModifiedBy>Avi Lasdun</cp:lastModifiedBy>
  <cp:revision>29</cp:revision>
  <cp:lastPrinted>2020-11-11T01:59:30Z</cp:lastPrinted>
  <dcterms:created xsi:type="dcterms:W3CDTF">2020-09-06T05:18:29Z</dcterms:created>
  <dcterms:modified xsi:type="dcterms:W3CDTF">2023-02-14T02:33:06Z</dcterms:modified>
</cp:coreProperties>
</file>